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07" r:id="rId2"/>
  </p:sldMasterIdLst>
  <p:notesMasterIdLst>
    <p:notesMasterId r:id="rId47"/>
  </p:notesMasterIdLst>
  <p:handoutMasterIdLst>
    <p:handoutMasterId r:id="rId48"/>
  </p:handoutMasterIdLst>
  <p:sldIdLst>
    <p:sldId id="256" r:id="rId3"/>
    <p:sldId id="262" r:id="rId4"/>
    <p:sldId id="258" r:id="rId5"/>
    <p:sldId id="261" r:id="rId6"/>
    <p:sldId id="266" r:id="rId7"/>
    <p:sldId id="269" r:id="rId8"/>
    <p:sldId id="275" r:id="rId9"/>
    <p:sldId id="273" r:id="rId10"/>
    <p:sldId id="264" r:id="rId11"/>
    <p:sldId id="919" r:id="rId12"/>
    <p:sldId id="920" r:id="rId13"/>
    <p:sldId id="921" r:id="rId14"/>
    <p:sldId id="922" r:id="rId15"/>
    <p:sldId id="942" r:id="rId16"/>
    <p:sldId id="263" r:id="rId17"/>
    <p:sldId id="941" r:id="rId18"/>
    <p:sldId id="265" r:id="rId19"/>
    <p:sldId id="272" r:id="rId20"/>
    <p:sldId id="270" r:id="rId21"/>
    <p:sldId id="271" r:id="rId22"/>
    <p:sldId id="702" r:id="rId23"/>
    <p:sldId id="924" r:id="rId24"/>
    <p:sldId id="690" r:id="rId25"/>
    <p:sldId id="925" r:id="rId26"/>
    <p:sldId id="926" r:id="rId27"/>
    <p:sldId id="927" r:id="rId28"/>
    <p:sldId id="928" r:id="rId29"/>
    <p:sldId id="929" r:id="rId30"/>
    <p:sldId id="930" r:id="rId31"/>
    <p:sldId id="932" r:id="rId32"/>
    <p:sldId id="798" r:id="rId33"/>
    <p:sldId id="935" r:id="rId34"/>
    <p:sldId id="936" r:id="rId35"/>
    <p:sldId id="937" r:id="rId36"/>
    <p:sldId id="938" r:id="rId37"/>
    <p:sldId id="940" r:id="rId38"/>
    <p:sldId id="767" r:id="rId39"/>
    <p:sldId id="766" r:id="rId40"/>
    <p:sldId id="768" r:id="rId41"/>
    <p:sldId id="749" r:id="rId42"/>
    <p:sldId id="769" r:id="rId43"/>
    <p:sldId id="711" r:id="rId44"/>
    <p:sldId id="771" r:id="rId45"/>
    <p:sldId id="260" r:id="rId46"/>
  </p:sldIdLst>
  <p:sldSz cx="914558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867279-6DA9-40FB-98EF-3C9D76D44A9D}">
          <p14:sldIdLst>
            <p14:sldId id="256"/>
            <p14:sldId id="262"/>
            <p14:sldId id="258"/>
            <p14:sldId id="261"/>
            <p14:sldId id="266"/>
            <p14:sldId id="269"/>
          </p14:sldIdLst>
        </p14:section>
        <p14:section name="Untitled Section" id="{9F112E3D-6514-420D-ABF1-F753CCB36EA0}">
          <p14:sldIdLst>
            <p14:sldId id="275"/>
            <p14:sldId id="273"/>
            <p14:sldId id="264"/>
            <p14:sldId id="919"/>
            <p14:sldId id="920"/>
            <p14:sldId id="921"/>
            <p14:sldId id="922"/>
            <p14:sldId id="942"/>
            <p14:sldId id="263"/>
            <p14:sldId id="941"/>
            <p14:sldId id="265"/>
            <p14:sldId id="272"/>
            <p14:sldId id="270"/>
            <p14:sldId id="271"/>
            <p14:sldId id="702"/>
            <p14:sldId id="924"/>
            <p14:sldId id="690"/>
            <p14:sldId id="925"/>
            <p14:sldId id="926"/>
            <p14:sldId id="927"/>
            <p14:sldId id="928"/>
            <p14:sldId id="929"/>
            <p14:sldId id="930"/>
            <p14:sldId id="932"/>
            <p14:sldId id="798"/>
            <p14:sldId id="935"/>
            <p14:sldId id="936"/>
            <p14:sldId id="937"/>
            <p14:sldId id="938"/>
            <p14:sldId id="940"/>
            <p14:sldId id="767"/>
            <p14:sldId id="766"/>
            <p14:sldId id="768"/>
            <p14:sldId id="749"/>
            <p14:sldId id="769"/>
            <p14:sldId id="711"/>
            <p14:sldId id="771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Styl jasny 1 — Ak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 jasny 3 — Ak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3F8A54-F971-430D-9108-034FE38666EA}" styleName="ABB Default Table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0" cmpd="sng">
              <a:solidFill>
                <a:schemeClr val="dk1"/>
              </a:solidFill>
            </a:ln>
          </a:bottom>
          <a:insideH>
            <a:ln w="75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ff">
        <a:fontRef idx="minor">
          <a:schemeClr val="dk1"/>
        </a:fontRef>
        <a:schemeClr val="dk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hemeClr val="dk1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ff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tx2"/>
      </a:tcTxStyle>
      <a:tcStyle>
        <a:tcBdr>
          <a:bottom>
            <a:ln w="15000" cmpd="sng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/>
  </p:normalViewPr>
  <p:slideViewPr>
    <p:cSldViewPr snapToGrid="0" snapToObjects="1" showGuides="1">
      <p:cViewPr varScale="1">
        <p:scale>
          <a:sx n="131" d="100"/>
          <a:sy n="131" d="100"/>
        </p:scale>
        <p:origin x="108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4" d="100"/>
          <a:sy n="84" d="100"/>
        </p:scale>
        <p:origin x="-380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490A3-8906-4C15-BA06-29841194A30F}" type="datetimeFigureOut">
              <a:rPr lang="en-US" smtClean="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10/4/2019</a:t>
            </a:fld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BD733-F72C-4484-8056-9C6167F848BC}" type="slidenum">
              <a:rPr lang="en-US" smtClean="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‹Nr.›</a:t>
            </a:fld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611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fld id="{7B9B1A6A-6BBE-4409-8C9E-DA0703379151}" type="datetimeFigureOut">
              <a:rPr lang="en-US" smtClean="0"/>
              <a:pPr/>
              <a:t>10/4/2019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1146175" y="685800"/>
            <a:ext cx="4572000" cy="342900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383822" y="4343400"/>
            <a:ext cx="6090356" cy="41148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fld id="{3A94E69C-C28A-4BE6-BE89-71D8FB2035F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8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1pPr>
    <a:lvl2pPr marL="180000" indent="-180000" algn="l" defTabSz="914400" rtl="0" eaLnBrk="1" latinLnBrk="0" hangingPunct="1">
      <a:buFont typeface="ABBvoiceOffice" panose="020D0603020503020204" pitchFamily="34" charset="0"/>
      <a:buChar char="–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2pPr>
    <a:lvl3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3pPr>
    <a:lvl4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4pPr>
    <a:lvl5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5pPr>
    <a:lvl6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4E69C-C28A-4BE6-BE89-71D8FB2035F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227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4442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So let’s recap GE’s offering today in the world of power.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GE’s AC-DC rectifiers provide options for customers in the 12Vo, 24Vo, and 48Vo space – either on- or off board, with power output from 100W up to 6000W.  And, our robust DC-DC product portfolio accepts inputs from 12V, 24V, and 48V buses, while providing the lower sub-12V “load” voltages for either isolated or non-isolated applications.  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defTabSz="922802"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We provide end-to-end power solutions, that are cost effective and provide a good value proposition for the customer.</a:t>
            </a:r>
            <a:r>
              <a:rPr lang="en-US" dirty="0">
                <a:solidFill>
                  <a:schemeClr val="tx2"/>
                </a:solidFill>
              </a:rPr>
              <a:t>   GE is no longer just a telecom power supplier. </a:t>
            </a:r>
            <a:endParaRPr lang="en-US" i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021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So let’s recap GE’s offering today in the world of power.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GE’s AC-DC rectifiers provide options for customers in the 12Vo, 24Vo, and 48Vo space – either on- or off board, with power output from 100W up to 6000W.  And, our robust DC-DC product portfolio accepts inputs from 12V, 24V, and 48V buses, while providing the lower sub-12V “load” voltages for either isolated or non-isolated applications.  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defTabSz="922802"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We provide end-to-end power solutions, that are cost effective and provide a good value proposition for the customer.</a:t>
            </a:r>
            <a:r>
              <a:rPr lang="en-US" dirty="0">
                <a:solidFill>
                  <a:schemeClr val="tx2"/>
                </a:solidFill>
              </a:rPr>
              <a:t>   GE is no longer just a telecom power supplier. </a:t>
            </a:r>
            <a:endParaRPr lang="en-US" i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13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So let’s recap GE’s offering today in the world of power.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GE’s AC-DC rectifiers provide options for customers in the 12Vo, 24Vo, and 48Vo space – either on- or off board, with power output from 100W up to 6000W.  And, our robust DC-DC product portfolio accepts inputs from 12V, 24V, and 48V buses, while providing the lower sub-12V “load” voltages for either isolated or non-isolated applications.  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defTabSz="922802"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We provide end-to-end power solutions, that are cost effective and provide a good value proposition for the customer.</a:t>
            </a:r>
            <a:r>
              <a:rPr lang="en-US" dirty="0">
                <a:solidFill>
                  <a:schemeClr val="tx2"/>
                </a:solidFill>
              </a:rPr>
              <a:t>   GE is no longer just a telecom power supplier. </a:t>
            </a:r>
            <a:endParaRPr lang="en-US" i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521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4013895" y="8903041"/>
            <a:ext cx="3071168" cy="468010"/>
          </a:xfrm>
          <a:prstGeom prst="rect">
            <a:avLst/>
          </a:prstGeom>
          <a:noFill/>
        </p:spPr>
        <p:txBody>
          <a:bodyPr lIns="88962" tIns="44481" rIns="88962" bIns="44481"/>
          <a:lstStyle/>
          <a:p>
            <a:fld id="{B7006BB7-9370-4ACF-874C-3242BBF245DB}" type="slidenum">
              <a:rPr lang="en-US" smtClean="0">
                <a:latin typeface="Arial" charset="0"/>
              </a:rPr>
              <a:pPr/>
              <a:t>40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818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So let’s recap GE’s offering today in the world of power.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GE’s AC-DC rectifiers provide options for customers in the 12Vo, 24Vo, and 48Vo space – either on- or off board, with power output from 100W up to 6000W.  And, our robust DC-DC product portfolio accepts inputs from 12V, 24V, and 48V buses, while providing the lower sub-12V “load” voltages for either isolated or non-isolated applications.  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defTabSz="922802"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We provide end-to-end power solutions, that are cost effective and provide a good value proposition for the customer.</a:t>
            </a:r>
            <a:r>
              <a:rPr lang="en-US" dirty="0">
                <a:solidFill>
                  <a:schemeClr val="tx2"/>
                </a:solidFill>
              </a:rPr>
              <a:t>   GE is no longer just a telecom power supplier. </a:t>
            </a:r>
            <a:endParaRPr lang="en-US" i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172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4013895" y="8903041"/>
            <a:ext cx="3071168" cy="468010"/>
          </a:xfrm>
          <a:prstGeom prst="rect">
            <a:avLst/>
          </a:prstGeom>
          <a:noFill/>
        </p:spPr>
        <p:txBody>
          <a:bodyPr lIns="88962" tIns="44481" rIns="88962" bIns="44481"/>
          <a:lstStyle/>
          <a:p>
            <a:fld id="{B7006BB7-9370-4ACF-874C-3242BBF245DB}" type="slidenum">
              <a:rPr lang="en-US" smtClean="0">
                <a:latin typeface="Arial" charset="0"/>
              </a:rPr>
              <a:pPr/>
              <a:t>42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44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So let’s recap GE’s offering today in the world of power.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GE’s AC-DC rectifiers provide options for customers in the 12Vo, 24Vo, and 48Vo space – either on- or off board, with power output from 100W up to 6000W.  And, our robust DC-DC product portfolio accepts inputs from 12V, 24V, and 48V buses, while providing the lower sub-12V “load” voltages for either isolated or non-isolated applications.  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defTabSz="922802"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We provide end-to-end power solutions, that are cost effective and provide a good value proposition for the customer.</a:t>
            </a:r>
            <a:r>
              <a:rPr lang="en-US" dirty="0">
                <a:solidFill>
                  <a:schemeClr val="tx2"/>
                </a:solidFill>
              </a:rPr>
              <a:t>   GE is no longer just a telecom power supplier. </a:t>
            </a:r>
            <a:endParaRPr lang="en-US" i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291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: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" r="24990"/>
          <a:stretch/>
        </p:blipFill>
        <p:spPr bwMode="gray">
          <a:xfrm>
            <a:off x="2" y="0"/>
            <a:ext cx="91455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 bwMode="gray">
          <a:xfrm>
            <a:off x="334800" y="365752"/>
            <a:ext cx="1530000" cy="23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900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 bwMode="gray">
          <a:xfrm>
            <a:off x="334800" y="5000633"/>
            <a:ext cx="7235912" cy="224432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000" cap="all" baseline="0"/>
            </a:lvl2pPr>
            <a:lvl3pPr marL="1588" indent="0">
              <a:buNone/>
              <a:defRPr sz="1000" cap="all" baseline="0"/>
            </a:lvl3pPr>
            <a:lvl4pPr marL="1588" indent="0">
              <a:buNone/>
              <a:defRPr sz="1000" cap="all" baseline="0"/>
            </a:lvl4pPr>
            <a:lvl5pPr marL="1588" indent="0">
              <a:buNone/>
              <a:defRPr sz="1000" cap="all" baseline="0"/>
            </a:lvl5pPr>
            <a:lvl6pPr marL="1588" indent="0">
              <a:buNone/>
              <a:defRPr sz="1000" cap="all" baseline="0"/>
            </a:lvl6pPr>
            <a:lvl7pPr marL="1588" indent="0">
              <a:buNone/>
              <a:defRPr sz="1000" cap="all" baseline="0"/>
            </a:lvl7pPr>
            <a:lvl8pPr marL="1588" indent="0">
              <a:buNone/>
              <a:defRPr sz="1000" cap="all" baseline="0"/>
            </a:lvl8pPr>
            <a:lvl9pPr marL="1588" indent="0">
              <a:buNone/>
              <a:defRPr sz="1000" cap="all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334800" y="5205567"/>
            <a:ext cx="7235912" cy="504000"/>
          </a:xfrm>
        </p:spPr>
        <p:txBody>
          <a:bodyPr lIns="0" tIns="0" rIns="0" bIns="0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34800" y="5751515"/>
            <a:ext cx="7235910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/>
          </p:nvPr>
        </p:nvSpPr>
        <p:spPr bwMode="gray">
          <a:xfrm>
            <a:off x="334800" y="6109996"/>
            <a:ext cx="7235911" cy="280092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  <a:lvl6pPr marL="0" indent="0">
              <a:buNone/>
              <a:defRPr/>
            </a:lvl6pPr>
            <a:lvl7pPr marL="0" indent="0">
              <a:buNone/>
              <a:defRPr/>
            </a:lvl7pPr>
            <a:lvl8pPr marL="0" indent="0">
              <a:buNone/>
              <a:defRPr/>
            </a:lvl8pPr>
            <a:lvl9pPr marL="0" indent="0">
              <a:buNone/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 bwMode="gray">
          <a:xfrm>
            <a:off x="244800" y="4828013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2"/>
                </a:solidFill>
              </a:rPr>
              <a:t>—</a:t>
            </a:r>
            <a:endParaRPr lang="en-US" sz="3200" b="1" dirty="0" err="1">
              <a:solidFill>
                <a:schemeClr val="bg2"/>
              </a:solidFill>
            </a:endParaRPr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938000" y="6160150"/>
            <a:ext cx="873621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81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: 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0"/>
          <p:cNvPicPr>
            <a:picLocks noChangeAspect="1"/>
          </p:cNvPicPr>
          <p:nvPr userDrawn="1"/>
        </p:nvPicPr>
        <p:blipFill rotWithShape="1">
          <a:blip r:embed="rId2"/>
          <a:srcRect l="4479" t="21637" r="20508" b="21637"/>
          <a:stretch/>
        </p:blipFill>
        <p:spPr bwMode="gray">
          <a:xfrm>
            <a:off x="2" y="0"/>
            <a:ext cx="9145586" cy="4610100"/>
          </a:xfrm>
          <a:prstGeom prst="rect">
            <a:avLst/>
          </a:prstGeom>
        </p:spPr>
      </p:pic>
      <p:sp>
        <p:nvSpPr>
          <p:cNvPr id="22" name="Text Placeholder 5"/>
          <p:cNvSpPr>
            <a:spLocks noGrp="1"/>
          </p:cNvSpPr>
          <p:nvPr>
            <p:ph type="body" sz="quarter" idx="16"/>
          </p:nvPr>
        </p:nvSpPr>
        <p:spPr bwMode="gray">
          <a:xfrm>
            <a:off x="334800" y="365752"/>
            <a:ext cx="1530000" cy="23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900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3"/>
          </p:nvPr>
        </p:nvSpPr>
        <p:spPr bwMode="gray">
          <a:xfrm>
            <a:off x="334800" y="5000633"/>
            <a:ext cx="7235911" cy="224432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000" cap="all" baseline="0"/>
            </a:lvl2pPr>
            <a:lvl3pPr marL="1588" indent="0">
              <a:buNone/>
              <a:defRPr sz="1000" cap="all" baseline="0"/>
            </a:lvl3pPr>
            <a:lvl4pPr marL="1588" indent="0">
              <a:buNone/>
              <a:defRPr sz="1000" cap="all" baseline="0"/>
            </a:lvl4pPr>
            <a:lvl5pPr marL="1588" indent="0">
              <a:buNone/>
              <a:defRPr sz="1000" cap="all" baseline="0"/>
            </a:lvl5pPr>
            <a:lvl6pPr marL="1588" indent="0">
              <a:buNone/>
              <a:defRPr sz="1000" cap="all" baseline="0"/>
            </a:lvl6pPr>
            <a:lvl7pPr marL="1588" indent="0">
              <a:buNone/>
              <a:defRPr sz="1000" cap="all" baseline="0"/>
            </a:lvl7pPr>
            <a:lvl8pPr marL="1588" indent="0">
              <a:buNone/>
              <a:defRPr sz="1000" cap="all" baseline="0"/>
            </a:lvl8pPr>
            <a:lvl9pPr marL="1588" indent="0">
              <a:buNone/>
              <a:defRPr sz="1000" cap="all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 bwMode="gray">
          <a:xfrm>
            <a:off x="334800" y="5205567"/>
            <a:ext cx="7235911" cy="504001"/>
          </a:xfrm>
        </p:spPr>
        <p:txBody>
          <a:bodyPr lIns="0" tIns="0" rIns="0" bIns="0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 bwMode="gray">
          <a:xfrm>
            <a:off x="334800" y="5751515"/>
            <a:ext cx="7235911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4"/>
          </p:nvPr>
        </p:nvSpPr>
        <p:spPr bwMode="gray">
          <a:xfrm>
            <a:off x="334800" y="6109996"/>
            <a:ext cx="7235911" cy="280092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  <a:lvl6pPr marL="0" indent="0">
              <a:buNone/>
              <a:defRPr/>
            </a:lvl6pPr>
            <a:lvl7pPr marL="0" indent="0">
              <a:buNone/>
              <a:defRPr/>
            </a:lvl7pPr>
            <a:lvl8pPr marL="0" indent="0">
              <a:buNone/>
              <a:defRPr/>
            </a:lvl8pPr>
            <a:lvl9pPr marL="0" indent="0">
              <a:buNone/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 bwMode="gray">
          <a:xfrm>
            <a:off x="244800" y="4828013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2"/>
                </a:solidFill>
              </a:rPr>
              <a:t>—</a:t>
            </a:r>
            <a:endParaRPr lang="en-US" sz="3200" b="1" dirty="0" err="1">
              <a:solidFill>
                <a:schemeClr val="bg2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938000" y="6160150"/>
            <a:ext cx="873621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44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: 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 bwMode="gray">
          <a:xfrm>
            <a:off x="2" y="0"/>
            <a:ext cx="9145588" cy="46101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6"/>
          </p:nvPr>
        </p:nvSpPr>
        <p:spPr bwMode="gray">
          <a:xfrm>
            <a:off x="334800" y="365752"/>
            <a:ext cx="1530000" cy="23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900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3"/>
          </p:nvPr>
        </p:nvSpPr>
        <p:spPr bwMode="gray">
          <a:xfrm>
            <a:off x="334800" y="5000633"/>
            <a:ext cx="7236000" cy="224432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000" cap="all" baseline="0"/>
            </a:lvl2pPr>
            <a:lvl3pPr marL="1588" indent="0">
              <a:buNone/>
              <a:defRPr sz="1000" cap="all" baseline="0"/>
            </a:lvl3pPr>
            <a:lvl4pPr marL="1588" indent="0">
              <a:buNone/>
              <a:defRPr sz="1000" cap="all" baseline="0"/>
            </a:lvl4pPr>
            <a:lvl5pPr marL="1588" indent="0">
              <a:buNone/>
              <a:defRPr sz="1000" cap="all" baseline="0"/>
            </a:lvl5pPr>
            <a:lvl6pPr marL="1588" indent="0">
              <a:buNone/>
              <a:defRPr sz="1000" cap="all" baseline="0"/>
            </a:lvl6pPr>
            <a:lvl7pPr marL="1588" indent="0">
              <a:buNone/>
              <a:defRPr sz="1000" cap="all" baseline="0"/>
            </a:lvl7pPr>
            <a:lvl8pPr marL="1588" indent="0">
              <a:buNone/>
              <a:defRPr sz="1000" cap="all" baseline="0"/>
            </a:lvl8pPr>
            <a:lvl9pPr marL="1588" indent="0">
              <a:buNone/>
              <a:defRPr sz="1000" cap="all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 bwMode="gray">
          <a:xfrm>
            <a:off x="334800" y="5205567"/>
            <a:ext cx="7236000" cy="504001"/>
          </a:xfrm>
        </p:spPr>
        <p:txBody>
          <a:bodyPr lIns="0" tIns="0" rIns="0" bIns="0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 bwMode="gray">
          <a:xfrm>
            <a:off x="334800" y="5751515"/>
            <a:ext cx="7236000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4"/>
          </p:nvPr>
        </p:nvSpPr>
        <p:spPr bwMode="gray">
          <a:xfrm>
            <a:off x="334800" y="6109996"/>
            <a:ext cx="7236000" cy="280092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  <a:lvl6pPr marL="0" indent="0">
              <a:buNone/>
              <a:defRPr/>
            </a:lvl6pPr>
            <a:lvl7pPr marL="0" indent="0">
              <a:buNone/>
              <a:defRPr/>
            </a:lvl7pPr>
            <a:lvl8pPr marL="0" indent="0">
              <a:buNone/>
              <a:defRPr/>
            </a:lvl8pPr>
            <a:lvl9pPr marL="0" indent="0">
              <a:buNone/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Rectangle 17"/>
          <p:cNvSpPr/>
          <p:nvPr userDrawn="1"/>
        </p:nvSpPr>
        <p:spPr bwMode="gray">
          <a:xfrm>
            <a:off x="244800" y="4828013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2"/>
                </a:solidFill>
              </a:rPr>
              <a:t>—</a:t>
            </a:r>
            <a:endParaRPr lang="en-US" sz="3200" b="1" dirty="0" err="1">
              <a:solidFill>
                <a:schemeClr val="bg2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938000" y="6160150"/>
            <a:ext cx="873621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89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: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 rotWithShape="1">
          <a:blip r:embed="rId2"/>
          <a:srcRect l="8043" r="16987" b="6897"/>
          <a:stretch/>
        </p:blipFill>
        <p:spPr bwMode="gray">
          <a:xfrm>
            <a:off x="1" y="0"/>
            <a:ext cx="914558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A788F3-F03B-4CE3-A53A-92B7BA552450}"/>
              </a:ext>
            </a:extLst>
          </p:cNvPr>
          <p:cNvSpPr/>
          <p:nvPr userDrawn="1"/>
        </p:nvSpPr>
        <p:spPr bwMode="gray">
          <a:xfrm>
            <a:off x="244800" y="414450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1"/>
                </a:solidFill>
              </a:rPr>
              <a:t>—</a:t>
            </a:r>
            <a:endParaRPr lang="en-US" sz="3200" b="1" dirty="0" err="1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47ECAEF-EF27-4B97-8283-B8C3CAA683C2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34799" y="721799"/>
            <a:ext cx="8558375" cy="504001"/>
          </a:xfrm>
        </p:spPr>
        <p:txBody>
          <a:bodyPr lIns="0" tIns="0" rIns="0" bIns="0"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3BAF7E7-A591-4964-BC0F-013E7B433EF3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334800" y="1267747"/>
            <a:ext cx="8558374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33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: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gray">
          <a:xfrm>
            <a:off x="2" y="0"/>
            <a:ext cx="9145588" cy="6858000"/>
          </a:xfrm>
          <a:prstGeom prst="rect">
            <a:avLst/>
          </a:prstGeom>
          <a:solidFill>
            <a:srgbClr val="FF000F"/>
          </a:solidFill>
          <a:ln w="25400" cap="flat" cmpd="sng" algn="ctr">
            <a:noFill/>
            <a:prstDash val="solid"/>
          </a:ln>
          <a:effectLst/>
        </p:spPr>
        <p:txBody>
          <a:bodyPr lIns="72009" tIns="72009" rIns="72009" bIns="72009" rtlCol="0" anchor="ctr"/>
          <a:lstStyle/>
          <a:p>
            <a:pPr marL="0" marR="0" lvl="0" indent="0" algn="ctr" defTabSz="914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E74830-4434-43F8-A9D5-8532837E0C56}"/>
              </a:ext>
            </a:extLst>
          </p:cNvPr>
          <p:cNvSpPr/>
          <p:nvPr userDrawn="1"/>
        </p:nvSpPr>
        <p:spPr bwMode="gray">
          <a:xfrm>
            <a:off x="244800" y="414450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1"/>
                </a:solidFill>
              </a:rPr>
              <a:t>—</a:t>
            </a:r>
            <a:endParaRPr lang="en-US" sz="3200" b="1" dirty="0" err="1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E32E205-D80C-4E0A-9E92-7833967F63E5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34799" y="721799"/>
            <a:ext cx="8558375" cy="504001"/>
          </a:xfrm>
        </p:spPr>
        <p:txBody>
          <a:bodyPr lIns="0" tIns="0" rIns="0" bIns="0"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A4B8EDC-B74D-4AFA-B762-31A453C6490D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334800" y="1267747"/>
            <a:ext cx="8558374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29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: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8E48C0E-B2DC-4E96-8503-30A5CE0F71AB}"/>
              </a:ext>
            </a:extLst>
          </p:cNvPr>
          <p:cNvSpPr/>
          <p:nvPr userDrawn="1"/>
        </p:nvSpPr>
        <p:spPr bwMode="gray">
          <a:xfrm>
            <a:off x="244800" y="414450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2"/>
                </a:solidFill>
              </a:rPr>
              <a:t>—</a:t>
            </a:r>
            <a:endParaRPr lang="en-US" sz="3200" b="1" dirty="0" err="1">
              <a:solidFill>
                <a:schemeClr val="bg2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6D742EA-D5C9-48D8-81E1-280EB7259AA6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34799" y="721799"/>
            <a:ext cx="8558375" cy="504001"/>
          </a:xfrm>
        </p:spPr>
        <p:txBody>
          <a:bodyPr lIns="0" tIns="0" rIns="0" bIns="0"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482AC24-42A4-409D-B027-A606B54ABBB0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334800" y="1267747"/>
            <a:ext cx="8558374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46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: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 bwMode="gray">
          <a:xfrm>
            <a:off x="246938" y="1931197"/>
            <a:ext cx="8643600" cy="3980439"/>
          </a:xfrm>
        </p:spPr>
        <p:txBody>
          <a:bodyPr/>
          <a:lstStyle>
            <a:lvl1pPr>
              <a:spcBef>
                <a:spcPts val="900"/>
              </a:spcBef>
              <a:defRPr sz="2000"/>
            </a:lvl1pPr>
            <a:lvl2pPr marL="0" indent="0">
              <a:spcBef>
                <a:spcPts val="90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3pPr>
            <a:lvl4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4pPr>
            <a:lvl5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5pPr>
            <a:lvl6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6pPr>
            <a:lvl7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7pPr>
            <a:lvl8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8pPr>
            <a:lvl9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77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: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21"/>
          </p:nvPr>
        </p:nvSpPr>
        <p:spPr bwMode="gray">
          <a:xfrm>
            <a:off x="246938" y="1931198"/>
            <a:ext cx="8643600" cy="39822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7611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842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: Content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21"/>
          </p:nvPr>
        </p:nvSpPr>
        <p:spPr bwMode="gray">
          <a:xfrm>
            <a:off x="246938" y="1931195"/>
            <a:ext cx="8643600" cy="34309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4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246934" y="5453067"/>
            <a:ext cx="8643600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20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17488BFE-015E-452C-932B-DB979AC8F28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826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6939" y="1931192"/>
            <a:ext cx="86436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246938" y="2317637"/>
            <a:ext cx="8643600" cy="3594212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 bwMode="gray">
          <a:xfrm>
            <a:off x="246939" y="2238495"/>
            <a:ext cx="86436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16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: Title (5) &amp; Conten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D8D4DCBA-4C7A-4489-854D-9CAAB7BC53A0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 bwMode="gray">
          <a:xfrm>
            <a:off x="3203113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 bwMode="gray">
          <a:xfrm>
            <a:off x="6158617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3204304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6158617" y="1931194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19"/>
          </p:nvPr>
        </p:nvSpPr>
        <p:spPr bwMode="gray">
          <a:xfrm>
            <a:off x="247610" y="4103378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247610" y="4410680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 bwMode="gray">
          <a:xfrm>
            <a:off x="3203113" y="4410680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 bwMode="gray">
          <a:xfrm>
            <a:off x="6158617" y="4410680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Text Placeholder 11"/>
          <p:cNvSpPr>
            <a:spLocks noGrp="1"/>
          </p:cNvSpPr>
          <p:nvPr>
            <p:ph type="body" sz="quarter" idx="20"/>
          </p:nvPr>
        </p:nvSpPr>
        <p:spPr bwMode="gray">
          <a:xfrm>
            <a:off x="3203113" y="4103378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21"/>
          </p:nvPr>
        </p:nvSpPr>
        <p:spPr bwMode="gray">
          <a:xfrm>
            <a:off x="6158617" y="4103378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09" y="1931195"/>
            <a:ext cx="2732875" cy="180926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3204304" y="2317642"/>
            <a:ext cx="2732875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6158617" y="2317642"/>
            <a:ext cx="2732875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3"/>
          <p:cNvSpPr>
            <a:spLocks noGrp="1"/>
          </p:cNvSpPr>
          <p:nvPr>
            <p:ph sz="quarter" idx="26"/>
          </p:nvPr>
        </p:nvSpPr>
        <p:spPr bwMode="gray">
          <a:xfrm>
            <a:off x="247609" y="4489827"/>
            <a:ext cx="2732875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3203113" y="4489827"/>
            <a:ext cx="2732875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6158617" y="4489827"/>
            <a:ext cx="2732875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7611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30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: Title (6) &amp; Conten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D8D4DCBA-4C7A-4489-854D-9CAAB7BC53A0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247610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3203212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 bwMode="gray">
          <a:xfrm>
            <a:off x="6158814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3204304" y="1931193"/>
            <a:ext cx="2731783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6158814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19"/>
          </p:nvPr>
        </p:nvSpPr>
        <p:spPr bwMode="gray">
          <a:xfrm>
            <a:off x="247610" y="4103378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247610" y="4410680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 bwMode="gray">
          <a:xfrm>
            <a:off x="3203212" y="4410680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 bwMode="gray">
          <a:xfrm>
            <a:off x="6158814" y="4410680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Text Placeholder 11"/>
          <p:cNvSpPr>
            <a:spLocks noGrp="1"/>
          </p:cNvSpPr>
          <p:nvPr>
            <p:ph type="body" sz="quarter" idx="20"/>
          </p:nvPr>
        </p:nvSpPr>
        <p:spPr bwMode="gray">
          <a:xfrm>
            <a:off x="3203212" y="4103378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21"/>
          </p:nvPr>
        </p:nvSpPr>
        <p:spPr bwMode="gray">
          <a:xfrm>
            <a:off x="6158814" y="4103378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2317642"/>
            <a:ext cx="2732875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3204304" y="2317642"/>
            <a:ext cx="2731783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6158814" y="2317642"/>
            <a:ext cx="2732875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3"/>
          <p:cNvSpPr>
            <a:spLocks noGrp="1"/>
          </p:cNvSpPr>
          <p:nvPr>
            <p:ph sz="quarter" idx="26"/>
          </p:nvPr>
        </p:nvSpPr>
        <p:spPr bwMode="gray">
          <a:xfrm>
            <a:off x="247610" y="4489827"/>
            <a:ext cx="2732875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3203212" y="4489827"/>
            <a:ext cx="2732875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6158814" y="4489827"/>
            <a:ext cx="2732875" cy="14228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8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: Title &amp; Content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C55A9BD9-4AB1-4514-A40D-3F4348B2CF77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8662" y="1931193"/>
            <a:ext cx="86436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2"/>
          <p:cNvSpPr>
            <a:spLocks noGrp="1"/>
          </p:cNvSpPr>
          <p:nvPr>
            <p:ph sz="quarter" idx="25"/>
          </p:nvPr>
        </p:nvSpPr>
        <p:spPr bwMode="gray">
          <a:xfrm>
            <a:off x="247610" y="2317637"/>
            <a:ext cx="1304496" cy="17100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2"/>
          <p:cNvSpPr>
            <a:spLocks noGrp="1"/>
          </p:cNvSpPr>
          <p:nvPr>
            <p:ph sz="quarter" idx="26"/>
          </p:nvPr>
        </p:nvSpPr>
        <p:spPr bwMode="gray">
          <a:xfrm>
            <a:off x="247610" y="4202644"/>
            <a:ext cx="1304496" cy="17100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2"/>
          <p:cNvSpPr>
            <a:spLocks noGrp="1"/>
          </p:cNvSpPr>
          <p:nvPr>
            <p:ph sz="quarter" idx="27"/>
          </p:nvPr>
        </p:nvSpPr>
        <p:spPr bwMode="gray">
          <a:xfrm>
            <a:off x="4623278" y="2317637"/>
            <a:ext cx="1304496" cy="17100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2"/>
          <p:cNvSpPr>
            <a:spLocks noGrp="1"/>
          </p:cNvSpPr>
          <p:nvPr>
            <p:ph sz="quarter" idx="28"/>
          </p:nvPr>
        </p:nvSpPr>
        <p:spPr bwMode="gray">
          <a:xfrm>
            <a:off x="4623278" y="4202644"/>
            <a:ext cx="1304496" cy="17100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8"/>
          </p:nvPr>
        </p:nvSpPr>
        <p:spPr bwMode="gray">
          <a:xfrm>
            <a:off x="1692518" y="2317637"/>
            <a:ext cx="2818756" cy="17100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1692518" y="4202644"/>
            <a:ext cx="2818756" cy="1710000"/>
          </a:xfrm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071518" y="2317637"/>
            <a:ext cx="2819974" cy="17100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6071518" y="4202644"/>
            <a:ext cx="2819974" cy="1710000"/>
          </a:xfrm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7611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4" name="Straight Connector 23"/>
          <p:cNvCxnSpPr/>
          <p:nvPr userDrawn="1"/>
        </p:nvCxnSpPr>
        <p:spPr bwMode="gray">
          <a:xfrm>
            <a:off x="248662" y="2238495"/>
            <a:ext cx="86415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 bwMode="gray">
          <a:xfrm>
            <a:off x="248662" y="4115141"/>
            <a:ext cx="86415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92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: Title &amp; Content (8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EAB57985-67D2-4C2C-8135-28A8C8C95665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1" y="1931193"/>
            <a:ext cx="86436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2"/>
          <p:cNvSpPr>
            <a:spLocks noGrp="1"/>
          </p:cNvSpPr>
          <p:nvPr>
            <p:ph sz="quarter" idx="25"/>
          </p:nvPr>
        </p:nvSpPr>
        <p:spPr bwMode="gray">
          <a:xfrm>
            <a:off x="246938" y="2317637"/>
            <a:ext cx="1304496" cy="14364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2"/>
          <p:cNvSpPr>
            <a:spLocks noGrp="1"/>
          </p:cNvSpPr>
          <p:nvPr>
            <p:ph sz="quarter" idx="26"/>
          </p:nvPr>
        </p:nvSpPr>
        <p:spPr bwMode="gray">
          <a:xfrm>
            <a:off x="246938" y="3925788"/>
            <a:ext cx="1304496" cy="14364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2"/>
          <p:cNvSpPr>
            <a:spLocks noGrp="1"/>
          </p:cNvSpPr>
          <p:nvPr>
            <p:ph sz="quarter" idx="27"/>
          </p:nvPr>
        </p:nvSpPr>
        <p:spPr bwMode="gray">
          <a:xfrm>
            <a:off x="4623278" y="2317636"/>
            <a:ext cx="1304496" cy="14364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2"/>
          <p:cNvSpPr>
            <a:spLocks noGrp="1"/>
          </p:cNvSpPr>
          <p:nvPr>
            <p:ph sz="quarter" idx="28"/>
          </p:nvPr>
        </p:nvSpPr>
        <p:spPr bwMode="gray">
          <a:xfrm>
            <a:off x="4623278" y="3925788"/>
            <a:ext cx="1304496" cy="1436400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8"/>
          </p:nvPr>
        </p:nvSpPr>
        <p:spPr bwMode="gray">
          <a:xfrm>
            <a:off x="1693275" y="2317636"/>
            <a:ext cx="2818566" cy="14364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1693275" y="3925788"/>
            <a:ext cx="2818566" cy="1436400"/>
          </a:xfrm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071519" y="2317636"/>
            <a:ext cx="2819974" cy="14364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6071519" y="3925788"/>
            <a:ext cx="2819974" cy="1436400"/>
          </a:xfrm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247611" y="5453067"/>
            <a:ext cx="8643600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7611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 bwMode="gray">
          <a:xfrm>
            <a:off x="247611" y="2238495"/>
            <a:ext cx="86415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 bwMode="gray">
          <a:xfrm>
            <a:off x="247611" y="3839912"/>
            <a:ext cx="86415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332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: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687644" y="1931194"/>
            <a:ext cx="4204045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6938" y="1931194"/>
            <a:ext cx="4203305" cy="398091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4572793" y="1931194"/>
            <a:ext cx="0" cy="39809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03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: Content (2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687644" y="1931194"/>
            <a:ext cx="4204045" cy="3430994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6938" y="1931194"/>
            <a:ext cx="4203305" cy="34309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4572793" y="1931194"/>
            <a:ext cx="0" cy="34309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246937" y="5453067"/>
            <a:ext cx="8643600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3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: Title (2)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6938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246938" y="223849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4687059" y="223849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687059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687644" y="2317638"/>
            <a:ext cx="4204045" cy="3594474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6938" y="2317638"/>
            <a:ext cx="4203305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4572793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36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: Title (2) &amp; Content (2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C4B2A68-D918-4286-96B0-6342B7A9B0CE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6936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246936" y="223849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4687059" y="223849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687059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687059" y="2317638"/>
            <a:ext cx="4204630" cy="295097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6936" y="2317638"/>
            <a:ext cx="4204630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 bwMode="gray">
          <a:xfrm>
            <a:off x="4572793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247100" y="5453067"/>
            <a:ext cx="8643600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17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: Title (2) &amp; Content (2)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972E678C-17C0-4756-8034-8236E2D4136B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247610" y="223849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4683629" y="223849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686847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686847" y="2317638"/>
            <a:ext cx="4204630" cy="3594474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7610" y="2317638"/>
            <a:ext cx="4204630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Gleichschenkliges Dreieck 46"/>
          <p:cNvSpPr/>
          <p:nvPr userDrawn="1"/>
        </p:nvSpPr>
        <p:spPr bwMode="gray">
          <a:xfrm rot="5400000">
            <a:off x="2814542" y="4103616"/>
            <a:ext cx="3523271" cy="93726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: Title (2) &amp; Content (2) &amp; Box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leichschenkliges Dreieck 46"/>
          <p:cNvSpPr/>
          <p:nvPr userDrawn="1"/>
        </p:nvSpPr>
        <p:spPr bwMode="gray">
          <a:xfrm rot="5400000">
            <a:off x="3136210" y="3782064"/>
            <a:ext cx="2879662" cy="9345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46DACDBD-1DFF-49BA-A724-30E3F02C142A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247610" y="2238606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4683629" y="2238606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686848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686848" y="2317752"/>
            <a:ext cx="4204630" cy="2950867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7610" y="2317752"/>
            <a:ext cx="4204630" cy="295086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246936" y="5453067"/>
            <a:ext cx="8643600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6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5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: 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C1783AD7-02E7-449A-B532-68934DEE5F31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2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247610" y="223849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686848" y="1931195"/>
            <a:ext cx="4204630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7610" y="2317641"/>
            <a:ext cx="4204630" cy="3594475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8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4" name="Straight Connector 23"/>
          <p:cNvCxnSpPr/>
          <p:nvPr userDrawn="1"/>
        </p:nvCxnSpPr>
        <p:spPr bwMode="gray">
          <a:xfrm>
            <a:off x="4572793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486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: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687644" y="1931194"/>
            <a:ext cx="4204045" cy="192249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6938" y="1931194"/>
            <a:ext cx="4203305" cy="398091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4572793" y="1931194"/>
            <a:ext cx="0" cy="39809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4687644" y="3989616"/>
            <a:ext cx="4204045" cy="192249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66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: Title (3)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686848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4686848" y="4045107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4686848" y="2318322"/>
            <a:ext cx="4204630" cy="1484195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247610" y="2317641"/>
            <a:ext cx="4204630" cy="359512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6C11801-1BEF-46D9-879F-590C601D8597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7" name="Straight Connector 10"/>
          <p:cNvCxnSpPr/>
          <p:nvPr userDrawn="1"/>
        </p:nvCxnSpPr>
        <p:spPr bwMode="gray">
          <a:xfrm>
            <a:off x="247610" y="223917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9"/>
          <p:cNvCxnSpPr/>
          <p:nvPr userDrawn="1"/>
        </p:nvCxnSpPr>
        <p:spPr bwMode="gray">
          <a:xfrm>
            <a:off x="4686848" y="223917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 userDrawn="1"/>
        </p:nvCxnSpPr>
        <p:spPr bwMode="gray">
          <a:xfrm>
            <a:off x="4686848" y="4348008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4686848" y="4432236"/>
            <a:ext cx="4204630" cy="148105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9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2" name="Straight Connector 31"/>
          <p:cNvCxnSpPr/>
          <p:nvPr userDrawn="1"/>
        </p:nvCxnSpPr>
        <p:spPr bwMode="gray">
          <a:xfrm>
            <a:off x="4572793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95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: Title (3) &amp; Content (3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11"/>
          <p:cNvSpPr>
            <a:spLocks noGrp="1"/>
          </p:cNvSpPr>
          <p:nvPr>
            <p:ph type="body" sz="quarter" idx="22"/>
          </p:nvPr>
        </p:nvSpPr>
        <p:spPr bwMode="gray">
          <a:xfrm>
            <a:off x="246937" y="5452639"/>
            <a:ext cx="8643600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4686846" y="2317642"/>
            <a:ext cx="4204630" cy="105391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247610" y="2317637"/>
            <a:ext cx="4204630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686846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4686846" y="3831247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5ACC3D8-F658-404B-AC58-DFDEB860C833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7" name="Straight Connector 10"/>
          <p:cNvCxnSpPr/>
          <p:nvPr userDrawn="1"/>
        </p:nvCxnSpPr>
        <p:spPr bwMode="gray">
          <a:xfrm>
            <a:off x="247610" y="223849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9"/>
          <p:cNvCxnSpPr/>
          <p:nvPr userDrawn="1"/>
        </p:nvCxnSpPr>
        <p:spPr bwMode="gray">
          <a:xfrm>
            <a:off x="4686846" y="223849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 userDrawn="1"/>
        </p:nvCxnSpPr>
        <p:spPr bwMode="gray">
          <a:xfrm>
            <a:off x="4686846" y="4135561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4686846" y="4214708"/>
            <a:ext cx="4204630" cy="105391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8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7" name="Straight Connector 36"/>
          <p:cNvCxnSpPr/>
          <p:nvPr userDrawn="1"/>
        </p:nvCxnSpPr>
        <p:spPr bwMode="gray">
          <a:xfrm>
            <a:off x="4572793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04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: Title &amp; Content (2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E78DB5F-64D9-442E-954C-935C935B414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099" y="1931195"/>
            <a:ext cx="154842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025372" y="1931195"/>
            <a:ext cx="6866317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7099" y="2317641"/>
            <a:ext cx="1548420" cy="3594475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 bwMode="gray">
          <a:xfrm>
            <a:off x="247099" y="2238495"/>
            <a:ext cx="15473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8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 bwMode="gray">
          <a:xfrm>
            <a:off x="1911636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8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: Title &amp; Content (2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E78DB5F-64D9-442E-954C-935C935B414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5"/>
            <a:ext cx="3070858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3544312" y="1931195"/>
            <a:ext cx="5347377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7610" y="2317641"/>
            <a:ext cx="3070858" cy="3594475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 bwMode="gray">
          <a:xfrm>
            <a:off x="247610" y="2238495"/>
            <a:ext cx="30708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 bwMode="gray">
          <a:xfrm>
            <a:off x="3432581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8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: Title (3) &amp; Content (3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6937" y="1931193"/>
            <a:ext cx="3070858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3543955" y="1931194"/>
            <a:ext cx="5347537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3543955" y="4042705"/>
            <a:ext cx="5347537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3543955" y="2317638"/>
            <a:ext cx="5347537" cy="148354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246937" y="2317638"/>
            <a:ext cx="3071532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21D0314D-AAD8-43AE-987E-1CD311B19016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1" name="Straight Connector 9"/>
          <p:cNvCxnSpPr/>
          <p:nvPr userDrawn="1"/>
        </p:nvCxnSpPr>
        <p:spPr bwMode="gray">
          <a:xfrm>
            <a:off x="3544564" y="2238495"/>
            <a:ext cx="53469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 userDrawn="1"/>
        </p:nvCxnSpPr>
        <p:spPr bwMode="gray">
          <a:xfrm>
            <a:off x="3544564" y="4349421"/>
            <a:ext cx="53469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3543955" y="4428564"/>
            <a:ext cx="5347537" cy="148354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6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7" name="Straight Connector 36"/>
          <p:cNvCxnSpPr/>
          <p:nvPr userDrawn="1"/>
        </p:nvCxnSpPr>
        <p:spPr bwMode="gray">
          <a:xfrm>
            <a:off x="3432581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 bwMode="gray">
          <a:xfrm>
            <a:off x="246937" y="2238495"/>
            <a:ext cx="30708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6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: Title (3) &amp; Content (3) &amp; Bo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 bwMode="gray">
          <a:xfrm>
            <a:off x="3432581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7" name="Text Placeholder 11"/>
          <p:cNvSpPr>
            <a:spLocks noGrp="1"/>
          </p:cNvSpPr>
          <p:nvPr>
            <p:ph type="body" sz="quarter" idx="22"/>
          </p:nvPr>
        </p:nvSpPr>
        <p:spPr bwMode="gray">
          <a:xfrm>
            <a:off x="246936" y="5452639"/>
            <a:ext cx="8643600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3544313" y="2317642"/>
            <a:ext cx="5347376" cy="105391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246938" y="2317641"/>
            <a:ext cx="3071531" cy="2950979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6938" y="1931193"/>
            <a:ext cx="3071531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3544313" y="1931193"/>
            <a:ext cx="5347901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3544313" y="3831247"/>
            <a:ext cx="5347901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C3EC54A-C632-4B8A-8DD8-4163ADA26599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3544313" y="4214708"/>
            <a:ext cx="5347376" cy="105391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9" name="Straight Connector 9"/>
          <p:cNvCxnSpPr/>
          <p:nvPr userDrawn="1"/>
        </p:nvCxnSpPr>
        <p:spPr bwMode="gray">
          <a:xfrm>
            <a:off x="3544313" y="2238495"/>
            <a:ext cx="53469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 bwMode="gray">
          <a:xfrm>
            <a:off x="3546262" y="4136597"/>
            <a:ext cx="53469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45" name="Straight Connector 44"/>
          <p:cNvCxnSpPr/>
          <p:nvPr userDrawn="1"/>
        </p:nvCxnSpPr>
        <p:spPr bwMode="gray">
          <a:xfrm>
            <a:off x="246938" y="2238495"/>
            <a:ext cx="30708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63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: Title (3) &amp; Content (3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4094DB61-25C8-4EF5-ACA6-394B43063948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2317185"/>
            <a:ext cx="2732875" cy="359493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04402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3204402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04403" y="2317185"/>
            <a:ext cx="2732875" cy="359493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158814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158814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158814" y="2317185"/>
            <a:ext cx="2732875" cy="3594931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5" name="Straight Connector 34"/>
          <p:cNvCxnSpPr/>
          <p:nvPr userDrawn="1"/>
        </p:nvCxnSpPr>
        <p:spPr bwMode="gray">
          <a:xfrm>
            <a:off x="3093635" y="2388387"/>
            <a:ext cx="0" cy="35266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 bwMode="gray">
          <a:xfrm>
            <a:off x="6048047" y="2388387"/>
            <a:ext cx="0" cy="35266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 bwMode="gray">
          <a:xfrm>
            <a:off x="247610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06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: Title (3) &amp; Content (3) &amp;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28"/>
          </p:nvPr>
        </p:nvSpPr>
        <p:spPr bwMode="gray">
          <a:xfrm>
            <a:off x="247611" y="5452639"/>
            <a:ext cx="8643600" cy="460800"/>
          </a:xfrm>
          <a:solidFill>
            <a:schemeClr val="accent3"/>
          </a:solidFill>
        </p:spPr>
        <p:txBody>
          <a:bodyPr anchor="ctr"/>
          <a:lstStyle>
            <a:lvl1pPr marL="7939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6B2BC20-ABC6-478C-8E1B-2165F3667B3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247610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2317638"/>
            <a:ext cx="2732875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04402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3204403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04402" y="2317638"/>
            <a:ext cx="2732875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158814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158814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158814" y="2317638"/>
            <a:ext cx="2732875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8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4" name="Straight Connector 33"/>
          <p:cNvCxnSpPr/>
          <p:nvPr userDrawn="1"/>
        </p:nvCxnSpPr>
        <p:spPr bwMode="gray">
          <a:xfrm>
            <a:off x="3093635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 bwMode="gray">
          <a:xfrm>
            <a:off x="6048046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82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: Title (3) &amp; Content (3)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F176D1A0-7D36-42FE-8B65-73ABE00A4B81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247610" y="223917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2318318"/>
            <a:ext cx="2732875" cy="35937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04403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3204403" y="223917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04403" y="2318318"/>
            <a:ext cx="2732875" cy="35937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158814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158814" y="223917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158814" y="2318318"/>
            <a:ext cx="2732875" cy="35937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Gleichschenkliges Dreieck 46"/>
          <p:cNvSpPr/>
          <p:nvPr userDrawn="1"/>
        </p:nvSpPr>
        <p:spPr bwMode="gray">
          <a:xfrm rot="5400000">
            <a:off x="4289019" y="4103967"/>
            <a:ext cx="3522591" cy="9370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9" name="Gleichschenkliges Dreieck 46"/>
          <p:cNvSpPr/>
          <p:nvPr userDrawn="1"/>
        </p:nvSpPr>
        <p:spPr bwMode="gray">
          <a:xfrm rot="5400000">
            <a:off x="1332330" y="4106876"/>
            <a:ext cx="3522591" cy="9370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4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16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: Title (3) &amp; Content (3) &amp; Box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E78EC23C-A2EE-4E37-B3CA-EB5FB6E0A626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247610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2317638"/>
            <a:ext cx="2732875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04403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3204403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04402" y="2317638"/>
            <a:ext cx="2732875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158814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158814" y="2238495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158814" y="2317638"/>
            <a:ext cx="2732875" cy="2950978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28"/>
          </p:nvPr>
        </p:nvSpPr>
        <p:spPr bwMode="gray">
          <a:xfrm>
            <a:off x="247097" y="5452639"/>
            <a:ext cx="8643600" cy="460800"/>
          </a:xfrm>
          <a:solidFill>
            <a:schemeClr val="accent3"/>
          </a:solidFill>
        </p:spPr>
        <p:txBody>
          <a:bodyPr anchor="ctr"/>
          <a:lstStyle>
            <a:lvl1pPr marL="7939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8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Gleichschenkliges Dreieck 46"/>
          <p:cNvSpPr/>
          <p:nvPr userDrawn="1"/>
        </p:nvSpPr>
        <p:spPr bwMode="gray">
          <a:xfrm rot="5400000">
            <a:off x="4612223" y="3780765"/>
            <a:ext cx="2876184" cy="9370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4" name="Gleichschenkliges Dreieck 46"/>
          <p:cNvSpPr/>
          <p:nvPr userDrawn="1"/>
        </p:nvSpPr>
        <p:spPr bwMode="gray">
          <a:xfrm rot="5400000">
            <a:off x="1655534" y="3783673"/>
            <a:ext cx="2876183" cy="9370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06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: Title (3) &amp; Conten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247610" y="2317753"/>
            <a:ext cx="2732875" cy="169249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3204403" y="2317752"/>
            <a:ext cx="2732875" cy="169249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6158814" y="2317752"/>
            <a:ext cx="2732875" cy="169249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4239660"/>
            <a:ext cx="2732875" cy="167378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04403" y="4239660"/>
            <a:ext cx="2732875" cy="167378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158814" y="4239660"/>
            <a:ext cx="2732875" cy="167378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FB49FC10-E749-4C4C-8DA8-5C5C82B618BE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247610" y="2238606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04403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3204403" y="2238606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158814" y="1931193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158814" y="2238606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17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: Title (3) &amp; Content (6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247610" y="2317752"/>
            <a:ext cx="2732875" cy="169249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3204403" y="2317752"/>
            <a:ext cx="2732875" cy="169249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6158814" y="2317752"/>
            <a:ext cx="2732875" cy="1692493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4239660"/>
            <a:ext cx="2732875" cy="1028959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04403" y="4239660"/>
            <a:ext cx="2732875" cy="1028959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158814" y="4239660"/>
            <a:ext cx="2732875" cy="1028959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A15E654D-F1FE-47BD-AEB4-A952F2E268A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1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247610" y="2238606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04403" y="1931191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3204403" y="2238606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158814" y="1931191"/>
            <a:ext cx="2732875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158814" y="2238606"/>
            <a:ext cx="2732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Text Placeholder 17"/>
          <p:cNvSpPr>
            <a:spLocks noGrp="1"/>
          </p:cNvSpPr>
          <p:nvPr>
            <p:ph type="body" sz="quarter" idx="31"/>
          </p:nvPr>
        </p:nvSpPr>
        <p:spPr bwMode="gray">
          <a:xfrm>
            <a:off x="247611" y="5452639"/>
            <a:ext cx="8643600" cy="460800"/>
          </a:xfrm>
          <a:solidFill>
            <a:schemeClr val="accent3"/>
          </a:solidFill>
        </p:spPr>
        <p:txBody>
          <a:bodyPr anchor="ctr"/>
          <a:lstStyle>
            <a:lvl1pPr marL="7939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03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: Content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46938" y="3989616"/>
            <a:ext cx="1992107" cy="192249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6929" y="1931194"/>
            <a:ext cx="1991756" cy="1922496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8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2354982" y="1931194"/>
            <a:ext cx="0" cy="39809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468898" y="1931194"/>
            <a:ext cx="4207793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6788312" y="1931194"/>
            <a:ext cx="0" cy="39809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6899582" y="3989616"/>
            <a:ext cx="1992107" cy="192249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6899933" y="1931194"/>
            <a:ext cx="1991756" cy="1922496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0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: Title (4)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479F5AED-CDE6-4CF9-A19E-ACD3A4FD6C29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1992946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2317638"/>
            <a:ext cx="1992946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2466242" y="1931193"/>
            <a:ext cx="1992946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2466242" y="2317638"/>
            <a:ext cx="1992946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4682493" y="1931193"/>
            <a:ext cx="1992946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4682493" y="2317638"/>
            <a:ext cx="1992946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247610" y="2238495"/>
            <a:ext cx="1992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 bwMode="gray">
          <a:xfrm>
            <a:off x="2466242" y="2238495"/>
            <a:ext cx="1992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 bwMode="gray">
          <a:xfrm>
            <a:off x="4682493" y="2238495"/>
            <a:ext cx="1992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 bwMode="gray">
          <a:xfrm>
            <a:off x="6898743" y="2238495"/>
            <a:ext cx="1992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 Placeholder 11"/>
          <p:cNvSpPr>
            <a:spLocks noGrp="1"/>
          </p:cNvSpPr>
          <p:nvPr>
            <p:ph type="body" sz="quarter" idx="28"/>
          </p:nvPr>
        </p:nvSpPr>
        <p:spPr bwMode="gray">
          <a:xfrm>
            <a:off x="6898743" y="1931193"/>
            <a:ext cx="1992946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6898743" y="2317638"/>
            <a:ext cx="1992946" cy="359447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41" name="Straight Connector 40"/>
          <p:cNvCxnSpPr/>
          <p:nvPr userDrawn="1"/>
        </p:nvCxnSpPr>
        <p:spPr bwMode="gray">
          <a:xfrm>
            <a:off x="2354590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 userDrawn="1"/>
        </p:nvCxnSpPr>
        <p:spPr bwMode="gray">
          <a:xfrm>
            <a:off x="6787091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 bwMode="gray">
          <a:xfrm>
            <a:off x="4570841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48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: Title (4) &amp; Content (4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1992946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2317753"/>
            <a:ext cx="1992946" cy="295086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2466242" y="1931193"/>
            <a:ext cx="1992946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2466242" y="2317753"/>
            <a:ext cx="1992946" cy="295086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4682493" y="1931193"/>
            <a:ext cx="1992946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4682493" y="2317753"/>
            <a:ext cx="1992946" cy="295086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247610" y="2238606"/>
            <a:ext cx="1992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 bwMode="gray">
          <a:xfrm>
            <a:off x="2466242" y="2238606"/>
            <a:ext cx="1992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 bwMode="gray">
          <a:xfrm>
            <a:off x="4682493" y="2238606"/>
            <a:ext cx="1992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 bwMode="gray">
          <a:xfrm>
            <a:off x="6898743" y="2238606"/>
            <a:ext cx="1992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 Placeholder 11"/>
          <p:cNvSpPr>
            <a:spLocks noGrp="1"/>
          </p:cNvSpPr>
          <p:nvPr>
            <p:ph type="body" sz="quarter" idx="28"/>
          </p:nvPr>
        </p:nvSpPr>
        <p:spPr bwMode="gray">
          <a:xfrm>
            <a:off x="6898743" y="1931193"/>
            <a:ext cx="1992946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6898743" y="2317753"/>
            <a:ext cx="1992946" cy="295086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4" name="Text Placeholder 17"/>
          <p:cNvSpPr>
            <a:spLocks noGrp="1"/>
          </p:cNvSpPr>
          <p:nvPr>
            <p:ph type="body" sz="quarter" idx="30"/>
          </p:nvPr>
        </p:nvSpPr>
        <p:spPr bwMode="gray">
          <a:xfrm>
            <a:off x="246936" y="5452639"/>
            <a:ext cx="8643600" cy="460800"/>
          </a:xfrm>
          <a:solidFill>
            <a:schemeClr val="accent3"/>
          </a:solidFill>
        </p:spPr>
        <p:txBody>
          <a:bodyPr anchor="ctr"/>
          <a:lstStyle>
            <a:lvl1pPr marL="7939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31"/>
          </p:nvPr>
        </p:nvSpPr>
        <p:spPr bwMode="gray"/>
        <p:txBody>
          <a:bodyPr/>
          <a:lstStyle/>
          <a:p>
            <a:fld id="{DF793CCD-C37B-40CA-9C03-8963978AEAF0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2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33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1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8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42" name="Straight Connector 41"/>
          <p:cNvCxnSpPr/>
          <p:nvPr userDrawn="1"/>
        </p:nvCxnSpPr>
        <p:spPr bwMode="gray">
          <a:xfrm>
            <a:off x="2354590" y="2388955"/>
            <a:ext cx="0" cy="28796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 bwMode="gray">
          <a:xfrm>
            <a:off x="6787091" y="2388955"/>
            <a:ext cx="0" cy="28796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 userDrawn="1"/>
        </p:nvCxnSpPr>
        <p:spPr bwMode="gray">
          <a:xfrm>
            <a:off x="4570841" y="2388955"/>
            <a:ext cx="0" cy="28796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73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: Content (3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688317" y="1931198"/>
            <a:ext cx="4203372" cy="185386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7611" y="1931198"/>
            <a:ext cx="4202632" cy="1853869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4572793" y="1931198"/>
            <a:ext cx="0" cy="18538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46937" y="4064036"/>
            <a:ext cx="8643600" cy="184807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247611" y="3922317"/>
            <a:ext cx="86436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09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: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3195543" y="1931198"/>
            <a:ext cx="2732875" cy="185386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7610" y="1931198"/>
            <a:ext cx="2732875" cy="1853869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7611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3089205" y="1931198"/>
            <a:ext cx="0" cy="18538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46937" y="4064036"/>
            <a:ext cx="8643600" cy="184807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247610" y="3922317"/>
            <a:ext cx="86436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 bwMode="gray">
          <a:xfrm>
            <a:off x="6043616" y="1931198"/>
            <a:ext cx="0" cy="18538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4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6158814" y="1931198"/>
            <a:ext cx="2732875" cy="185386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8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: Content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47610" y="1932098"/>
            <a:ext cx="1992946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247610" y="3925094"/>
            <a:ext cx="86436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466242" y="1932849"/>
            <a:ext cx="1992946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47610" y="4016596"/>
            <a:ext cx="1992946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66242" y="4017347"/>
            <a:ext cx="1992946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4"/>
          </p:nvPr>
        </p:nvSpPr>
        <p:spPr bwMode="gray"/>
        <p:txBody>
          <a:bodyPr/>
          <a:lstStyle/>
          <a:p>
            <a:fld id="{32E27045-0511-42A6-9AC3-A3212EB42885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5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6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8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4682493" y="1932098"/>
            <a:ext cx="1992946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6898743" y="1932849"/>
            <a:ext cx="1992946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4682493" y="4016596"/>
            <a:ext cx="1992946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6898743" y="4017347"/>
            <a:ext cx="1992946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55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: Title (4)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610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247610" y="4045107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4686848" y="1931193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247610" y="4432236"/>
            <a:ext cx="4204630" cy="1484195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247610" y="2317638"/>
            <a:ext cx="4204630" cy="1484876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6C11801-1BEF-46D9-879F-590C601D8597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7" name="Straight Connector 10"/>
          <p:cNvCxnSpPr/>
          <p:nvPr userDrawn="1"/>
        </p:nvCxnSpPr>
        <p:spPr bwMode="gray">
          <a:xfrm>
            <a:off x="247610" y="223917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9"/>
          <p:cNvCxnSpPr/>
          <p:nvPr userDrawn="1"/>
        </p:nvCxnSpPr>
        <p:spPr bwMode="gray">
          <a:xfrm>
            <a:off x="247610" y="4348008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 userDrawn="1"/>
        </p:nvCxnSpPr>
        <p:spPr bwMode="gray">
          <a:xfrm>
            <a:off x="4686848" y="2239175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4686848" y="2317642"/>
            <a:ext cx="4204630" cy="148105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9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2" name="Straight Connector 31"/>
          <p:cNvCxnSpPr/>
          <p:nvPr userDrawn="1"/>
        </p:nvCxnSpPr>
        <p:spPr bwMode="gray">
          <a:xfrm>
            <a:off x="4572793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Text Placeholder 11"/>
          <p:cNvSpPr>
            <a:spLocks noGrp="1"/>
          </p:cNvSpPr>
          <p:nvPr>
            <p:ph type="body" sz="quarter" idx="22"/>
          </p:nvPr>
        </p:nvSpPr>
        <p:spPr bwMode="gray">
          <a:xfrm>
            <a:off x="4686848" y="4043972"/>
            <a:ext cx="420463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9" name="Straight Connector 14"/>
          <p:cNvCxnSpPr/>
          <p:nvPr userDrawn="1"/>
        </p:nvCxnSpPr>
        <p:spPr bwMode="gray">
          <a:xfrm>
            <a:off x="4686848" y="4351954"/>
            <a:ext cx="42046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Content Placeholder 15"/>
          <p:cNvSpPr>
            <a:spLocks noGrp="1"/>
          </p:cNvSpPr>
          <p:nvPr>
            <p:ph sz="quarter" idx="23"/>
          </p:nvPr>
        </p:nvSpPr>
        <p:spPr bwMode="gray">
          <a:xfrm>
            <a:off x="4686848" y="4430421"/>
            <a:ext cx="4204630" cy="1481057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21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: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47611" y="1931195"/>
            <a:ext cx="4215280" cy="1853868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 bwMode="gray">
          <a:xfrm>
            <a:off x="4572793" y="1931195"/>
            <a:ext cx="0" cy="39822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 bwMode="gray">
          <a:xfrm>
            <a:off x="247611" y="3922317"/>
            <a:ext cx="86436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4676409" y="1931195"/>
            <a:ext cx="4215280" cy="1853868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47611" y="4059571"/>
            <a:ext cx="4215280" cy="1853868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4676409" y="4059571"/>
            <a:ext cx="4215280" cy="1853868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4"/>
          </p:nvPr>
        </p:nvSpPr>
        <p:spPr bwMode="gray"/>
        <p:txBody>
          <a:bodyPr/>
          <a:lstStyle/>
          <a:p>
            <a:fld id="{32E27045-0511-42A6-9AC3-A3212EB42885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5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6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7611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52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: Content (4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47611" y="1931199"/>
            <a:ext cx="4216619" cy="1530893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4675070" y="1931199"/>
            <a:ext cx="4216619" cy="1530893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47611" y="3737726"/>
            <a:ext cx="4216619" cy="1530893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4675070" y="3737726"/>
            <a:ext cx="4216619" cy="1530893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246936" y="5452639"/>
            <a:ext cx="8643600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3" name="Straight Connector 22"/>
          <p:cNvCxnSpPr/>
          <p:nvPr userDrawn="1"/>
        </p:nvCxnSpPr>
        <p:spPr bwMode="gray">
          <a:xfrm>
            <a:off x="247611" y="3599905"/>
            <a:ext cx="86436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/>
          <a:p>
            <a:fld id="{6E7D5807-0F83-4687-8EA8-403E998DE91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 bwMode="gray">
          <a:xfrm>
            <a:off x="4572793" y="1931195"/>
            <a:ext cx="0" cy="33374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6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83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: Title (2)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1915288" y="1931196"/>
            <a:ext cx="4022193" cy="191932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1915288" y="3993324"/>
            <a:ext cx="4022193" cy="191932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1914181" y="3921919"/>
            <a:ext cx="40209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 userDrawn="1">
            <p:ph sz="quarter" idx="23"/>
          </p:nvPr>
        </p:nvSpPr>
        <p:spPr bwMode="gray">
          <a:xfrm>
            <a:off x="247099" y="1931196"/>
            <a:ext cx="1439350" cy="1919320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 userDrawn="1">
            <p:ph sz="quarter" idx="24"/>
          </p:nvPr>
        </p:nvSpPr>
        <p:spPr bwMode="gray">
          <a:xfrm>
            <a:off x="247099" y="3993324"/>
            <a:ext cx="1439350" cy="1919320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26"/>
          </p:nvPr>
        </p:nvSpPr>
        <p:spPr bwMode="gray"/>
        <p:txBody>
          <a:bodyPr/>
          <a:lstStyle/>
          <a:p>
            <a:fld id="{D7448BAD-718D-41D5-B039-249ED06F3A4A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27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28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 userDrawn="1">
            <p:ph type="subTitle" idx="13"/>
          </p:nvPr>
        </p:nvSpPr>
        <p:spPr bwMode="gray">
          <a:xfrm>
            <a:off x="246936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6164952" y="1931196"/>
            <a:ext cx="2726540" cy="398144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09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: Title (3)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1915288" y="1931196"/>
            <a:ext cx="4022193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1915288" y="3305949"/>
            <a:ext cx="4022193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1915288" y="4680702"/>
            <a:ext cx="4022193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1916482" y="3235138"/>
            <a:ext cx="40209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 bwMode="gray">
          <a:xfrm>
            <a:off x="1916482" y="4611082"/>
            <a:ext cx="40209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 userDrawn="1">
            <p:ph sz="quarter" idx="23"/>
          </p:nvPr>
        </p:nvSpPr>
        <p:spPr bwMode="gray">
          <a:xfrm>
            <a:off x="246938" y="1931196"/>
            <a:ext cx="1438497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 userDrawn="1">
            <p:ph sz="quarter" idx="24"/>
          </p:nvPr>
        </p:nvSpPr>
        <p:spPr bwMode="gray">
          <a:xfrm>
            <a:off x="246938" y="3305949"/>
            <a:ext cx="1438497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 userDrawn="1">
            <p:ph sz="quarter" idx="25"/>
          </p:nvPr>
        </p:nvSpPr>
        <p:spPr bwMode="gray">
          <a:xfrm>
            <a:off x="246938" y="4680702"/>
            <a:ext cx="1438497" cy="1231942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26"/>
          </p:nvPr>
        </p:nvSpPr>
        <p:spPr bwMode="gray"/>
        <p:txBody>
          <a:bodyPr/>
          <a:lstStyle/>
          <a:p>
            <a:fld id="{D7448BAD-718D-41D5-B039-249ED06F3A4A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27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28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 userDrawn="1"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6164952" y="1931196"/>
            <a:ext cx="2726540" cy="398144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6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: Title (3) &amp; Content (3)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1915287" y="1931196"/>
            <a:ext cx="6976205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1916181" y="3235138"/>
            <a:ext cx="697531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1915287" y="3305949"/>
            <a:ext cx="6976205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1915287" y="4680702"/>
            <a:ext cx="6976205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1916181" y="4611082"/>
            <a:ext cx="697531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1931196"/>
            <a:ext cx="1437824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247610" y="3305949"/>
            <a:ext cx="1437824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247610" y="4680702"/>
            <a:ext cx="1437824" cy="1231942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6"/>
          </p:nvPr>
        </p:nvSpPr>
        <p:spPr bwMode="gray"/>
        <p:txBody>
          <a:bodyPr/>
          <a:lstStyle/>
          <a:p>
            <a:fld id="{D7448BAD-718D-41D5-B039-249ED06F3A4A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7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8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8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5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: Title (3) &amp; Content (3) &amp; Bo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1915287" y="1931196"/>
            <a:ext cx="6976205" cy="101647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1916181" y="3019668"/>
            <a:ext cx="697531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1915287" y="3091669"/>
            <a:ext cx="6976205" cy="101647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1915287" y="4252143"/>
            <a:ext cx="6976205" cy="101647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1916181" y="4180142"/>
            <a:ext cx="697531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1931196"/>
            <a:ext cx="1437824" cy="101647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247610" y="3091669"/>
            <a:ext cx="1437824" cy="101647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247610" y="4252143"/>
            <a:ext cx="1437824" cy="1016472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246937" y="5452639"/>
            <a:ext cx="8643600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7"/>
          </p:nvPr>
        </p:nvSpPr>
        <p:spPr bwMode="gray"/>
        <p:txBody>
          <a:bodyPr/>
          <a:lstStyle/>
          <a:p>
            <a:fld id="{AFC62351-A650-4DF6-986F-78B25B039145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8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9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7611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85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9: Title (4) &amp; Content (4) &amp; Box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209331" y="1931199"/>
            <a:ext cx="6682161" cy="726353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209331" y="2801555"/>
            <a:ext cx="6682161" cy="726353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209331" y="3671911"/>
            <a:ext cx="6682161" cy="726353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246938" y="5452639"/>
            <a:ext cx="8643600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3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247099" y="1931199"/>
            <a:ext cx="1152109" cy="726353"/>
          </a:xfrm>
        </p:spPr>
        <p:txBody>
          <a:bodyPr lIns="0" tIns="0" rIns="0" bIns="0" anchor="ctr"/>
          <a:lstStyle>
            <a:lvl1pPr marL="1588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1588" indent="0">
              <a:buNone/>
              <a:defRPr b="1">
                <a:solidFill>
                  <a:schemeClr val="tx2"/>
                </a:solidFill>
              </a:defRPr>
            </a:lvl2pPr>
            <a:lvl3pPr marL="1588" indent="0">
              <a:buNone/>
              <a:defRPr b="1">
                <a:solidFill>
                  <a:schemeClr val="tx2"/>
                </a:solidFill>
              </a:defRPr>
            </a:lvl3pPr>
            <a:lvl4pPr marL="1588" indent="0">
              <a:buNone/>
              <a:defRPr b="1">
                <a:solidFill>
                  <a:schemeClr val="tx2"/>
                </a:solidFill>
              </a:defRPr>
            </a:lvl4pPr>
            <a:lvl5pPr marL="1588" indent="0">
              <a:buNone/>
              <a:defRPr b="1">
                <a:solidFill>
                  <a:schemeClr val="tx2"/>
                </a:solidFill>
              </a:defRPr>
            </a:lvl5pPr>
            <a:lvl6pPr marL="1588" indent="0">
              <a:buNone/>
              <a:defRPr b="1">
                <a:solidFill>
                  <a:schemeClr val="tx2"/>
                </a:solidFill>
              </a:defRPr>
            </a:lvl6pPr>
            <a:lvl7pPr marL="1588" indent="0">
              <a:buNone/>
              <a:defRPr b="1">
                <a:solidFill>
                  <a:schemeClr val="tx2"/>
                </a:solidFill>
              </a:defRPr>
            </a:lvl7pPr>
            <a:lvl8pPr marL="1588" indent="0">
              <a:buNone/>
              <a:defRPr b="1">
                <a:solidFill>
                  <a:schemeClr val="tx2"/>
                </a:solidFill>
              </a:defRPr>
            </a:lvl8pPr>
            <a:lvl9pPr marL="1588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5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247099" y="2801555"/>
            <a:ext cx="1152109" cy="726353"/>
          </a:xfrm>
        </p:spPr>
        <p:txBody>
          <a:bodyPr lIns="0" tIns="0" rIns="0" bIns="0" anchor="ctr"/>
          <a:lstStyle>
            <a:lvl1pPr marL="1588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1588" indent="0">
              <a:buNone/>
              <a:defRPr b="1">
                <a:solidFill>
                  <a:schemeClr val="tx2"/>
                </a:solidFill>
              </a:defRPr>
            </a:lvl2pPr>
            <a:lvl3pPr marL="1588" indent="0">
              <a:buNone/>
              <a:defRPr b="1">
                <a:solidFill>
                  <a:schemeClr val="tx2"/>
                </a:solidFill>
              </a:defRPr>
            </a:lvl3pPr>
            <a:lvl4pPr marL="1588" indent="0">
              <a:buNone/>
              <a:defRPr b="1">
                <a:solidFill>
                  <a:schemeClr val="tx2"/>
                </a:solidFill>
              </a:defRPr>
            </a:lvl4pPr>
            <a:lvl5pPr marL="1588" indent="0">
              <a:buNone/>
              <a:defRPr b="1">
                <a:solidFill>
                  <a:schemeClr val="tx2"/>
                </a:solidFill>
              </a:defRPr>
            </a:lvl5pPr>
            <a:lvl6pPr marL="1588" indent="0">
              <a:buNone/>
              <a:defRPr b="1">
                <a:solidFill>
                  <a:schemeClr val="tx2"/>
                </a:solidFill>
              </a:defRPr>
            </a:lvl6pPr>
            <a:lvl7pPr marL="1588" indent="0">
              <a:buNone/>
              <a:defRPr b="1">
                <a:solidFill>
                  <a:schemeClr val="tx2"/>
                </a:solidFill>
              </a:defRPr>
            </a:lvl7pPr>
            <a:lvl8pPr marL="1588" indent="0">
              <a:buNone/>
              <a:defRPr b="1">
                <a:solidFill>
                  <a:schemeClr val="tx2"/>
                </a:solidFill>
              </a:defRPr>
            </a:lvl8pPr>
            <a:lvl9pPr marL="1588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247099" y="3671911"/>
            <a:ext cx="1152109" cy="726353"/>
          </a:xfrm>
        </p:spPr>
        <p:txBody>
          <a:bodyPr lIns="0" tIns="0" rIns="0" bIns="0" anchor="ctr"/>
          <a:lstStyle>
            <a:lvl1pPr marL="1588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1588" indent="0">
              <a:buNone/>
              <a:defRPr b="1">
                <a:solidFill>
                  <a:schemeClr val="tx2"/>
                </a:solidFill>
              </a:defRPr>
            </a:lvl2pPr>
            <a:lvl3pPr marL="1588" indent="0">
              <a:buNone/>
              <a:defRPr b="1">
                <a:solidFill>
                  <a:schemeClr val="tx2"/>
                </a:solidFill>
              </a:defRPr>
            </a:lvl3pPr>
            <a:lvl4pPr marL="1588" indent="0">
              <a:buNone/>
              <a:defRPr b="1">
                <a:solidFill>
                  <a:schemeClr val="tx2"/>
                </a:solidFill>
              </a:defRPr>
            </a:lvl4pPr>
            <a:lvl5pPr marL="1588" indent="0">
              <a:buNone/>
              <a:defRPr b="1">
                <a:solidFill>
                  <a:schemeClr val="tx2"/>
                </a:solidFill>
              </a:defRPr>
            </a:lvl5pPr>
            <a:lvl6pPr marL="1588" indent="0">
              <a:buNone/>
              <a:defRPr b="1">
                <a:solidFill>
                  <a:schemeClr val="tx2"/>
                </a:solidFill>
              </a:defRPr>
            </a:lvl6pPr>
            <a:lvl7pPr marL="1588" indent="0">
              <a:buNone/>
              <a:defRPr b="1">
                <a:solidFill>
                  <a:schemeClr val="tx2"/>
                </a:solidFill>
              </a:defRPr>
            </a:lvl7pPr>
            <a:lvl8pPr marL="1588" indent="0">
              <a:buNone/>
              <a:defRPr b="1">
                <a:solidFill>
                  <a:schemeClr val="tx2"/>
                </a:solidFill>
              </a:defRPr>
            </a:lvl8pPr>
            <a:lvl9pPr marL="1588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2209331" y="4542266"/>
            <a:ext cx="6682161" cy="726353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Content Placeholder 3"/>
          <p:cNvSpPr>
            <a:spLocks noGrp="1"/>
          </p:cNvSpPr>
          <p:nvPr>
            <p:ph sz="quarter" idx="31"/>
          </p:nvPr>
        </p:nvSpPr>
        <p:spPr bwMode="gray">
          <a:xfrm>
            <a:off x="247099" y="4542266"/>
            <a:ext cx="1152109" cy="726353"/>
          </a:xfrm>
        </p:spPr>
        <p:txBody>
          <a:bodyPr lIns="0" tIns="0" rIns="0" bIns="0" anchor="ctr"/>
          <a:lstStyle>
            <a:lvl1pPr marL="1588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1588" indent="0">
              <a:buNone/>
              <a:defRPr b="1">
                <a:solidFill>
                  <a:schemeClr val="tx2"/>
                </a:solidFill>
              </a:defRPr>
            </a:lvl2pPr>
            <a:lvl3pPr marL="1588" indent="0">
              <a:buNone/>
              <a:defRPr b="1">
                <a:solidFill>
                  <a:schemeClr val="tx2"/>
                </a:solidFill>
              </a:defRPr>
            </a:lvl3pPr>
            <a:lvl4pPr marL="1588" indent="0">
              <a:buNone/>
              <a:defRPr b="1">
                <a:solidFill>
                  <a:schemeClr val="tx2"/>
                </a:solidFill>
              </a:defRPr>
            </a:lvl4pPr>
            <a:lvl5pPr marL="1588" indent="0">
              <a:buNone/>
              <a:defRPr b="1">
                <a:solidFill>
                  <a:schemeClr val="tx2"/>
                </a:solidFill>
              </a:defRPr>
            </a:lvl5pPr>
            <a:lvl6pPr marL="1588" indent="0">
              <a:buNone/>
              <a:defRPr b="1">
                <a:solidFill>
                  <a:schemeClr val="tx2"/>
                </a:solidFill>
              </a:defRPr>
            </a:lvl6pPr>
            <a:lvl7pPr marL="1588" indent="0">
              <a:buNone/>
              <a:defRPr b="1">
                <a:solidFill>
                  <a:schemeClr val="tx2"/>
                </a:solidFill>
              </a:defRPr>
            </a:lvl7pPr>
            <a:lvl8pPr marL="1588" indent="0">
              <a:buNone/>
              <a:defRPr b="1">
                <a:solidFill>
                  <a:schemeClr val="tx2"/>
                </a:solidFill>
              </a:defRPr>
            </a:lvl8pPr>
            <a:lvl9pPr marL="1588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9" name="Straight Connector 13"/>
          <p:cNvCxnSpPr/>
          <p:nvPr userDrawn="1"/>
        </p:nvCxnSpPr>
        <p:spPr bwMode="gray">
          <a:xfrm>
            <a:off x="1499936" y="2800986"/>
            <a:ext cx="0" cy="72720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Straight Connector 14"/>
          <p:cNvCxnSpPr/>
          <p:nvPr userDrawn="1"/>
        </p:nvCxnSpPr>
        <p:spPr bwMode="gray">
          <a:xfrm>
            <a:off x="1334522" y="3164586"/>
            <a:ext cx="165717" cy="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Connector 13"/>
          <p:cNvCxnSpPr/>
          <p:nvPr userDrawn="1"/>
        </p:nvCxnSpPr>
        <p:spPr bwMode="gray">
          <a:xfrm>
            <a:off x="1499936" y="4542262"/>
            <a:ext cx="0" cy="72720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Straight Connector 14"/>
          <p:cNvCxnSpPr/>
          <p:nvPr userDrawn="1"/>
        </p:nvCxnSpPr>
        <p:spPr bwMode="gray">
          <a:xfrm>
            <a:off x="1334097" y="4905862"/>
            <a:ext cx="165717" cy="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Connector 13"/>
          <p:cNvCxnSpPr/>
          <p:nvPr userDrawn="1"/>
        </p:nvCxnSpPr>
        <p:spPr bwMode="gray">
          <a:xfrm>
            <a:off x="1499936" y="1930348"/>
            <a:ext cx="0" cy="72720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Straight Connector 14"/>
          <p:cNvCxnSpPr/>
          <p:nvPr userDrawn="1"/>
        </p:nvCxnSpPr>
        <p:spPr bwMode="gray">
          <a:xfrm>
            <a:off x="1334858" y="2293948"/>
            <a:ext cx="165717" cy="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Connector 13"/>
          <p:cNvCxnSpPr/>
          <p:nvPr userDrawn="1"/>
        </p:nvCxnSpPr>
        <p:spPr bwMode="gray">
          <a:xfrm>
            <a:off x="1499936" y="3671624"/>
            <a:ext cx="0" cy="72720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9" name="Straight Connector 14"/>
          <p:cNvCxnSpPr/>
          <p:nvPr userDrawn="1"/>
        </p:nvCxnSpPr>
        <p:spPr bwMode="gray">
          <a:xfrm>
            <a:off x="1334097" y="4035224"/>
            <a:ext cx="165717" cy="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Connector 50"/>
          <p:cNvCxnSpPr/>
          <p:nvPr userDrawn="1"/>
        </p:nvCxnSpPr>
        <p:spPr bwMode="gray">
          <a:xfrm>
            <a:off x="1554590" y="2729549"/>
            <a:ext cx="733690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 bwMode="gray">
          <a:xfrm>
            <a:off x="1554590" y="3599904"/>
            <a:ext cx="733690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 userDrawn="1"/>
        </p:nvCxnSpPr>
        <p:spPr bwMode="gray">
          <a:xfrm>
            <a:off x="1554590" y="4470259"/>
            <a:ext cx="733690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 userDrawn="1">
            <p:ph type="dt" sz="half" idx="32"/>
          </p:nvPr>
        </p:nvSpPr>
        <p:spPr bwMode="gray"/>
        <p:txBody>
          <a:bodyPr/>
          <a:lstStyle/>
          <a:p>
            <a:fld id="{ED4418A7-E8E0-42C3-AC0C-9BF91949BA0B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3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34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 userDrawn="1"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quarter" idx="35" hasCustomPrompt="1"/>
          </p:nvPr>
        </p:nvSpPr>
        <p:spPr>
          <a:xfrm>
            <a:off x="1662034" y="2101348"/>
            <a:ext cx="385200" cy="3852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1</a:t>
            </a:r>
            <a:endParaRPr lang="en-US" dirty="0"/>
          </a:p>
        </p:txBody>
      </p:sp>
      <p:sp>
        <p:nvSpPr>
          <p:cNvPr id="54" name="Symbol zastępczy zawartości 6"/>
          <p:cNvSpPr>
            <a:spLocks noGrp="1"/>
          </p:cNvSpPr>
          <p:nvPr>
            <p:ph sz="quarter" idx="36" hasCustomPrompt="1"/>
          </p:nvPr>
        </p:nvSpPr>
        <p:spPr>
          <a:xfrm>
            <a:off x="1662034" y="2972779"/>
            <a:ext cx="385200" cy="3852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2</a:t>
            </a:r>
            <a:endParaRPr lang="en-US" dirty="0"/>
          </a:p>
        </p:txBody>
      </p:sp>
      <p:sp>
        <p:nvSpPr>
          <p:cNvPr id="55" name="Symbol zastępczy zawartości 6"/>
          <p:cNvSpPr>
            <a:spLocks noGrp="1"/>
          </p:cNvSpPr>
          <p:nvPr>
            <p:ph sz="quarter" idx="37" hasCustomPrompt="1"/>
          </p:nvPr>
        </p:nvSpPr>
        <p:spPr>
          <a:xfrm>
            <a:off x="1662625" y="3841840"/>
            <a:ext cx="385200" cy="3852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3</a:t>
            </a:r>
            <a:endParaRPr lang="en-US" dirty="0"/>
          </a:p>
        </p:txBody>
      </p:sp>
      <p:sp>
        <p:nvSpPr>
          <p:cNvPr id="56" name="Symbol zastępczy zawartości 6"/>
          <p:cNvSpPr>
            <a:spLocks noGrp="1"/>
          </p:cNvSpPr>
          <p:nvPr>
            <p:ph sz="quarter" idx="38" hasCustomPrompt="1"/>
          </p:nvPr>
        </p:nvSpPr>
        <p:spPr>
          <a:xfrm>
            <a:off x="1661911" y="4709671"/>
            <a:ext cx="385200" cy="3852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95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: Matr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1915287" y="1931194"/>
            <a:ext cx="2174698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Text Placeholder 11"/>
          <p:cNvSpPr>
            <a:spLocks noGrp="1"/>
          </p:cNvSpPr>
          <p:nvPr>
            <p:ph type="body" sz="quarter" idx="27"/>
          </p:nvPr>
        </p:nvSpPr>
        <p:spPr bwMode="gray">
          <a:xfrm>
            <a:off x="4316960" y="1931194"/>
            <a:ext cx="2173877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9" name="Text Placeholder 11"/>
          <p:cNvSpPr>
            <a:spLocks noGrp="1"/>
          </p:cNvSpPr>
          <p:nvPr>
            <p:ph type="body" sz="quarter" idx="28"/>
          </p:nvPr>
        </p:nvSpPr>
        <p:spPr bwMode="gray">
          <a:xfrm>
            <a:off x="6717812" y="1931194"/>
            <a:ext cx="2173877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1915287" y="2317748"/>
            <a:ext cx="217823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1915288" y="3573970"/>
            <a:ext cx="217823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1915288" y="4830194"/>
            <a:ext cx="217823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1931196"/>
            <a:ext cx="1437824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247610" y="3305949"/>
            <a:ext cx="1437824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247610" y="4680702"/>
            <a:ext cx="1437824" cy="1231942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 bwMode="gray">
          <a:xfrm>
            <a:off x="1915287" y="2238607"/>
            <a:ext cx="21738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 bwMode="gray">
          <a:xfrm>
            <a:off x="1913102" y="3487659"/>
            <a:ext cx="21738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 bwMode="gray">
          <a:xfrm>
            <a:off x="1913102" y="4743881"/>
            <a:ext cx="21738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 bwMode="gray">
          <a:xfrm>
            <a:off x="4316550" y="2238607"/>
            <a:ext cx="21738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 bwMode="gray">
          <a:xfrm>
            <a:off x="4315457" y="3487659"/>
            <a:ext cx="21738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 bwMode="gray">
          <a:xfrm>
            <a:off x="4315457" y="4743881"/>
            <a:ext cx="21738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 bwMode="gray">
          <a:xfrm>
            <a:off x="6717812" y="2238607"/>
            <a:ext cx="21738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 bwMode="gray">
          <a:xfrm>
            <a:off x="6717812" y="3487659"/>
            <a:ext cx="21738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 bwMode="gray">
          <a:xfrm>
            <a:off x="6717812" y="4743881"/>
            <a:ext cx="21738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3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4318726" y="2317748"/>
            <a:ext cx="2173877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4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4318727" y="3573970"/>
            <a:ext cx="2173877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5" name="Content Placeholder 3"/>
          <p:cNvSpPr>
            <a:spLocks noGrp="1"/>
          </p:cNvSpPr>
          <p:nvPr>
            <p:ph sz="quarter" idx="31"/>
          </p:nvPr>
        </p:nvSpPr>
        <p:spPr bwMode="gray">
          <a:xfrm>
            <a:off x="4318727" y="4830194"/>
            <a:ext cx="2173877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6" name="Content Placeholder 3"/>
          <p:cNvSpPr>
            <a:spLocks noGrp="1"/>
          </p:cNvSpPr>
          <p:nvPr>
            <p:ph sz="quarter" idx="32"/>
          </p:nvPr>
        </p:nvSpPr>
        <p:spPr bwMode="gray">
          <a:xfrm>
            <a:off x="6717812" y="2317748"/>
            <a:ext cx="2173877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7" name="Content Placeholder 3"/>
          <p:cNvSpPr>
            <a:spLocks noGrp="1"/>
          </p:cNvSpPr>
          <p:nvPr>
            <p:ph sz="quarter" idx="33"/>
          </p:nvPr>
        </p:nvSpPr>
        <p:spPr bwMode="gray">
          <a:xfrm>
            <a:off x="6717812" y="3573970"/>
            <a:ext cx="2173877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8" name="Content Placeholder 3"/>
          <p:cNvSpPr>
            <a:spLocks noGrp="1"/>
          </p:cNvSpPr>
          <p:nvPr>
            <p:ph sz="quarter" idx="34"/>
          </p:nvPr>
        </p:nvSpPr>
        <p:spPr bwMode="gray">
          <a:xfrm>
            <a:off x="6717812" y="4830194"/>
            <a:ext cx="2173877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35"/>
          </p:nvPr>
        </p:nvSpPr>
        <p:spPr bwMode="gray"/>
        <p:txBody>
          <a:bodyPr/>
          <a:lstStyle/>
          <a:p>
            <a:fld id="{61D1DE91-E2DE-4375-B4FF-ECFCEDDDCBE0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6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7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1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54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: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47610" y="1931945"/>
            <a:ext cx="2732875" cy="360000"/>
          </a:xfrm>
          <a:prstGeom prst="homePlate">
            <a:avLst/>
          </a:prstGeom>
          <a:solidFill>
            <a:schemeClr val="accent4"/>
          </a:solidFill>
        </p:spPr>
        <p:txBody>
          <a:bodyPr lIns="28800" tIns="0" rIns="2880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3204403" y="1931945"/>
            <a:ext cx="2732875" cy="360000"/>
          </a:xfrm>
          <a:prstGeom prst="chevron">
            <a:avLst/>
          </a:prstGeom>
          <a:solidFill>
            <a:schemeClr val="accent4"/>
          </a:solidFill>
        </p:spPr>
        <p:txBody>
          <a:bodyPr lIns="28800" tIns="0" rIns="2880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6158814" y="1931945"/>
            <a:ext cx="2732875" cy="360000"/>
          </a:xfrm>
          <a:prstGeom prst="chevron">
            <a:avLst/>
          </a:prstGeom>
          <a:solidFill>
            <a:schemeClr val="accent4"/>
          </a:solidFill>
        </p:spPr>
        <p:txBody>
          <a:bodyPr lIns="28800" tIns="0" rIns="2880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00C3FEDD-2DA3-4289-9B1F-96211D1B5114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610" y="2402146"/>
            <a:ext cx="2732875" cy="35112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04403" y="2402146"/>
            <a:ext cx="2732875" cy="35112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158814" y="2402146"/>
            <a:ext cx="2732875" cy="3511294"/>
          </a:xfrm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7" name="Straight Connector 26"/>
          <p:cNvCxnSpPr/>
          <p:nvPr userDrawn="1"/>
        </p:nvCxnSpPr>
        <p:spPr bwMode="gray">
          <a:xfrm>
            <a:off x="3093635" y="2473348"/>
            <a:ext cx="0" cy="34400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 bwMode="gray">
          <a:xfrm>
            <a:off x="6048047" y="2473348"/>
            <a:ext cx="0" cy="34400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7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7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2: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7"/>
          </p:nvPr>
        </p:nvSpPr>
        <p:spPr bwMode="gray">
          <a:xfrm>
            <a:off x="2" y="0"/>
            <a:ext cx="9145588" cy="6858000"/>
          </a:xfrm>
          <a:custGeom>
            <a:avLst/>
            <a:gdLst>
              <a:gd name="connsiteX0" fmla="*/ 248442 w 9145588"/>
              <a:gd name="connsiteY0" fmla="*/ 531962 h 6858000"/>
              <a:gd name="connsiteX1" fmla="*/ 248442 w 9145588"/>
              <a:gd name="connsiteY1" fmla="*/ 560762 h 6858000"/>
              <a:gd name="connsiteX2" fmla="*/ 475242 w 9145588"/>
              <a:gd name="connsiteY2" fmla="*/ 560762 h 6858000"/>
              <a:gd name="connsiteX3" fmla="*/ 475242 w 9145588"/>
              <a:gd name="connsiteY3" fmla="*/ 531962 h 6858000"/>
              <a:gd name="connsiteX4" fmla="*/ 0 w 9145588"/>
              <a:gd name="connsiteY4" fmla="*/ 0 h 6858000"/>
              <a:gd name="connsiteX5" fmla="*/ 9145588 w 9145588"/>
              <a:gd name="connsiteY5" fmla="*/ 0 h 6858000"/>
              <a:gd name="connsiteX6" fmla="*/ 9145588 w 9145588"/>
              <a:gd name="connsiteY6" fmla="*/ 6858000 h 6858000"/>
              <a:gd name="connsiteX7" fmla="*/ 0 w 9145588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5588" h="6858000">
                <a:moveTo>
                  <a:pt x="248442" y="531962"/>
                </a:moveTo>
                <a:lnTo>
                  <a:pt x="248442" y="560762"/>
                </a:lnTo>
                <a:lnTo>
                  <a:pt x="475242" y="560762"/>
                </a:lnTo>
                <a:lnTo>
                  <a:pt x="475242" y="531962"/>
                </a:lnTo>
                <a:close/>
                <a:moveTo>
                  <a:pt x="0" y="0"/>
                </a:moveTo>
                <a:lnTo>
                  <a:pt x="9145588" y="0"/>
                </a:lnTo>
                <a:lnTo>
                  <a:pt x="914558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246937" y="622788"/>
            <a:ext cx="8643600" cy="396000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A1F808C0-290B-4263-8A52-B569B4875133}" type="datetime4">
              <a:rPr lang="en-US" smtClean="0"/>
              <a:pPr/>
              <a:t>October 4,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3" name="Rectangle 12"/>
          <p:cNvSpPr/>
          <p:nvPr userDrawn="1"/>
        </p:nvSpPr>
        <p:spPr bwMode="gray">
          <a:xfrm>
            <a:off x="155501" y="447781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1800" b="1" dirty="0">
                <a:solidFill>
                  <a:srgbClr val="FF0000"/>
                </a:solidFill>
              </a:rPr>
              <a:t>—</a:t>
            </a:r>
            <a:endParaRPr lang="en-US" sz="1800" b="1" dirty="0" err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37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A1F808C0-290B-4263-8A52-B569B4875133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938" y="1085213"/>
            <a:ext cx="86436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46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4: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70479A72-920A-415B-8469-E7772A79C549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6" name="Picture 1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924406" y="2793573"/>
            <a:ext cx="3296776" cy="126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79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 Text He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60" y="280989"/>
            <a:ext cx="8461257" cy="60824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60" y="1115737"/>
            <a:ext cx="8461257" cy="4848503"/>
          </a:xfrm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43" y="6083300"/>
            <a:ext cx="160047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8"/>
          <p:cNvSpPr txBox="1">
            <a:spLocks noChangeArrowheads="1"/>
          </p:cNvSpPr>
          <p:nvPr userDrawn="1"/>
        </p:nvSpPr>
        <p:spPr bwMode="auto">
          <a:xfrm>
            <a:off x="6443195" y="6229351"/>
            <a:ext cx="2456289" cy="46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ct val="90000"/>
              </a:lnSpc>
            </a:pPr>
            <a:fld id="{95990F28-EF56-40AF-B6C1-2CF755EA3890}" type="slidenum">
              <a:rPr lang="en-US" sz="900"/>
              <a:pPr algn="r">
                <a:lnSpc>
                  <a:spcPct val="90000"/>
                </a:lnSpc>
              </a:pPr>
              <a:t>‹Nr.›</a:t>
            </a:fld>
            <a:r>
              <a:rPr lang="en-US" sz="900" dirty="0"/>
              <a:t> </a:t>
            </a:r>
          </a:p>
          <a:p>
            <a:pPr algn="r">
              <a:lnSpc>
                <a:spcPct val="90000"/>
              </a:lnSpc>
            </a:pPr>
            <a:r>
              <a:rPr lang="en-US" sz="900" dirty="0"/>
              <a:t>GE Title or job number </a:t>
            </a:r>
          </a:p>
          <a:p>
            <a:pPr algn="r">
              <a:lnSpc>
                <a:spcPct val="90000"/>
              </a:lnSpc>
            </a:pPr>
            <a:fld id="{F50CD2AD-FBB4-4F75-A08B-B1DD55C25E63}" type="datetime1">
              <a:rPr lang="en-US" sz="900"/>
              <a:pPr algn="r">
                <a:lnSpc>
                  <a:spcPct val="90000"/>
                </a:lnSpc>
              </a:pPr>
              <a:t>10/4/2019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020307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5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344548" y="263526"/>
            <a:ext cx="8402509" cy="1395413"/>
          </a:xfrm>
        </p:spPr>
        <p:txBody>
          <a:bodyPr/>
          <a:lstStyle>
            <a:lvl1pPr>
              <a:spcBef>
                <a:spcPct val="25000"/>
              </a:spcBef>
              <a:defRPr sz="5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80616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4548" y="1677988"/>
            <a:ext cx="8397745" cy="1752600"/>
          </a:xfrm>
        </p:spPr>
        <p:txBody>
          <a:bodyPr/>
          <a:lstStyle>
            <a:lvl1pPr>
              <a:spcBef>
                <a:spcPct val="0"/>
              </a:spcBef>
              <a:defRPr sz="5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pic>
        <p:nvPicPr>
          <p:cNvPr id="580619" name="Picture 1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98" y="5803900"/>
            <a:ext cx="2486457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5670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43" y="6083300"/>
            <a:ext cx="160047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8"/>
          <p:cNvSpPr txBox="1">
            <a:spLocks noChangeArrowheads="1"/>
          </p:cNvSpPr>
          <p:nvPr userDrawn="1"/>
        </p:nvSpPr>
        <p:spPr bwMode="auto">
          <a:xfrm>
            <a:off x="6443195" y="6229351"/>
            <a:ext cx="2456289" cy="46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ct val="90000"/>
              </a:lnSpc>
            </a:pPr>
            <a:fld id="{95990F28-EF56-40AF-B6C1-2CF755EA3890}" type="slidenum">
              <a:rPr lang="en-US" sz="900"/>
              <a:pPr algn="r">
                <a:lnSpc>
                  <a:spcPct val="90000"/>
                </a:lnSpc>
              </a:pPr>
              <a:t>‹Nr.›</a:t>
            </a:fld>
            <a:r>
              <a:rPr lang="en-US" sz="900" dirty="0"/>
              <a:t> </a:t>
            </a:r>
          </a:p>
          <a:p>
            <a:pPr algn="r">
              <a:lnSpc>
                <a:spcPct val="90000"/>
              </a:lnSpc>
            </a:pPr>
            <a:r>
              <a:rPr lang="en-US" sz="900" dirty="0"/>
              <a:t>GPP 2012</a:t>
            </a:r>
          </a:p>
          <a:p>
            <a:pPr algn="r">
              <a:lnSpc>
                <a:spcPct val="90000"/>
              </a:lnSpc>
            </a:pPr>
            <a:fld id="{F50CD2AD-FBB4-4F75-A08B-B1DD55C25E63}" type="datetime1">
              <a:rPr lang="en-US" sz="900"/>
              <a:pPr algn="r">
                <a:lnSpc>
                  <a:spcPct val="90000"/>
                </a:lnSpc>
              </a:pPr>
              <a:t>10/4/2019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902964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Text He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60" y="280989"/>
            <a:ext cx="8461257" cy="60824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60" y="1115737"/>
            <a:ext cx="8461257" cy="4848503"/>
          </a:xfrm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43" y="6083300"/>
            <a:ext cx="160047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8"/>
          <p:cNvSpPr txBox="1">
            <a:spLocks noChangeArrowheads="1"/>
          </p:cNvSpPr>
          <p:nvPr userDrawn="1"/>
        </p:nvSpPr>
        <p:spPr bwMode="auto">
          <a:xfrm>
            <a:off x="6443195" y="6229351"/>
            <a:ext cx="2456289" cy="46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ct val="90000"/>
              </a:lnSpc>
            </a:pPr>
            <a:fld id="{95990F28-EF56-40AF-B6C1-2CF755EA3890}" type="slidenum">
              <a:rPr lang="en-US" sz="900"/>
              <a:pPr algn="r">
                <a:lnSpc>
                  <a:spcPct val="90000"/>
                </a:lnSpc>
              </a:pPr>
              <a:t>‹Nr.›</a:t>
            </a:fld>
            <a:r>
              <a:rPr lang="en-US" sz="900" dirty="0"/>
              <a:t> </a:t>
            </a:r>
          </a:p>
          <a:p>
            <a:pPr algn="r">
              <a:lnSpc>
                <a:spcPct val="90000"/>
              </a:lnSpc>
            </a:pPr>
            <a:r>
              <a:rPr lang="en-US" sz="900" dirty="0"/>
              <a:t>GE Title or job number </a:t>
            </a:r>
          </a:p>
          <a:p>
            <a:pPr algn="r">
              <a:lnSpc>
                <a:spcPct val="90000"/>
              </a:lnSpc>
            </a:pPr>
            <a:fld id="{F50CD2AD-FBB4-4F75-A08B-B1DD55C25E63}" type="datetime1">
              <a:rPr lang="en-US" sz="900"/>
              <a:pPr algn="r">
                <a:lnSpc>
                  <a:spcPct val="90000"/>
                </a:lnSpc>
              </a:pPr>
              <a:t>10/4/2019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861574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60" y="1727200"/>
            <a:ext cx="4153621" cy="423703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007" y="1727200"/>
            <a:ext cx="4155209" cy="423703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43" y="6083300"/>
            <a:ext cx="160047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8"/>
          <p:cNvSpPr txBox="1">
            <a:spLocks noChangeArrowheads="1"/>
          </p:cNvSpPr>
          <p:nvPr userDrawn="1"/>
        </p:nvSpPr>
        <p:spPr bwMode="auto">
          <a:xfrm>
            <a:off x="6443195" y="6229351"/>
            <a:ext cx="2456289" cy="46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ct val="90000"/>
              </a:lnSpc>
            </a:pPr>
            <a:fld id="{95990F28-EF56-40AF-B6C1-2CF755EA3890}" type="slidenum">
              <a:rPr lang="en-US" sz="900"/>
              <a:pPr algn="r">
                <a:lnSpc>
                  <a:spcPct val="90000"/>
                </a:lnSpc>
              </a:pPr>
              <a:t>‹Nr.›</a:t>
            </a:fld>
            <a:r>
              <a:rPr lang="en-US" sz="900" dirty="0"/>
              <a:t> </a:t>
            </a:r>
          </a:p>
          <a:p>
            <a:pPr algn="r">
              <a:lnSpc>
                <a:spcPct val="90000"/>
              </a:lnSpc>
            </a:pPr>
            <a:r>
              <a:rPr lang="en-US" sz="900" dirty="0"/>
              <a:t>GE Title or job number </a:t>
            </a:r>
          </a:p>
          <a:p>
            <a:pPr algn="r">
              <a:lnSpc>
                <a:spcPct val="90000"/>
              </a:lnSpc>
            </a:pPr>
            <a:fld id="{F50CD2AD-FBB4-4F75-A08B-B1DD55C25E63}" type="datetime1">
              <a:rPr lang="en-US" sz="900"/>
              <a:pPr algn="r">
                <a:lnSpc>
                  <a:spcPct val="90000"/>
                </a:lnSpc>
              </a:pPr>
              <a:t>10/4/2019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712302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60" y="1727200"/>
            <a:ext cx="2744726" cy="4237038"/>
          </a:xfrm>
        </p:spPr>
        <p:txBody>
          <a:bodyPr/>
          <a:lstStyle>
            <a:lvl1pPr>
              <a:defRPr sz="1800"/>
            </a:lvl1pPr>
            <a:lvl2pPr marL="180975" indent="-179388">
              <a:defRPr sz="1800"/>
            </a:lvl2pPr>
            <a:lvl3pPr marL="361950" indent="-180975">
              <a:defRPr sz="1800"/>
            </a:lvl3pPr>
            <a:lvl4pPr marL="542925" indent="-180975">
              <a:defRPr sz="1800"/>
            </a:lvl4pPr>
            <a:lvl5pPr marL="715963" indent="-173038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43" y="6083300"/>
            <a:ext cx="160047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3207427" y="1727200"/>
            <a:ext cx="2744726" cy="4237038"/>
          </a:xfrm>
        </p:spPr>
        <p:txBody>
          <a:bodyPr/>
          <a:lstStyle>
            <a:lvl1pPr>
              <a:defRPr sz="1800"/>
            </a:lvl1pPr>
            <a:lvl2pPr marL="180975" indent="-179388">
              <a:defRPr sz="1800"/>
            </a:lvl2pPr>
            <a:lvl3pPr marL="361950" indent="-180975">
              <a:defRPr sz="1800"/>
            </a:lvl3pPr>
            <a:lvl4pPr marL="542925" indent="-180975">
              <a:defRPr sz="1800"/>
            </a:lvl4pPr>
            <a:lvl5pPr marL="715963" indent="-173038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1"/>
          </p:nvPr>
        </p:nvSpPr>
        <p:spPr>
          <a:xfrm>
            <a:off x="6064254" y="1727200"/>
            <a:ext cx="2744726" cy="4237038"/>
          </a:xfrm>
        </p:spPr>
        <p:txBody>
          <a:bodyPr/>
          <a:lstStyle>
            <a:lvl1pPr>
              <a:defRPr sz="1800"/>
            </a:lvl1pPr>
            <a:lvl2pPr marL="180975" indent="-179388">
              <a:defRPr sz="1800"/>
            </a:lvl2pPr>
            <a:lvl3pPr marL="361950" indent="-180975">
              <a:defRPr sz="1800"/>
            </a:lvl3pPr>
            <a:lvl4pPr marL="542925" indent="-180975">
              <a:defRPr sz="1800"/>
            </a:lvl4pPr>
            <a:lvl5pPr marL="715963" indent="-173038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Box 18"/>
          <p:cNvSpPr txBox="1">
            <a:spLocks noChangeArrowheads="1"/>
          </p:cNvSpPr>
          <p:nvPr userDrawn="1"/>
        </p:nvSpPr>
        <p:spPr bwMode="auto">
          <a:xfrm>
            <a:off x="6443195" y="6229351"/>
            <a:ext cx="2456289" cy="46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ct val="90000"/>
              </a:lnSpc>
            </a:pPr>
            <a:fld id="{95990F28-EF56-40AF-B6C1-2CF755EA3890}" type="slidenum">
              <a:rPr lang="en-US" sz="900"/>
              <a:pPr algn="r">
                <a:lnSpc>
                  <a:spcPct val="90000"/>
                </a:lnSpc>
              </a:pPr>
              <a:t>‹Nr.›</a:t>
            </a:fld>
            <a:r>
              <a:rPr lang="en-US" sz="900" dirty="0"/>
              <a:t> </a:t>
            </a:r>
          </a:p>
          <a:p>
            <a:pPr algn="r">
              <a:lnSpc>
                <a:spcPct val="90000"/>
              </a:lnSpc>
            </a:pPr>
            <a:r>
              <a:rPr lang="en-US" sz="900" dirty="0"/>
              <a:t>GE Title or job number </a:t>
            </a:r>
          </a:p>
          <a:p>
            <a:pPr algn="r">
              <a:lnSpc>
                <a:spcPct val="90000"/>
              </a:lnSpc>
            </a:pPr>
            <a:fld id="{F50CD2AD-FBB4-4F75-A08B-B1DD55C25E63}" type="datetime1">
              <a:rPr lang="en-US" sz="900"/>
              <a:pPr algn="r">
                <a:lnSpc>
                  <a:spcPct val="90000"/>
                </a:lnSpc>
              </a:pPr>
              <a:t>10/4/2019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321297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8203" y="1736450"/>
            <a:ext cx="4153126" cy="394355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203" y="2189528"/>
            <a:ext cx="4153126" cy="376665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4222" y="1736450"/>
            <a:ext cx="4154757" cy="394355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4222" y="2189528"/>
            <a:ext cx="4154757" cy="376665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43" y="6083300"/>
            <a:ext cx="160047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2960" y="280989"/>
            <a:ext cx="8461257" cy="9985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Text Box 18"/>
          <p:cNvSpPr txBox="1">
            <a:spLocks noChangeArrowheads="1"/>
          </p:cNvSpPr>
          <p:nvPr userDrawn="1"/>
        </p:nvSpPr>
        <p:spPr bwMode="auto">
          <a:xfrm>
            <a:off x="6443195" y="6229351"/>
            <a:ext cx="2456289" cy="46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ct val="90000"/>
              </a:lnSpc>
            </a:pPr>
            <a:fld id="{95990F28-EF56-40AF-B6C1-2CF755EA3890}" type="slidenum">
              <a:rPr lang="en-US" sz="900"/>
              <a:pPr algn="r">
                <a:lnSpc>
                  <a:spcPct val="90000"/>
                </a:lnSpc>
              </a:pPr>
              <a:t>‹Nr.›</a:t>
            </a:fld>
            <a:r>
              <a:rPr lang="en-US" sz="900" dirty="0"/>
              <a:t> </a:t>
            </a:r>
          </a:p>
          <a:p>
            <a:pPr algn="r">
              <a:lnSpc>
                <a:spcPct val="90000"/>
              </a:lnSpc>
            </a:pPr>
            <a:r>
              <a:rPr lang="en-US" sz="900" dirty="0"/>
              <a:t>GE Title or job number </a:t>
            </a:r>
          </a:p>
          <a:p>
            <a:pPr algn="r">
              <a:lnSpc>
                <a:spcPct val="90000"/>
              </a:lnSpc>
            </a:pPr>
            <a:fld id="{F50CD2AD-FBB4-4F75-A08B-B1DD55C25E63}" type="datetime1">
              <a:rPr lang="en-US" sz="900"/>
              <a:pPr algn="r">
                <a:lnSpc>
                  <a:spcPct val="90000"/>
                </a:lnSpc>
              </a:pPr>
              <a:t>10/4/2019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719171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43" y="6083300"/>
            <a:ext cx="160047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8"/>
          <p:cNvSpPr txBox="1">
            <a:spLocks noChangeArrowheads="1"/>
          </p:cNvSpPr>
          <p:nvPr userDrawn="1"/>
        </p:nvSpPr>
        <p:spPr bwMode="auto">
          <a:xfrm>
            <a:off x="6443195" y="6229351"/>
            <a:ext cx="2456289" cy="46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ct val="90000"/>
              </a:lnSpc>
            </a:pPr>
            <a:fld id="{95990F28-EF56-40AF-B6C1-2CF755EA3890}" type="slidenum">
              <a:rPr lang="en-US" sz="900"/>
              <a:pPr algn="r">
                <a:lnSpc>
                  <a:spcPct val="90000"/>
                </a:lnSpc>
              </a:pPr>
              <a:t>‹Nr.›</a:t>
            </a:fld>
            <a:r>
              <a:rPr lang="en-US" sz="900" dirty="0"/>
              <a:t> </a:t>
            </a:r>
          </a:p>
          <a:p>
            <a:pPr algn="r">
              <a:lnSpc>
                <a:spcPct val="90000"/>
              </a:lnSpc>
            </a:pPr>
            <a:r>
              <a:rPr lang="en-US" sz="900" dirty="0"/>
              <a:t>BMP Roadmap Scrub June</a:t>
            </a:r>
            <a:r>
              <a:rPr lang="en-US" sz="900" baseline="0" dirty="0"/>
              <a:t> 2012</a:t>
            </a:r>
            <a:endParaRPr lang="en-US" sz="900" dirty="0"/>
          </a:p>
          <a:p>
            <a:pPr algn="r">
              <a:lnSpc>
                <a:spcPct val="90000"/>
              </a:lnSpc>
            </a:pPr>
            <a:fld id="{F50CD2AD-FBB4-4F75-A08B-B1DD55C25E63}" type="datetime1">
              <a:rPr lang="en-US" sz="900"/>
              <a:pPr algn="r">
                <a:lnSpc>
                  <a:spcPct val="90000"/>
                </a:lnSpc>
              </a:pPr>
              <a:t>10/4/2019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923283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2861" y="280800"/>
            <a:ext cx="8461469" cy="997200"/>
          </a:xfrm>
        </p:spPr>
        <p:txBody>
          <a:bodyPr/>
          <a:lstStyle>
            <a:lvl1pPr algn="l">
              <a:defRPr sz="4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pic>
        <p:nvPicPr>
          <p:cNvPr id="5" name="Picture 4" descr="GEMeatball&amp;Ta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319144" y="6088064"/>
            <a:ext cx="160841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5005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2861" y="280800"/>
            <a:ext cx="8461469" cy="997200"/>
          </a:xfrm>
        </p:spPr>
        <p:txBody>
          <a:bodyPr/>
          <a:lstStyle>
            <a:lvl1pPr algn="l">
              <a:defRPr sz="4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pic>
        <p:nvPicPr>
          <p:cNvPr id="5" name="Picture 4" descr="GEMeatball&amp;Ta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319144" y="6088064"/>
            <a:ext cx="160841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0514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2861" y="280800"/>
            <a:ext cx="8461469" cy="997200"/>
          </a:xfrm>
        </p:spPr>
        <p:txBody>
          <a:bodyPr/>
          <a:lstStyle>
            <a:lvl1pPr algn="l">
              <a:defRPr sz="4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pic>
        <p:nvPicPr>
          <p:cNvPr id="5" name="Picture 4" descr="GEMeatball&amp;Ta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319144" y="6088064"/>
            <a:ext cx="160841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8754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2861" y="280800"/>
            <a:ext cx="8461469" cy="997200"/>
          </a:xfrm>
        </p:spPr>
        <p:txBody>
          <a:bodyPr/>
          <a:lstStyle>
            <a:lvl1pPr algn="l">
              <a:defRPr sz="4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pic>
        <p:nvPicPr>
          <p:cNvPr id="5" name="Picture 4" descr="GEMeatball&amp;Ta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319144" y="6088064"/>
            <a:ext cx="160841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3357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Cy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2861" y="280800"/>
            <a:ext cx="8461469" cy="997200"/>
          </a:xfrm>
        </p:spPr>
        <p:txBody>
          <a:bodyPr/>
          <a:lstStyle>
            <a:lvl1pPr algn="l">
              <a:defRPr sz="4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pic>
        <p:nvPicPr>
          <p:cNvPr id="5" name="Picture 4" descr="GEMeatball&amp;Ta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319144" y="6088064"/>
            <a:ext cx="160841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59127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Viole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2861" y="280800"/>
            <a:ext cx="8461469" cy="997200"/>
          </a:xfrm>
        </p:spPr>
        <p:txBody>
          <a:bodyPr/>
          <a:lstStyle>
            <a:lvl1pPr algn="l">
              <a:defRPr sz="4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pic>
        <p:nvPicPr>
          <p:cNvPr id="5" name="Picture 4" descr="GEMeatball&amp;Ta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319144" y="6088064"/>
            <a:ext cx="160841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02129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Light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EMeatball&amp;Ta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319144" y="6088064"/>
            <a:ext cx="160841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52861" y="280800"/>
            <a:ext cx="8461469" cy="997200"/>
          </a:xfrm>
        </p:spPr>
        <p:txBody>
          <a:bodyPr/>
          <a:lstStyle>
            <a:lvl1pPr algn="l">
              <a:defRPr sz="4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10736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D:\Documents and Settings\200015691\Desktop\Ivan Files\Downloads\IAW Tagline\IAW Tagline PPT use\One Line-Horizontal\GE_lockup_PMS7455_IaW_p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937" y="2733676"/>
            <a:ext cx="3688403" cy="135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0434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: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 rotWithShape="1">
          <a:blip r:embed="rId2"/>
          <a:srcRect l="8043" r="16987" b="6897"/>
          <a:stretch/>
        </p:blipFill>
        <p:spPr bwMode="gray">
          <a:xfrm>
            <a:off x="1" y="0"/>
            <a:ext cx="914558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A788F3-F03B-4CE3-A53A-92B7BA552450}"/>
              </a:ext>
            </a:extLst>
          </p:cNvPr>
          <p:cNvSpPr/>
          <p:nvPr userDrawn="1"/>
        </p:nvSpPr>
        <p:spPr bwMode="gray">
          <a:xfrm>
            <a:off x="244800" y="414450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1"/>
                </a:solidFill>
              </a:rPr>
              <a:t>—</a:t>
            </a:r>
            <a:endParaRPr lang="en-US" sz="3200" b="1" dirty="0" err="1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47ECAEF-EF27-4B97-8283-B8C3CAA683C2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34799" y="721799"/>
            <a:ext cx="8558375" cy="504001"/>
          </a:xfrm>
        </p:spPr>
        <p:txBody>
          <a:bodyPr lIns="0" tIns="0" rIns="0" bIns="0"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3BAF7E7-A591-4964-BC0F-013E7B433EF3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334800" y="1267747"/>
            <a:ext cx="8558374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27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47610" y="682313"/>
            <a:ext cx="8643600" cy="396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2416331" y="6298397"/>
            <a:ext cx="5609036" cy="500072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rtl="0">
              <a:defRPr sz="1000">
                <a:solidFill>
                  <a:schemeClr val="accent3"/>
                </a:solidFill>
              </a:defRPr>
            </a:lvl1pPr>
            <a:lvl2pPr marL="0" indent="0">
              <a:defRPr sz="1000">
                <a:solidFill>
                  <a:schemeClr val="accent3"/>
                </a:solidFill>
              </a:defRPr>
            </a:lvl2pPr>
            <a:lvl3pPr marL="0" indent="0">
              <a:defRPr sz="1000">
                <a:solidFill>
                  <a:schemeClr val="accent3"/>
                </a:solidFill>
              </a:defRPr>
            </a:lvl3pPr>
            <a:lvl4pPr marL="0" indent="0">
              <a:defRPr sz="1000">
                <a:solidFill>
                  <a:schemeClr val="accent3"/>
                </a:solidFill>
              </a:defRPr>
            </a:lvl4pPr>
            <a:lvl5pPr marL="0" indent="0">
              <a:defRPr sz="1000">
                <a:solidFill>
                  <a:schemeClr val="accent3"/>
                </a:solidFill>
              </a:defRPr>
            </a:lvl5pPr>
            <a:lvl6pPr marL="0" indent="0">
              <a:defRPr sz="1000">
                <a:solidFill>
                  <a:schemeClr val="accent3"/>
                </a:solidFill>
              </a:defRPr>
            </a:lvl6pPr>
            <a:lvl7pPr marL="0" indent="0">
              <a:defRPr sz="1000">
                <a:solidFill>
                  <a:schemeClr val="accent3"/>
                </a:solidFill>
              </a:defRPr>
            </a:lvl7pPr>
            <a:lvl8pPr marL="0" indent="0">
              <a:defRPr sz="1000">
                <a:solidFill>
                  <a:schemeClr val="accent3"/>
                </a:solidFill>
              </a:defRPr>
            </a:lvl8pPr>
            <a:lvl9pPr marL="0" indent="0">
              <a:defRPr sz="1000">
                <a:solidFill>
                  <a:schemeClr val="accent3"/>
                </a:solidFill>
              </a:defRPr>
            </a:lvl9pPr>
          </a:lstStyle>
          <a:p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249318" y="6489341"/>
            <a:ext cx="1162800" cy="1181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3"/>
                </a:solidFill>
              </a:defRPr>
            </a:lvl1pPr>
            <a:lvl2pPr marL="0" indent="0">
              <a:defRPr sz="1000">
                <a:solidFill>
                  <a:schemeClr val="accent3"/>
                </a:solidFill>
              </a:defRPr>
            </a:lvl2pPr>
            <a:lvl3pPr marL="0" indent="0">
              <a:defRPr sz="1000">
                <a:solidFill>
                  <a:schemeClr val="accent3"/>
                </a:solidFill>
              </a:defRPr>
            </a:lvl3pPr>
            <a:lvl4pPr marL="0" indent="0">
              <a:defRPr sz="1000">
                <a:solidFill>
                  <a:schemeClr val="accent3"/>
                </a:solidFill>
              </a:defRPr>
            </a:lvl4pPr>
            <a:lvl5pPr marL="0" indent="0">
              <a:defRPr sz="1000">
                <a:solidFill>
                  <a:schemeClr val="accent3"/>
                </a:solidFill>
              </a:defRPr>
            </a:lvl5pPr>
            <a:lvl6pPr marL="0" indent="0">
              <a:defRPr sz="1000">
                <a:solidFill>
                  <a:schemeClr val="accent3"/>
                </a:solidFill>
              </a:defRPr>
            </a:lvl6pPr>
            <a:lvl7pPr marL="0" indent="0">
              <a:defRPr sz="1000">
                <a:solidFill>
                  <a:schemeClr val="accent3"/>
                </a:solidFill>
              </a:defRPr>
            </a:lvl7pPr>
            <a:lvl8pPr marL="0" indent="0">
              <a:defRPr sz="1000">
                <a:solidFill>
                  <a:schemeClr val="accent3"/>
                </a:solidFill>
              </a:defRPr>
            </a:lvl8pPr>
            <a:lvl9pPr marL="0" indent="0">
              <a:defRPr sz="1000">
                <a:solidFill>
                  <a:schemeClr val="accent3"/>
                </a:solidFill>
              </a:defRPr>
            </a:lvl9pPr>
          </a:lstStyle>
          <a:p>
            <a:fld id="{B2016A11-4950-4F3F-938B-45DEE5F72969}" type="datetime4">
              <a:rPr lang="en-US" smtClean="0"/>
              <a:pPr/>
              <a:t>October 4, 2019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247611" y="1931194"/>
            <a:ext cx="8643600" cy="39821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714663" y="6488733"/>
            <a:ext cx="676800" cy="118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3"/>
                </a:solidFill>
              </a:defRPr>
            </a:lvl1pPr>
            <a:lvl2pPr marL="0" indent="0">
              <a:defRPr sz="1000">
                <a:solidFill>
                  <a:schemeClr val="accent3"/>
                </a:solidFill>
              </a:defRPr>
            </a:lvl2pPr>
            <a:lvl3pPr marL="0" indent="0">
              <a:defRPr sz="1000">
                <a:solidFill>
                  <a:schemeClr val="accent3"/>
                </a:solidFill>
              </a:defRPr>
            </a:lvl3pPr>
            <a:lvl4pPr marL="0" indent="0">
              <a:defRPr sz="1000">
                <a:solidFill>
                  <a:schemeClr val="accent3"/>
                </a:solidFill>
              </a:defRPr>
            </a:lvl4pPr>
            <a:lvl5pPr marL="0" indent="0">
              <a:defRPr sz="1000">
                <a:solidFill>
                  <a:schemeClr val="accent3"/>
                </a:solidFill>
              </a:defRPr>
            </a:lvl5pPr>
            <a:lvl6pPr marL="0" indent="0">
              <a:defRPr sz="1000">
                <a:solidFill>
                  <a:schemeClr val="accent3"/>
                </a:solidFill>
              </a:defRPr>
            </a:lvl6pPr>
            <a:lvl7pPr marL="0" indent="0">
              <a:defRPr sz="1000">
                <a:solidFill>
                  <a:schemeClr val="accent3"/>
                </a:solidFill>
              </a:defRPr>
            </a:lvl7pPr>
            <a:lvl8pPr marL="0" indent="0">
              <a:defRPr sz="1000">
                <a:solidFill>
                  <a:schemeClr val="accent3"/>
                </a:solidFill>
              </a:defRPr>
            </a:lvl8pPr>
            <a:lvl9pPr marL="0" indent="0">
              <a:defRPr sz="1000">
                <a:solidFill>
                  <a:schemeClr val="accent3"/>
                </a:solidFill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 bwMode="gray">
          <a:xfrm>
            <a:off x="251727" y="6094413"/>
            <a:ext cx="8640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 bwMode="gray">
          <a:xfrm>
            <a:off x="1609403" y="6472544"/>
            <a:ext cx="0" cy="132461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 bwMode="gray">
          <a:xfrm>
            <a:off x="155501" y="426352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2400" b="1" dirty="0">
                <a:solidFill>
                  <a:schemeClr val="bg2"/>
                </a:solidFill>
              </a:rPr>
              <a:t>—</a:t>
            </a:r>
            <a:endParaRPr lang="en-US" sz="2400" b="1" dirty="0" err="1">
              <a:solidFill>
                <a:schemeClr val="bg2"/>
              </a:solidFill>
            </a:endParaRPr>
          </a:p>
        </p:txBody>
      </p:sp>
      <p:grpSp>
        <p:nvGrpSpPr>
          <p:cNvPr id="19" name="Group 67"/>
          <p:cNvGrpSpPr/>
          <p:nvPr userDrawn="1"/>
        </p:nvGrpSpPr>
        <p:grpSpPr bwMode="gray">
          <a:xfrm>
            <a:off x="250747" y="6327549"/>
            <a:ext cx="337946" cy="88364"/>
            <a:chOff x="61913" y="5218113"/>
            <a:chExt cx="3138487" cy="820737"/>
          </a:xfrm>
          <a:solidFill>
            <a:schemeClr val="accent3"/>
          </a:solidFill>
        </p:grpSpPr>
        <p:sp>
          <p:nvSpPr>
            <p:cNvPr id="20" name="Freeform 16"/>
            <p:cNvSpPr>
              <a:spLocks noEditPoints="1"/>
            </p:cNvSpPr>
            <p:nvPr userDrawn="1"/>
          </p:nvSpPr>
          <p:spPr bwMode="gray">
            <a:xfrm>
              <a:off x="61913" y="5218113"/>
              <a:ext cx="828675" cy="820737"/>
            </a:xfrm>
            <a:custGeom>
              <a:avLst/>
              <a:gdLst>
                <a:gd name="T0" fmla="*/ 111 w 221"/>
                <a:gd name="T1" fmla="*/ 219 h 219"/>
                <a:gd name="T2" fmla="*/ 53 w 221"/>
                <a:gd name="T3" fmla="*/ 203 h 219"/>
                <a:gd name="T4" fmla="*/ 14 w 221"/>
                <a:gd name="T5" fmla="*/ 163 h 219"/>
                <a:gd name="T6" fmla="*/ 0 w 221"/>
                <a:gd name="T7" fmla="*/ 109 h 219"/>
                <a:gd name="T8" fmla="*/ 15 w 221"/>
                <a:gd name="T9" fmla="*/ 53 h 219"/>
                <a:gd name="T10" fmla="*/ 56 w 221"/>
                <a:gd name="T11" fmla="*/ 14 h 219"/>
                <a:gd name="T12" fmla="*/ 111 w 221"/>
                <a:gd name="T13" fmla="*/ 0 h 219"/>
                <a:gd name="T14" fmla="*/ 168 w 221"/>
                <a:gd name="T15" fmla="*/ 15 h 219"/>
                <a:gd name="T16" fmla="*/ 207 w 221"/>
                <a:gd name="T17" fmla="*/ 55 h 219"/>
                <a:gd name="T18" fmla="*/ 221 w 221"/>
                <a:gd name="T19" fmla="*/ 109 h 219"/>
                <a:gd name="T20" fmla="*/ 206 w 221"/>
                <a:gd name="T21" fmla="*/ 166 h 219"/>
                <a:gd name="T22" fmla="*/ 165 w 221"/>
                <a:gd name="T23" fmla="*/ 205 h 219"/>
                <a:gd name="T24" fmla="*/ 111 w 221"/>
                <a:gd name="T25" fmla="*/ 219 h 219"/>
                <a:gd name="T26" fmla="*/ 111 w 221"/>
                <a:gd name="T27" fmla="*/ 190 h 219"/>
                <a:gd name="T28" fmla="*/ 153 w 221"/>
                <a:gd name="T29" fmla="*/ 180 h 219"/>
                <a:gd name="T30" fmla="*/ 181 w 221"/>
                <a:gd name="T31" fmla="*/ 151 h 219"/>
                <a:gd name="T32" fmla="*/ 191 w 221"/>
                <a:gd name="T33" fmla="*/ 109 h 219"/>
                <a:gd name="T34" fmla="*/ 180 w 221"/>
                <a:gd name="T35" fmla="*/ 67 h 219"/>
                <a:gd name="T36" fmla="*/ 151 w 221"/>
                <a:gd name="T37" fmla="*/ 38 h 219"/>
                <a:gd name="T38" fmla="*/ 111 w 221"/>
                <a:gd name="T39" fmla="*/ 28 h 219"/>
                <a:gd name="T40" fmla="*/ 68 w 221"/>
                <a:gd name="T41" fmla="*/ 39 h 219"/>
                <a:gd name="T42" fmla="*/ 40 w 221"/>
                <a:gd name="T43" fmla="*/ 68 h 219"/>
                <a:gd name="T44" fmla="*/ 31 w 221"/>
                <a:gd name="T45" fmla="*/ 109 h 219"/>
                <a:gd name="T46" fmla="*/ 41 w 221"/>
                <a:gd name="T47" fmla="*/ 152 h 219"/>
                <a:gd name="T48" fmla="*/ 70 w 221"/>
                <a:gd name="T49" fmla="*/ 180 h 219"/>
                <a:gd name="T50" fmla="*/ 111 w 221"/>
                <a:gd name="T51" fmla="*/ 190 h 219"/>
                <a:gd name="T52" fmla="*/ 115 w 221"/>
                <a:gd name="T53" fmla="*/ 50 h 219"/>
                <a:gd name="T54" fmla="*/ 139 w 221"/>
                <a:gd name="T55" fmla="*/ 54 h 219"/>
                <a:gd name="T56" fmla="*/ 156 w 221"/>
                <a:gd name="T57" fmla="*/ 63 h 219"/>
                <a:gd name="T58" fmla="*/ 145 w 221"/>
                <a:gd name="T59" fmla="*/ 85 h 219"/>
                <a:gd name="T60" fmla="*/ 117 w 221"/>
                <a:gd name="T61" fmla="*/ 76 h 219"/>
                <a:gd name="T62" fmla="*/ 93 w 221"/>
                <a:gd name="T63" fmla="*/ 85 h 219"/>
                <a:gd name="T64" fmla="*/ 84 w 221"/>
                <a:gd name="T65" fmla="*/ 110 h 219"/>
                <a:gd name="T66" fmla="*/ 93 w 221"/>
                <a:gd name="T67" fmla="*/ 134 h 219"/>
                <a:gd name="T68" fmla="*/ 117 w 221"/>
                <a:gd name="T69" fmla="*/ 143 h 219"/>
                <a:gd name="T70" fmla="*/ 146 w 221"/>
                <a:gd name="T71" fmla="*/ 132 h 219"/>
                <a:gd name="T72" fmla="*/ 158 w 221"/>
                <a:gd name="T73" fmla="*/ 153 h 219"/>
                <a:gd name="T74" fmla="*/ 140 w 221"/>
                <a:gd name="T75" fmla="*/ 165 h 219"/>
                <a:gd name="T76" fmla="*/ 115 w 221"/>
                <a:gd name="T77" fmla="*/ 169 h 219"/>
                <a:gd name="T78" fmla="*/ 71 w 221"/>
                <a:gd name="T79" fmla="*/ 153 h 219"/>
                <a:gd name="T80" fmla="*/ 54 w 221"/>
                <a:gd name="T81" fmla="*/ 111 h 219"/>
                <a:gd name="T82" fmla="*/ 71 w 221"/>
                <a:gd name="T83" fmla="*/ 67 h 219"/>
                <a:gd name="T84" fmla="*/ 115 w 221"/>
                <a:gd name="T85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1" h="219">
                  <a:moveTo>
                    <a:pt x="111" y="219"/>
                  </a:moveTo>
                  <a:cubicBezTo>
                    <a:pt x="89" y="219"/>
                    <a:pt x="70" y="214"/>
                    <a:pt x="53" y="203"/>
                  </a:cubicBezTo>
                  <a:cubicBezTo>
                    <a:pt x="36" y="193"/>
                    <a:pt x="23" y="180"/>
                    <a:pt x="14" y="163"/>
                  </a:cubicBezTo>
                  <a:cubicBezTo>
                    <a:pt x="4" y="147"/>
                    <a:pt x="0" y="129"/>
                    <a:pt x="0" y="109"/>
                  </a:cubicBezTo>
                  <a:cubicBezTo>
                    <a:pt x="0" y="88"/>
                    <a:pt x="5" y="70"/>
                    <a:pt x="15" y="53"/>
                  </a:cubicBezTo>
                  <a:cubicBezTo>
                    <a:pt x="25" y="36"/>
                    <a:pt x="39" y="23"/>
                    <a:pt x="56" y="14"/>
                  </a:cubicBezTo>
                  <a:cubicBezTo>
                    <a:pt x="73" y="5"/>
                    <a:pt x="91" y="0"/>
                    <a:pt x="111" y="0"/>
                  </a:cubicBezTo>
                  <a:cubicBezTo>
                    <a:pt x="132" y="0"/>
                    <a:pt x="151" y="5"/>
                    <a:pt x="168" y="15"/>
                  </a:cubicBezTo>
                  <a:cubicBezTo>
                    <a:pt x="185" y="26"/>
                    <a:pt x="198" y="39"/>
                    <a:pt x="207" y="55"/>
                  </a:cubicBezTo>
                  <a:cubicBezTo>
                    <a:pt x="217" y="72"/>
                    <a:pt x="221" y="90"/>
                    <a:pt x="221" y="109"/>
                  </a:cubicBezTo>
                  <a:cubicBezTo>
                    <a:pt x="221" y="130"/>
                    <a:pt x="216" y="149"/>
                    <a:pt x="206" y="166"/>
                  </a:cubicBezTo>
                  <a:cubicBezTo>
                    <a:pt x="196" y="183"/>
                    <a:pt x="182" y="196"/>
                    <a:pt x="165" y="205"/>
                  </a:cubicBezTo>
                  <a:cubicBezTo>
                    <a:pt x="149" y="214"/>
                    <a:pt x="130" y="219"/>
                    <a:pt x="111" y="219"/>
                  </a:cubicBezTo>
                  <a:close/>
                  <a:moveTo>
                    <a:pt x="111" y="190"/>
                  </a:moveTo>
                  <a:cubicBezTo>
                    <a:pt x="127" y="190"/>
                    <a:pt x="141" y="187"/>
                    <a:pt x="153" y="180"/>
                  </a:cubicBezTo>
                  <a:cubicBezTo>
                    <a:pt x="165" y="173"/>
                    <a:pt x="174" y="163"/>
                    <a:pt x="181" y="151"/>
                  </a:cubicBezTo>
                  <a:cubicBezTo>
                    <a:pt x="187" y="139"/>
                    <a:pt x="191" y="125"/>
                    <a:pt x="191" y="109"/>
                  </a:cubicBezTo>
                  <a:cubicBezTo>
                    <a:pt x="191" y="93"/>
                    <a:pt x="187" y="79"/>
                    <a:pt x="180" y="67"/>
                  </a:cubicBezTo>
                  <a:cubicBezTo>
                    <a:pt x="173" y="55"/>
                    <a:pt x="163" y="45"/>
                    <a:pt x="151" y="38"/>
                  </a:cubicBezTo>
                  <a:cubicBezTo>
                    <a:pt x="139" y="32"/>
                    <a:pt x="126" y="28"/>
                    <a:pt x="111" y="28"/>
                  </a:cubicBezTo>
                  <a:cubicBezTo>
                    <a:pt x="95" y="28"/>
                    <a:pt x="81" y="32"/>
                    <a:pt x="68" y="39"/>
                  </a:cubicBezTo>
                  <a:cubicBezTo>
                    <a:pt x="56" y="46"/>
                    <a:pt x="47" y="56"/>
                    <a:pt x="40" y="68"/>
                  </a:cubicBezTo>
                  <a:cubicBezTo>
                    <a:pt x="34" y="80"/>
                    <a:pt x="31" y="94"/>
                    <a:pt x="31" y="109"/>
                  </a:cubicBezTo>
                  <a:cubicBezTo>
                    <a:pt x="31" y="126"/>
                    <a:pt x="34" y="140"/>
                    <a:pt x="41" y="152"/>
                  </a:cubicBezTo>
                  <a:cubicBezTo>
                    <a:pt x="48" y="164"/>
                    <a:pt x="58" y="174"/>
                    <a:pt x="70" y="180"/>
                  </a:cubicBezTo>
                  <a:cubicBezTo>
                    <a:pt x="82" y="187"/>
                    <a:pt x="95" y="190"/>
                    <a:pt x="111" y="190"/>
                  </a:cubicBezTo>
                  <a:close/>
                  <a:moveTo>
                    <a:pt x="115" y="50"/>
                  </a:moveTo>
                  <a:cubicBezTo>
                    <a:pt x="124" y="50"/>
                    <a:pt x="131" y="51"/>
                    <a:pt x="139" y="54"/>
                  </a:cubicBezTo>
                  <a:cubicBezTo>
                    <a:pt x="146" y="56"/>
                    <a:pt x="152" y="59"/>
                    <a:pt x="156" y="63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37" y="79"/>
                    <a:pt x="128" y="76"/>
                    <a:pt x="117" y="76"/>
                  </a:cubicBezTo>
                  <a:cubicBezTo>
                    <a:pt x="107" y="76"/>
                    <a:pt x="99" y="79"/>
                    <a:pt x="93" y="85"/>
                  </a:cubicBezTo>
                  <a:cubicBezTo>
                    <a:pt x="87" y="91"/>
                    <a:pt x="84" y="100"/>
                    <a:pt x="84" y="110"/>
                  </a:cubicBezTo>
                  <a:cubicBezTo>
                    <a:pt x="84" y="120"/>
                    <a:pt x="87" y="128"/>
                    <a:pt x="93" y="134"/>
                  </a:cubicBezTo>
                  <a:cubicBezTo>
                    <a:pt x="99" y="140"/>
                    <a:pt x="107" y="143"/>
                    <a:pt x="117" y="143"/>
                  </a:cubicBezTo>
                  <a:cubicBezTo>
                    <a:pt x="129" y="143"/>
                    <a:pt x="138" y="139"/>
                    <a:pt x="146" y="132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3" y="158"/>
                    <a:pt x="147" y="162"/>
                    <a:pt x="140" y="165"/>
                  </a:cubicBezTo>
                  <a:cubicBezTo>
                    <a:pt x="132" y="168"/>
                    <a:pt x="124" y="169"/>
                    <a:pt x="115" y="169"/>
                  </a:cubicBezTo>
                  <a:cubicBezTo>
                    <a:pt x="97" y="169"/>
                    <a:pt x="82" y="164"/>
                    <a:pt x="71" y="153"/>
                  </a:cubicBezTo>
                  <a:cubicBezTo>
                    <a:pt x="60" y="142"/>
                    <a:pt x="54" y="128"/>
                    <a:pt x="54" y="111"/>
                  </a:cubicBezTo>
                  <a:cubicBezTo>
                    <a:pt x="54" y="93"/>
                    <a:pt x="60" y="78"/>
                    <a:pt x="71" y="67"/>
                  </a:cubicBezTo>
                  <a:cubicBezTo>
                    <a:pt x="82" y="56"/>
                    <a:pt x="97" y="50"/>
                    <a:pt x="11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1" name="Freeform 17"/>
            <p:cNvSpPr>
              <a:spLocks noEditPoints="1"/>
            </p:cNvSpPr>
            <p:nvPr userDrawn="1"/>
          </p:nvSpPr>
          <p:spPr bwMode="gray">
            <a:xfrm>
              <a:off x="957263" y="5237163"/>
              <a:ext cx="773112" cy="782637"/>
            </a:xfrm>
            <a:custGeom>
              <a:avLst/>
              <a:gdLst>
                <a:gd name="T0" fmla="*/ 305 w 487"/>
                <a:gd name="T1" fmla="*/ 0 h 493"/>
                <a:gd name="T2" fmla="*/ 487 w 487"/>
                <a:gd name="T3" fmla="*/ 493 h 493"/>
                <a:gd name="T4" fmla="*/ 369 w 487"/>
                <a:gd name="T5" fmla="*/ 493 h 493"/>
                <a:gd name="T6" fmla="*/ 336 w 487"/>
                <a:gd name="T7" fmla="*/ 390 h 493"/>
                <a:gd name="T8" fmla="*/ 151 w 487"/>
                <a:gd name="T9" fmla="*/ 390 h 493"/>
                <a:gd name="T10" fmla="*/ 118 w 487"/>
                <a:gd name="T11" fmla="*/ 493 h 493"/>
                <a:gd name="T12" fmla="*/ 0 w 487"/>
                <a:gd name="T13" fmla="*/ 493 h 493"/>
                <a:gd name="T14" fmla="*/ 184 w 487"/>
                <a:gd name="T15" fmla="*/ 0 h 493"/>
                <a:gd name="T16" fmla="*/ 305 w 487"/>
                <a:gd name="T17" fmla="*/ 0 h 493"/>
                <a:gd name="T18" fmla="*/ 180 w 487"/>
                <a:gd name="T19" fmla="*/ 300 h 493"/>
                <a:gd name="T20" fmla="*/ 307 w 487"/>
                <a:gd name="T21" fmla="*/ 300 h 493"/>
                <a:gd name="T22" fmla="*/ 243 w 487"/>
                <a:gd name="T23" fmla="*/ 104 h 493"/>
                <a:gd name="T24" fmla="*/ 180 w 487"/>
                <a:gd name="T25" fmla="*/ 30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7" h="493">
                  <a:moveTo>
                    <a:pt x="305" y="0"/>
                  </a:moveTo>
                  <a:lnTo>
                    <a:pt x="487" y="493"/>
                  </a:lnTo>
                  <a:lnTo>
                    <a:pt x="369" y="493"/>
                  </a:lnTo>
                  <a:lnTo>
                    <a:pt x="336" y="390"/>
                  </a:lnTo>
                  <a:lnTo>
                    <a:pt x="151" y="390"/>
                  </a:lnTo>
                  <a:lnTo>
                    <a:pt x="118" y="493"/>
                  </a:lnTo>
                  <a:lnTo>
                    <a:pt x="0" y="493"/>
                  </a:lnTo>
                  <a:lnTo>
                    <a:pt x="184" y="0"/>
                  </a:lnTo>
                  <a:lnTo>
                    <a:pt x="305" y="0"/>
                  </a:lnTo>
                  <a:close/>
                  <a:moveTo>
                    <a:pt x="180" y="300"/>
                  </a:moveTo>
                  <a:lnTo>
                    <a:pt x="307" y="300"/>
                  </a:lnTo>
                  <a:lnTo>
                    <a:pt x="243" y="104"/>
                  </a:lnTo>
                  <a:lnTo>
                    <a:pt x="18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2" name="Freeform 18"/>
            <p:cNvSpPr>
              <a:spLocks noEditPoints="1"/>
            </p:cNvSpPr>
            <p:nvPr userDrawn="1"/>
          </p:nvSpPr>
          <p:spPr bwMode="gray">
            <a:xfrm>
              <a:off x="1819275" y="5237163"/>
              <a:ext cx="622300" cy="782637"/>
            </a:xfrm>
            <a:custGeom>
              <a:avLst/>
              <a:gdLst>
                <a:gd name="T0" fmla="*/ 0 w 166"/>
                <a:gd name="T1" fmla="*/ 0 h 209"/>
                <a:gd name="T2" fmla="*/ 82 w 166"/>
                <a:gd name="T3" fmla="*/ 0 h 209"/>
                <a:gd name="T4" fmla="*/ 132 w 166"/>
                <a:gd name="T5" fmla="*/ 15 h 209"/>
                <a:gd name="T6" fmla="*/ 150 w 166"/>
                <a:gd name="T7" fmla="*/ 53 h 209"/>
                <a:gd name="T8" fmla="*/ 128 w 166"/>
                <a:gd name="T9" fmla="*/ 94 h 209"/>
                <a:gd name="T10" fmla="*/ 166 w 166"/>
                <a:gd name="T11" fmla="*/ 146 h 209"/>
                <a:gd name="T12" fmla="*/ 146 w 166"/>
                <a:gd name="T13" fmla="*/ 192 h 209"/>
                <a:gd name="T14" fmla="*/ 86 w 166"/>
                <a:gd name="T15" fmla="*/ 209 h 209"/>
                <a:gd name="T16" fmla="*/ 0 w 166"/>
                <a:gd name="T17" fmla="*/ 209 h 209"/>
                <a:gd name="T18" fmla="*/ 0 w 166"/>
                <a:gd name="T19" fmla="*/ 0 h 209"/>
                <a:gd name="T20" fmla="*/ 78 w 166"/>
                <a:gd name="T21" fmla="*/ 81 h 209"/>
                <a:gd name="T22" fmla="*/ 99 w 166"/>
                <a:gd name="T23" fmla="*/ 75 h 209"/>
                <a:gd name="T24" fmla="*/ 106 w 166"/>
                <a:gd name="T25" fmla="*/ 59 h 209"/>
                <a:gd name="T26" fmla="*/ 99 w 166"/>
                <a:gd name="T27" fmla="*/ 42 h 209"/>
                <a:gd name="T28" fmla="*/ 79 w 166"/>
                <a:gd name="T29" fmla="*/ 37 h 209"/>
                <a:gd name="T30" fmla="*/ 46 w 166"/>
                <a:gd name="T31" fmla="*/ 37 h 209"/>
                <a:gd name="T32" fmla="*/ 46 w 166"/>
                <a:gd name="T33" fmla="*/ 81 h 209"/>
                <a:gd name="T34" fmla="*/ 78 w 166"/>
                <a:gd name="T35" fmla="*/ 81 h 209"/>
                <a:gd name="T36" fmla="*/ 84 w 166"/>
                <a:gd name="T37" fmla="*/ 172 h 209"/>
                <a:gd name="T38" fmla="*/ 111 w 166"/>
                <a:gd name="T39" fmla="*/ 165 h 209"/>
                <a:gd name="T40" fmla="*/ 120 w 166"/>
                <a:gd name="T41" fmla="*/ 145 h 209"/>
                <a:gd name="T42" fmla="*/ 111 w 166"/>
                <a:gd name="T43" fmla="*/ 124 h 209"/>
                <a:gd name="T44" fmla="*/ 85 w 166"/>
                <a:gd name="T45" fmla="*/ 117 h 209"/>
                <a:gd name="T46" fmla="*/ 46 w 166"/>
                <a:gd name="T47" fmla="*/ 117 h 209"/>
                <a:gd name="T48" fmla="*/ 46 w 166"/>
                <a:gd name="T49" fmla="*/ 172 h 209"/>
                <a:gd name="T50" fmla="*/ 84 w 166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6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19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6" y="120"/>
                    <a:pt x="166" y="146"/>
                  </a:cubicBezTo>
                  <a:cubicBezTo>
                    <a:pt x="166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8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7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8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7" y="160"/>
                    <a:pt x="120" y="154"/>
                    <a:pt x="120" y="145"/>
                  </a:cubicBezTo>
                  <a:cubicBezTo>
                    <a:pt x="120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3" name="Freeform 19"/>
            <p:cNvSpPr>
              <a:spLocks noEditPoints="1"/>
            </p:cNvSpPr>
            <p:nvPr userDrawn="1"/>
          </p:nvSpPr>
          <p:spPr bwMode="gray">
            <a:xfrm>
              <a:off x="2573338" y="5237163"/>
              <a:ext cx="627062" cy="782637"/>
            </a:xfrm>
            <a:custGeom>
              <a:avLst/>
              <a:gdLst>
                <a:gd name="T0" fmla="*/ 0 w 167"/>
                <a:gd name="T1" fmla="*/ 0 h 209"/>
                <a:gd name="T2" fmla="*/ 82 w 167"/>
                <a:gd name="T3" fmla="*/ 0 h 209"/>
                <a:gd name="T4" fmla="*/ 132 w 167"/>
                <a:gd name="T5" fmla="*/ 15 h 209"/>
                <a:gd name="T6" fmla="*/ 150 w 167"/>
                <a:gd name="T7" fmla="*/ 53 h 209"/>
                <a:gd name="T8" fmla="*/ 128 w 167"/>
                <a:gd name="T9" fmla="*/ 94 h 209"/>
                <a:gd name="T10" fmla="*/ 167 w 167"/>
                <a:gd name="T11" fmla="*/ 146 h 209"/>
                <a:gd name="T12" fmla="*/ 146 w 167"/>
                <a:gd name="T13" fmla="*/ 192 h 209"/>
                <a:gd name="T14" fmla="*/ 86 w 167"/>
                <a:gd name="T15" fmla="*/ 209 h 209"/>
                <a:gd name="T16" fmla="*/ 0 w 167"/>
                <a:gd name="T17" fmla="*/ 209 h 209"/>
                <a:gd name="T18" fmla="*/ 0 w 167"/>
                <a:gd name="T19" fmla="*/ 0 h 209"/>
                <a:gd name="T20" fmla="*/ 79 w 167"/>
                <a:gd name="T21" fmla="*/ 81 h 209"/>
                <a:gd name="T22" fmla="*/ 99 w 167"/>
                <a:gd name="T23" fmla="*/ 75 h 209"/>
                <a:gd name="T24" fmla="*/ 106 w 167"/>
                <a:gd name="T25" fmla="*/ 59 h 209"/>
                <a:gd name="T26" fmla="*/ 99 w 167"/>
                <a:gd name="T27" fmla="*/ 42 h 209"/>
                <a:gd name="T28" fmla="*/ 79 w 167"/>
                <a:gd name="T29" fmla="*/ 37 h 209"/>
                <a:gd name="T30" fmla="*/ 46 w 167"/>
                <a:gd name="T31" fmla="*/ 37 h 209"/>
                <a:gd name="T32" fmla="*/ 46 w 167"/>
                <a:gd name="T33" fmla="*/ 81 h 209"/>
                <a:gd name="T34" fmla="*/ 79 w 167"/>
                <a:gd name="T35" fmla="*/ 81 h 209"/>
                <a:gd name="T36" fmla="*/ 84 w 167"/>
                <a:gd name="T37" fmla="*/ 172 h 209"/>
                <a:gd name="T38" fmla="*/ 111 w 167"/>
                <a:gd name="T39" fmla="*/ 165 h 209"/>
                <a:gd name="T40" fmla="*/ 121 w 167"/>
                <a:gd name="T41" fmla="*/ 145 h 209"/>
                <a:gd name="T42" fmla="*/ 111 w 167"/>
                <a:gd name="T43" fmla="*/ 124 h 209"/>
                <a:gd name="T44" fmla="*/ 85 w 167"/>
                <a:gd name="T45" fmla="*/ 117 h 209"/>
                <a:gd name="T46" fmla="*/ 46 w 167"/>
                <a:gd name="T47" fmla="*/ 117 h 209"/>
                <a:gd name="T48" fmla="*/ 46 w 167"/>
                <a:gd name="T49" fmla="*/ 172 h 209"/>
                <a:gd name="T50" fmla="*/ 84 w 167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7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20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7" y="120"/>
                    <a:pt x="167" y="146"/>
                  </a:cubicBezTo>
                  <a:cubicBezTo>
                    <a:pt x="167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9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8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9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8" y="160"/>
                    <a:pt x="121" y="154"/>
                    <a:pt x="121" y="145"/>
                  </a:cubicBezTo>
                  <a:cubicBezTo>
                    <a:pt x="121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pic>
        <p:nvPicPr>
          <p:cNvPr id="16" name="Picture 19"/>
          <p:cNvPicPr>
            <a:picLocks noChangeAspect="1" noChangeArrowheads="1"/>
          </p:cNvPicPr>
          <p:nvPr userDrawn="1"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82392" y="6393976"/>
            <a:ext cx="507600" cy="19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40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90" r:id="rId2"/>
    <p:sldLayoutId id="2147483655" r:id="rId3"/>
    <p:sldLayoutId id="2147483656" r:id="rId4"/>
    <p:sldLayoutId id="2147483657" r:id="rId5"/>
    <p:sldLayoutId id="2147483658" r:id="rId6"/>
    <p:sldLayoutId id="2147483653" r:id="rId7"/>
    <p:sldLayoutId id="2147483650" r:id="rId8"/>
    <p:sldLayoutId id="2147483691" r:id="rId9"/>
    <p:sldLayoutId id="2147483661" r:id="rId10"/>
    <p:sldLayoutId id="2147483696" r:id="rId11"/>
    <p:sldLayoutId id="2147483663" r:id="rId12"/>
    <p:sldLayoutId id="2147483662" r:id="rId13"/>
    <p:sldLayoutId id="2147483664" r:id="rId14"/>
    <p:sldLayoutId id="2147483692" r:id="rId15"/>
    <p:sldLayoutId id="2147483693" r:id="rId16"/>
    <p:sldLayoutId id="2147483665" r:id="rId17"/>
    <p:sldLayoutId id="2147483667" r:id="rId18"/>
    <p:sldLayoutId id="2147483668" r:id="rId19"/>
    <p:sldLayoutId id="2147483669" r:id="rId20"/>
    <p:sldLayoutId id="2147483670" r:id="rId21"/>
    <p:sldLayoutId id="2147483700" r:id="rId22"/>
    <p:sldLayoutId id="2147483659" r:id="rId23"/>
    <p:sldLayoutId id="2147483660" r:id="rId24"/>
    <p:sldLayoutId id="2147483694" r:id="rId25"/>
    <p:sldLayoutId id="2147483677" r:id="rId26"/>
    <p:sldLayoutId id="2147483679" r:id="rId27"/>
    <p:sldLayoutId id="2147483680" r:id="rId28"/>
    <p:sldLayoutId id="2147483666" r:id="rId29"/>
    <p:sldLayoutId id="2147483672" r:id="rId30"/>
    <p:sldLayoutId id="2147483673" r:id="rId31"/>
    <p:sldLayoutId id="2147483674" r:id="rId32"/>
    <p:sldLayoutId id="2147483675" r:id="rId33"/>
    <p:sldLayoutId id="2147483676" r:id="rId34"/>
    <p:sldLayoutId id="2147483701" r:id="rId35"/>
    <p:sldLayoutId id="2147483681" r:id="rId36"/>
    <p:sldLayoutId id="2147483682" r:id="rId37"/>
    <p:sldLayoutId id="2147483702" r:id="rId38"/>
    <p:sldLayoutId id="2147483703" r:id="rId39"/>
    <p:sldLayoutId id="2147483699" r:id="rId40"/>
    <p:sldLayoutId id="2147483695" r:id="rId41"/>
    <p:sldLayoutId id="2147483683" r:id="rId42"/>
    <p:sldLayoutId id="2147483684" r:id="rId43"/>
    <p:sldLayoutId id="2147483698" r:id="rId44"/>
    <p:sldLayoutId id="2147483697" r:id="rId45"/>
    <p:sldLayoutId id="2147483685" r:id="rId46"/>
    <p:sldLayoutId id="2147483686" r:id="rId47"/>
    <p:sldLayoutId id="2147483706" r:id="rId48"/>
    <p:sldLayoutId id="2147483688" r:id="rId49"/>
    <p:sldLayoutId id="2147483689" r:id="rId50"/>
    <p:sldLayoutId id="2147483705" r:id="rId51"/>
    <p:sldLayoutId id="2147483651" r:id="rId52"/>
    <p:sldLayoutId id="2147483652" r:id="rId53"/>
    <p:sldLayoutId id="2147483744" r:id="rId5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91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91" rtl="0" eaLnBrk="1" latinLnBrk="0" hangingPunct="1"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18" indent="-180018" algn="l" defTabSz="914491" rtl="0" eaLnBrk="1" latinLnBrk="0" hangingPunct="1">
        <a:spcBef>
          <a:spcPts val="600"/>
        </a:spcBef>
        <a:buFont typeface="ABBvoiceOffice" panose="020D0603020503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1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7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3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9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4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218" userDrawn="1">
          <p15:clr>
            <a:srgbClr val="F26B43"/>
          </p15:clr>
        </p15:guide>
        <p15:guide id="2" pos="5602" userDrawn="1">
          <p15:clr>
            <a:srgbClr val="F26B43"/>
          </p15:clr>
        </p15:guide>
        <p15:guide id="3" pos="158" userDrawn="1">
          <p15:clr>
            <a:srgbClr val="F26B43"/>
          </p15:clr>
        </p15:guide>
        <p15:guide id="4" orient="horz" pos="3726" userDrawn="1">
          <p15:clr>
            <a:srgbClr val="F26B43"/>
          </p15:clr>
        </p15:guide>
        <p15:guide id="5" pos="2881" userDrawn="1">
          <p15:clr>
            <a:srgbClr val="F26B43"/>
          </p15:clr>
        </p15:guide>
        <p15:guide id="6" orient="horz" pos="247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60" y="280989"/>
            <a:ext cx="846125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60" y="1727200"/>
            <a:ext cx="8461257" cy="423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625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5" r:id="rId16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E419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E4191"/>
          </a:solidFill>
          <a:latin typeface="GE Inspira Pitch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E4191"/>
          </a:solidFill>
          <a:latin typeface="GE Inspira Pitch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E4191"/>
          </a:solidFill>
          <a:latin typeface="GE Inspira Pitch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E4191"/>
          </a:solidFill>
          <a:latin typeface="GE Inspira Pitch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E4191"/>
          </a:solidFill>
          <a:latin typeface="GE Inspira Pitch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E4191"/>
          </a:solidFill>
          <a:latin typeface="GE Inspira Pitch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E4191"/>
          </a:solidFill>
          <a:latin typeface="GE Inspira Pitch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E4191"/>
          </a:solidFill>
          <a:latin typeface="GE Inspira Pitch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ct val="50000"/>
        </a:spcBef>
        <a:spcAft>
          <a:spcPct val="0"/>
        </a:spcAft>
        <a:buClr>
          <a:srgbClr val="004880"/>
        </a:buClr>
        <a:defRPr sz="3200">
          <a:solidFill>
            <a:srgbClr val="1E4191"/>
          </a:solidFill>
          <a:latin typeface="+mn-lt"/>
          <a:ea typeface="+mn-ea"/>
          <a:cs typeface="+mn-cs"/>
        </a:defRPr>
      </a:lvl1pPr>
      <a:lvl2pPr marL="341313" indent="-339725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rgbClr val="004880"/>
        </a:buClr>
        <a:buFont typeface="GE Inspira Pitch" pitchFamily="34" charset="0"/>
        <a:buChar char="•"/>
        <a:defRPr sz="3200">
          <a:solidFill>
            <a:srgbClr val="1E4191"/>
          </a:solidFill>
          <a:latin typeface="+mn-lt"/>
        </a:defRPr>
      </a:lvl2pPr>
      <a:lvl3pPr marL="744538" indent="-288925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004880"/>
        </a:buClr>
        <a:buChar char="–"/>
        <a:defRPr sz="3200">
          <a:solidFill>
            <a:srgbClr val="1E4191"/>
          </a:solidFill>
          <a:latin typeface="+mn-lt"/>
        </a:defRPr>
      </a:lvl3pPr>
      <a:lvl4pPr marL="1146175" indent="-287338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rgbClr val="004880"/>
        </a:buClr>
        <a:buChar char="–"/>
        <a:defRPr sz="3200">
          <a:solidFill>
            <a:srgbClr val="1E4191"/>
          </a:solidFill>
          <a:latin typeface="+mn-lt"/>
        </a:defRPr>
      </a:lvl4pPr>
      <a:lvl5pPr marL="1546225" indent="-285750" algn="l" rtl="0" eaLnBrk="1" fontAlgn="base" hangingPunct="1">
        <a:lnSpc>
          <a:spcPct val="90000"/>
        </a:lnSpc>
        <a:spcBef>
          <a:spcPts val="240"/>
        </a:spcBef>
        <a:spcAft>
          <a:spcPct val="0"/>
        </a:spcAft>
        <a:buClr>
          <a:srgbClr val="004880"/>
        </a:buClr>
        <a:buChar char="–"/>
        <a:defRPr sz="3200">
          <a:solidFill>
            <a:srgbClr val="1E4191"/>
          </a:solidFill>
          <a:latin typeface="+mn-lt"/>
        </a:defRPr>
      </a:lvl5pPr>
      <a:lvl6pPr marL="2003425" indent="-28575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4880"/>
        </a:buClr>
        <a:buChar char="–"/>
        <a:defRPr sz="3200">
          <a:solidFill>
            <a:srgbClr val="1E4191"/>
          </a:solidFill>
          <a:latin typeface="+mn-lt"/>
        </a:defRPr>
      </a:lvl6pPr>
      <a:lvl7pPr marL="2460625" indent="-28575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4880"/>
        </a:buClr>
        <a:buChar char="–"/>
        <a:defRPr sz="3200">
          <a:solidFill>
            <a:srgbClr val="1E4191"/>
          </a:solidFill>
          <a:latin typeface="+mn-lt"/>
        </a:defRPr>
      </a:lvl7pPr>
      <a:lvl8pPr marL="2917825" indent="-28575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4880"/>
        </a:buClr>
        <a:buChar char="–"/>
        <a:defRPr sz="3200">
          <a:solidFill>
            <a:srgbClr val="1E4191"/>
          </a:solidFill>
          <a:latin typeface="+mn-lt"/>
        </a:defRPr>
      </a:lvl8pPr>
      <a:lvl9pPr marL="3375025" indent="-28575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4880"/>
        </a:buClr>
        <a:buChar char="–"/>
        <a:defRPr sz="3200">
          <a:solidFill>
            <a:srgbClr val="1E419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jpeg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gif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media.nxp.com/phoenix.zhtml?c=254228&amp;p=irol-newsArticle&amp;ID=2368963" TargetMode="Externa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12" Type="http://schemas.openxmlformats.org/officeDocument/2006/relationships/image" Target="../media/image53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jpeg"/><Relationship Id="rId11" Type="http://schemas.openxmlformats.org/officeDocument/2006/relationships/image" Target="../media/image52.png"/><Relationship Id="rId5" Type="http://schemas.openxmlformats.org/officeDocument/2006/relationships/image" Target="../media/image47.jpeg"/><Relationship Id="rId10" Type="http://schemas.openxmlformats.org/officeDocument/2006/relationships/image" Target="../media/image51.png"/><Relationship Id="rId4" Type="http://schemas.openxmlformats.org/officeDocument/2006/relationships/image" Target="../media/image46.jpeg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5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jpeg"/><Relationship Id="rId5" Type="http://schemas.openxmlformats.org/officeDocument/2006/relationships/image" Target="../media/image48.jpe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slide" Target="slide32.xml"/><Relationship Id="rId7" Type="http://schemas.openxmlformats.org/officeDocument/2006/relationships/slide" Target="slide37.xml"/><Relationship Id="rId12" Type="http://schemas.openxmlformats.org/officeDocument/2006/relationships/hyperlink" Target="http://www.geindustrial.com/products/embedded-power/hammerhea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Relationship Id="rId6" Type="http://schemas.openxmlformats.org/officeDocument/2006/relationships/slide" Target="slide30.xml"/><Relationship Id="rId11" Type="http://schemas.openxmlformats.org/officeDocument/2006/relationships/hyperlink" Target="http://www.geindustrial.com/products/embedded-power/high-power-barracuda" TargetMode="External"/><Relationship Id="rId5" Type="http://schemas.openxmlformats.org/officeDocument/2006/relationships/slide" Target="slide34.xml"/><Relationship Id="rId10" Type="http://schemas.openxmlformats.org/officeDocument/2006/relationships/hyperlink" Target="http://www.geindustrial.com/products/embedded-power/atca-pim-modules" TargetMode="External"/><Relationship Id="rId4" Type="http://schemas.openxmlformats.org/officeDocument/2006/relationships/slide" Target="slide33.xml"/><Relationship Id="rId9" Type="http://schemas.openxmlformats.org/officeDocument/2006/relationships/image" Target="../media/image67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slide" Target="slide33.xml"/><Relationship Id="rId7" Type="http://schemas.openxmlformats.org/officeDocument/2006/relationships/slide" Target="slide35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7.xml"/><Relationship Id="rId5" Type="http://schemas.openxmlformats.org/officeDocument/2006/relationships/slide" Target="slide30.xml"/><Relationship Id="rId4" Type="http://schemas.openxmlformats.org/officeDocument/2006/relationships/slide" Target="slide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slide" Target="slide3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industrial.com/products/embedded-power/low-power-barracuda" TargetMode="External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" Target="slide3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geindustrial.com/products/embedded-power/orca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industrial.com/products/embedded-power/filter-modules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54.png"/><Relationship Id="rId4" Type="http://schemas.openxmlformats.org/officeDocument/2006/relationships/hyperlink" Target="http://www.geindustrial.com/products/embedded-power/dlynx-ii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industrial.com/products/embedded-power/dlyn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54.png"/><Relationship Id="rId4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84.png"/><Relationship Id="rId7" Type="http://schemas.openxmlformats.org/officeDocument/2006/relationships/hyperlink" Target="http://www.geindustrial.com/products/embedded-power/naos-rapto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6.xml"/><Relationship Id="rId6" Type="http://schemas.openxmlformats.org/officeDocument/2006/relationships/hyperlink" Target="http://www.geindustrial.com/products/embedded-power/prolynx" TargetMode="External"/><Relationship Id="rId5" Type="http://schemas.openxmlformats.org/officeDocument/2006/relationships/hyperlink" Target="http://www.geindustrial.com/products/embedded-power/tlynx" TargetMode="External"/><Relationship Id="rId4" Type="http://schemas.openxmlformats.org/officeDocument/2006/relationships/hyperlink" Target="http://www.geindustrial.com/products/embedded-power/boostlynx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 bwMode="gray"/>
        <p:txBody>
          <a:bodyPr/>
          <a:lstStyle/>
          <a:p>
            <a:r>
              <a:rPr lang="en-US"/>
              <a:t>confidential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/>
          <a:p>
            <a:r>
              <a:rPr lang="en-US" dirty="0"/>
              <a:t>August 2018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en-US" dirty="0"/>
              <a:t>Alkiviadis Filis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 bwMode="gray"/>
        <p:txBody>
          <a:bodyPr/>
          <a:lstStyle/>
          <a:p>
            <a:r>
              <a:rPr lang="en-US" dirty="0"/>
              <a:t>Regional Sales Manager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 bwMode="gray"/>
        <p:txBody>
          <a:bodyPr/>
          <a:lstStyle/>
          <a:p>
            <a:r>
              <a:rPr lang="en-US" dirty="0"/>
              <a:t>ABB-EPIS</a:t>
            </a:r>
          </a:p>
        </p:txBody>
      </p:sp>
    </p:spTree>
    <p:extLst>
      <p:ext uri="{BB962C8B-B14F-4D97-AF65-F5344CB8AC3E}">
        <p14:creationId xmlns:p14="http://schemas.microsoft.com/office/powerpoint/2010/main" val="409997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775C19-03B4-41AE-8341-9369A954428A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A50C0-0B75-4A1F-8E64-A6E3FA5587F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19746B-2537-4632-B31A-A926502A6D4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ADB9322-DAD7-400B-802C-465BF331B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dirty="0"/>
              <a:t>ABB-EPIS History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CC8F888-91D8-468E-A8CE-E9A28BCB52E1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2"/>
          <a:stretch>
            <a:fillRect/>
          </a:stretch>
        </p:blipFill>
        <p:spPr>
          <a:xfrm>
            <a:off x="278585" y="1931988"/>
            <a:ext cx="7601511" cy="3981450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EFC2879A-6795-448B-986B-3EEA3177D6A4}"/>
              </a:ext>
            </a:extLst>
          </p:cNvPr>
          <p:cNvSpPr/>
          <p:nvPr/>
        </p:nvSpPr>
        <p:spPr bwMode="gray">
          <a:xfrm>
            <a:off x="7691849" y="2570206"/>
            <a:ext cx="497142" cy="484632"/>
          </a:xfrm>
          <a:prstGeom prst="rightArrow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>
              <a:solidFill>
                <a:schemeClr val="tx1"/>
              </a:solidFill>
            </a:endParaRPr>
          </a:p>
        </p:txBody>
      </p:sp>
      <p:pic>
        <p:nvPicPr>
          <p:cNvPr id="1030" name="Picture 1" descr="2000px-ABB_logo_svg">
            <a:extLst>
              <a:ext uri="{FF2B5EF4-FFF2-40B4-BE49-F238E27FC236}">
                <a16:creationId xmlns:a16="http://schemas.microsoft.com/office/drawing/2014/main" id="{82A7CD28-C0CF-4735-87CE-A5003892A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991" y="2367749"/>
            <a:ext cx="781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5AA28890-5FE9-44EC-A826-774514909CA1}"/>
              </a:ext>
            </a:extLst>
          </p:cNvPr>
          <p:cNvSpPr txBox="1"/>
          <p:nvPr/>
        </p:nvSpPr>
        <p:spPr bwMode="gray">
          <a:xfrm>
            <a:off x="8238366" y="1847891"/>
            <a:ext cx="914400" cy="39600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r>
              <a:rPr lang="de-DE" sz="1600" dirty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88560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64305E4-9410-41F5-B977-C6A9477FF5A7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2"/>
          <a:stretch>
            <a:fillRect/>
          </a:stretch>
        </p:blipFill>
        <p:spPr>
          <a:xfrm>
            <a:off x="249318" y="2091786"/>
            <a:ext cx="8642350" cy="3184773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AEBF03-88B2-4771-BA49-F7289B795DC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0AA6D6-98D2-4793-B2B6-8AD72217C9B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4C0BED-655B-4C84-A8B0-1FC167FC2BB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A5742CF-D931-4930-9548-20DE4E0DD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ABB and GEIS have joined forces to unlock value as the partner of choice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750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625BC71-F78E-4A75-9BB2-9D618822EA11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2"/>
          <a:stretch>
            <a:fillRect/>
          </a:stretch>
        </p:blipFill>
        <p:spPr>
          <a:xfrm>
            <a:off x="249318" y="1671603"/>
            <a:ext cx="8642350" cy="320350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51C11-6432-487B-91F0-AD6B4E1B0D5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732959-D88B-4A71-8189-7FCDBE8B86B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D5E9CF-82F6-4E81-829E-813BEC06233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D60F2C2-E0AB-49EA-94D1-B5BD5C22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Four market-leading entrepreneurial divisions</a:t>
            </a:r>
            <a:br>
              <a:rPr lang="de-DE" dirty="0"/>
            </a:br>
            <a:r>
              <a:rPr lang="de-DE" sz="1600" dirty="0"/>
              <a:t>ABB division overview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201BC6-ED29-4C05-8EEB-1C13B5CAFC4E}"/>
              </a:ext>
            </a:extLst>
          </p:cNvPr>
          <p:cNvSpPr/>
          <p:nvPr/>
        </p:nvSpPr>
        <p:spPr>
          <a:xfrm>
            <a:off x="249317" y="5145234"/>
            <a:ext cx="81790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/>
              <a:t>GEIS is now EPIS, a part of ABB Electrification Products division</a:t>
            </a:r>
          </a:p>
        </p:txBody>
      </p:sp>
    </p:spTree>
    <p:extLst>
      <p:ext uri="{BB962C8B-B14F-4D97-AF65-F5344CB8AC3E}">
        <p14:creationId xmlns:p14="http://schemas.microsoft.com/office/powerpoint/2010/main" val="247010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73F8-2040-48A8-999B-64C69870C8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AC/DC Power Supplies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11CBB9D-534D-4736-B484-6995475B10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93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5771C2-9EC2-4BF9-AE4F-DF60C50C217D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4239E6-D138-4AC5-8595-625805ACA9C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399BE4-4A48-415D-81C5-40B20B4204E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BD74053-E9EA-4BFB-8C62-A215E24D209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/>
              <a:t>150W – 12.5KW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17ABEDC-4CB4-419B-9F2A-B4A60F17D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AC/DC Solutions by output voltage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D280932-6322-4D67-8460-6209CE8DC1DF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2"/>
          <a:stretch>
            <a:fillRect/>
          </a:stretch>
        </p:blipFill>
        <p:spPr>
          <a:xfrm>
            <a:off x="1714663" y="1846591"/>
            <a:ext cx="5863590" cy="3981450"/>
          </a:xfrm>
          <a:prstGeom prst="rect">
            <a:avLst/>
          </a:prstGeom>
        </p:spPr>
      </p:pic>
      <p:sp>
        <p:nvSpPr>
          <p:cNvPr id="9" name="TextBox 8">
            <a:hlinkClick r:id="" action="ppaction://noaction"/>
            <a:extLst>
              <a:ext uri="{FF2B5EF4-FFF2-40B4-BE49-F238E27FC236}">
                <a16:creationId xmlns:a16="http://schemas.microsoft.com/office/drawing/2014/main" id="{AD155C95-F474-46C8-8C07-DDB80042AE3E}"/>
              </a:ext>
            </a:extLst>
          </p:cNvPr>
          <p:cNvSpPr txBox="1"/>
          <p:nvPr/>
        </p:nvSpPr>
        <p:spPr>
          <a:xfrm>
            <a:off x="2786734" y="2814309"/>
            <a:ext cx="5036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u="sng" dirty="0">
                <a:solidFill>
                  <a:schemeClr val="bg2"/>
                </a:solidFill>
              </a:rPr>
              <a:t>CAR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747A28-8AC0-4511-9D52-84BFD61D55D5}"/>
              </a:ext>
            </a:extLst>
          </p:cNvPr>
          <p:cNvSpPr txBox="1"/>
          <p:nvPr/>
        </p:nvSpPr>
        <p:spPr>
          <a:xfrm>
            <a:off x="2821999" y="4672852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hlinkClick r:id="" action="ppaction://noaction"/>
              </a:rPr>
              <a:t>SLP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hlinkClick r:id="" action="ppaction://noaction"/>
            <a:extLst>
              <a:ext uri="{FF2B5EF4-FFF2-40B4-BE49-F238E27FC236}">
                <a16:creationId xmlns:a16="http://schemas.microsoft.com/office/drawing/2014/main" id="{1FF12858-8DFE-4560-8BC1-2138CF365D58}"/>
              </a:ext>
            </a:extLst>
          </p:cNvPr>
          <p:cNvSpPr txBox="1"/>
          <p:nvPr/>
        </p:nvSpPr>
        <p:spPr>
          <a:xfrm>
            <a:off x="2842839" y="4020627"/>
            <a:ext cx="465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u="sng" dirty="0">
                <a:solidFill>
                  <a:schemeClr val="bg2"/>
                </a:solidFill>
              </a:rPr>
              <a:t>CCR</a:t>
            </a:r>
          </a:p>
        </p:txBody>
      </p:sp>
      <p:sp>
        <p:nvSpPr>
          <p:cNvPr id="12" name="TextBox 11">
            <a:hlinkClick r:id="" action="ppaction://noaction"/>
            <a:extLst>
              <a:ext uri="{FF2B5EF4-FFF2-40B4-BE49-F238E27FC236}">
                <a16:creationId xmlns:a16="http://schemas.microsoft.com/office/drawing/2014/main" id="{44DE024C-0DE5-4961-842D-BA42D67C71E0}"/>
              </a:ext>
            </a:extLst>
          </p:cNvPr>
          <p:cNvSpPr txBox="1"/>
          <p:nvPr/>
        </p:nvSpPr>
        <p:spPr>
          <a:xfrm>
            <a:off x="4917569" y="5178953"/>
            <a:ext cx="4908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u="sng" dirty="0">
                <a:solidFill>
                  <a:schemeClr val="bg2"/>
                </a:solidFill>
              </a:rPr>
              <a:t>MPR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EC2564-2CDB-47B1-96A6-FD836649ACC0}"/>
              </a:ext>
            </a:extLst>
          </p:cNvPr>
          <p:cNvSpPr txBox="1"/>
          <p:nvPr/>
        </p:nvSpPr>
        <p:spPr>
          <a:xfrm>
            <a:off x="2842839" y="3476267"/>
            <a:ext cx="44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u="sng" dirty="0">
                <a:solidFill>
                  <a:srgbClr val="FF0000"/>
                </a:solidFill>
                <a:hlinkClick r:id="" action="ppaction://noaction"/>
              </a:rPr>
              <a:t>CLP</a:t>
            </a:r>
            <a:endParaRPr lang="en-US" sz="1200" b="1" u="sng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hlinkClick r:id="rId3" action="ppaction://hlinksldjump"/>
            <a:extLst>
              <a:ext uri="{FF2B5EF4-FFF2-40B4-BE49-F238E27FC236}">
                <a16:creationId xmlns:a16="http://schemas.microsoft.com/office/drawing/2014/main" id="{5A7B122E-8E50-4295-A517-39469C682CF8}"/>
              </a:ext>
            </a:extLst>
          </p:cNvPr>
          <p:cNvSpPr txBox="1"/>
          <p:nvPr/>
        </p:nvSpPr>
        <p:spPr>
          <a:xfrm>
            <a:off x="4850271" y="2761962"/>
            <a:ext cx="404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u="sng" dirty="0">
                <a:solidFill>
                  <a:srgbClr val="FF0000"/>
                </a:solidFill>
                <a:hlinkClick r:id="rId3" action="ppaction://hlinksldjump"/>
              </a:rPr>
              <a:t>CP</a:t>
            </a:r>
            <a:r>
              <a:rPr lang="en-US" sz="1200" b="1" u="sng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5F12E7-8F1A-4672-95E3-1CEDFCFD67B8}"/>
              </a:ext>
            </a:extLst>
          </p:cNvPr>
          <p:cNvSpPr txBox="1"/>
          <p:nvPr/>
        </p:nvSpPr>
        <p:spPr>
          <a:xfrm>
            <a:off x="4986058" y="4534352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hlinkClick r:id="" action="ppaction://noaction"/>
              </a:rPr>
              <a:t>EP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C501C7-AB23-47A8-9173-7802E36866D9}"/>
              </a:ext>
            </a:extLst>
          </p:cNvPr>
          <p:cNvSpPr txBox="1"/>
          <p:nvPr/>
        </p:nvSpPr>
        <p:spPr>
          <a:xfrm>
            <a:off x="4849441" y="3513196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u="sng" dirty="0">
                <a:solidFill>
                  <a:srgbClr val="FF0000"/>
                </a:solidFill>
                <a:hlinkClick r:id="" action="ppaction://noaction"/>
              </a:rPr>
              <a:t>GP100</a:t>
            </a:r>
            <a:endParaRPr lang="en-US" sz="1200" b="1" u="sng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hlinkClick r:id="" action="ppaction://noaction"/>
            <a:extLst>
              <a:ext uri="{FF2B5EF4-FFF2-40B4-BE49-F238E27FC236}">
                <a16:creationId xmlns:a16="http://schemas.microsoft.com/office/drawing/2014/main" id="{D5347D92-202F-4640-8912-22C80BD59CEF}"/>
              </a:ext>
            </a:extLst>
          </p:cNvPr>
          <p:cNvSpPr txBox="1"/>
          <p:nvPr/>
        </p:nvSpPr>
        <p:spPr>
          <a:xfrm>
            <a:off x="6814422" y="2814309"/>
            <a:ext cx="468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>
                <a:solidFill>
                  <a:schemeClr val="bg2"/>
                </a:solidFill>
                <a:hlinkClick r:id="rId4" action="ppaction://hlinksldjump"/>
              </a:rPr>
              <a:t>CAR</a:t>
            </a:r>
            <a:endParaRPr lang="en-US" sz="1200" b="1" u="sng" dirty="0">
              <a:solidFill>
                <a:schemeClr val="bg2"/>
              </a:solidFill>
            </a:endParaRPr>
          </a:p>
        </p:txBody>
      </p:sp>
      <p:sp>
        <p:nvSpPr>
          <p:cNvPr id="18" name="TextBox 17">
            <a:hlinkClick r:id="" action="ppaction://noaction"/>
            <a:extLst>
              <a:ext uri="{FF2B5EF4-FFF2-40B4-BE49-F238E27FC236}">
                <a16:creationId xmlns:a16="http://schemas.microsoft.com/office/drawing/2014/main" id="{62472DA5-AAF2-49DC-87C0-5270E45CF1FE}"/>
              </a:ext>
            </a:extLst>
          </p:cNvPr>
          <p:cNvSpPr txBox="1"/>
          <p:nvPr/>
        </p:nvSpPr>
        <p:spPr>
          <a:xfrm>
            <a:off x="6835262" y="3474677"/>
            <a:ext cx="44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>
                <a:solidFill>
                  <a:schemeClr val="bg2"/>
                </a:solidFill>
                <a:hlinkClick r:id="rId4" action="ppaction://hlinksldjump"/>
              </a:rPr>
              <a:t>CLP</a:t>
            </a:r>
            <a:endParaRPr lang="en-US" sz="1200" b="1" u="sng" dirty="0">
              <a:solidFill>
                <a:schemeClr val="bg2"/>
              </a:solidFill>
            </a:endParaRPr>
          </a:p>
        </p:txBody>
      </p:sp>
      <p:sp>
        <p:nvSpPr>
          <p:cNvPr id="19" name="TextBox 18">
            <a:hlinkClick r:id="" action="ppaction://noaction"/>
            <a:extLst>
              <a:ext uri="{FF2B5EF4-FFF2-40B4-BE49-F238E27FC236}">
                <a16:creationId xmlns:a16="http://schemas.microsoft.com/office/drawing/2014/main" id="{84E9D97E-3489-4316-B7BB-D09DC43C26F9}"/>
              </a:ext>
            </a:extLst>
          </p:cNvPr>
          <p:cNvSpPr txBox="1"/>
          <p:nvPr/>
        </p:nvSpPr>
        <p:spPr>
          <a:xfrm>
            <a:off x="6864115" y="4427463"/>
            <a:ext cx="369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>
                <a:solidFill>
                  <a:schemeClr val="bg2"/>
                </a:solidFill>
                <a:hlinkClick r:id="rId4" action="ppaction://hlinksldjump"/>
              </a:rPr>
              <a:t>CP</a:t>
            </a:r>
            <a:endParaRPr lang="en-US" sz="1200" b="1" u="sng" dirty="0">
              <a:solidFill>
                <a:schemeClr val="bg2"/>
              </a:solidFill>
            </a:endParaRPr>
          </a:p>
        </p:txBody>
      </p:sp>
      <p:sp>
        <p:nvSpPr>
          <p:cNvPr id="20" name="TextBox 19">
            <a:hlinkClick r:id="" action="ppaction://noaction"/>
            <a:extLst>
              <a:ext uri="{FF2B5EF4-FFF2-40B4-BE49-F238E27FC236}">
                <a16:creationId xmlns:a16="http://schemas.microsoft.com/office/drawing/2014/main" id="{344FD701-42C7-4AFC-8C4C-F2A10A100B8E}"/>
              </a:ext>
            </a:extLst>
          </p:cNvPr>
          <p:cNvSpPr txBox="1"/>
          <p:nvPr/>
        </p:nvSpPr>
        <p:spPr>
          <a:xfrm>
            <a:off x="6880146" y="5132484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>
                <a:solidFill>
                  <a:schemeClr val="bg2"/>
                </a:solidFill>
                <a:hlinkClick r:id="rId4" action="ppaction://hlinksldjump"/>
              </a:rPr>
              <a:t>EP</a:t>
            </a:r>
            <a:endParaRPr lang="en-US" sz="1200" b="1" u="sng" dirty="0">
              <a:solidFill>
                <a:schemeClr val="bg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251C06-39F7-40D7-A674-1585ABA02866}"/>
              </a:ext>
            </a:extLst>
          </p:cNvPr>
          <p:cNvSpPr txBox="1"/>
          <p:nvPr/>
        </p:nvSpPr>
        <p:spPr>
          <a:xfrm>
            <a:off x="4939563" y="3961528"/>
            <a:ext cx="44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u="sng" dirty="0">
                <a:solidFill>
                  <a:srgbClr val="FF0000"/>
                </a:solidFill>
                <a:hlinkClick r:id="" action="ppaction://noaction"/>
              </a:rPr>
              <a:t>CLP</a:t>
            </a:r>
            <a:endParaRPr lang="en-US" sz="1200" b="1" u="sng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hlinkClick r:id="" action="ppaction://noaction"/>
            <a:extLst>
              <a:ext uri="{FF2B5EF4-FFF2-40B4-BE49-F238E27FC236}">
                <a16:creationId xmlns:a16="http://schemas.microsoft.com/office/drawing/2014/main" id="{CF419E7D-47DB-4433-AFB1-9294F3E0EBB3}"/>
              </a:ext>
            </a:extLst>
          </p:cNvPr>
          <p:cNvSpPr txBox="1"/>
          <p:nvPr/>
        </p:nvSpPr>
        <p:spPr>
          <a:xfrm>
            <a:off x="2786734" y="5334810"/>
            <a:ext cx="4908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u="sng" dirty="0">
                <a:solidFill>
                  <a:schemeClr val="bg2"/>
                </a:solidFill>
              </a:rPr>
              <a:t>MPR</a:t>
            </a:r>
          </a:p>
        </p:txBody>
      </p:sp>
    </p:spTree>
    <p:extLst>
      <p:ext uri="{BB962C8B-B14F-4D97-AF65-F5344CB8AC3E}">
        <p14:creationId xmlns:p14="http://schemas.microsoft.com/office/powerpoint/2010/main" val="69300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B79C62F-E17F-4DD3-97A8-B152EAAD33FB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2"/>
          <a:stretch>
            <a:fillRect/>
          </a:stretch>
        </p:blipFill>
        <p:spPr>
          <a:xfrm>
            <a:off x="357749" y="3938954"/>
            <a:ext cx="6448080" cy="2038879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9A850F-2770-4031-9984-3C1451B616B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B2F0E8-C826-40E3-9577-AA5C4B3C89D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5EBEB-5A6F-43E4-AC5A-9CDFE6BBEEC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B21B3B-29B0-41A6-8E6D-5F7B112BF0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71"/>
          <a:stretch/>
        </p:blipFill>
        <p:spPr>
          <a:xfrm>
            <a:off x="6289054" y="1569454"/>
            <a:ext cx="2674450" cy="1830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4CAC35-03A7-4248-9C49-7B39D0C83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36" y="1336413"/>
            <a:ext cx="2552700" cy="3238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FC3B25-ACB0-4E06-8E08-4A59B3D12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749" y="1723615"/>
            <a:ext cx="6134100" cy="647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CDE982-A342-42FE-9057-86A99DCFB2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836" y="2484915"/>
            <a:ext cx="5810250" cy="1133475"/>
          </a:xfrm>
          <a:prstGeom prst="rect">
            <a:avLst/>
          </a:prstGeom>
        </p:spPr>
      </p:pic>
      <p:sp>
        <p:nvSpPr>
          <p:cNvPr id="14" name="Title 6">
            <a:extLst>
              <a:ext uri="{FF2B5EF4-FFF2-40B4-BE49-F238E27FC236}">
                <a16:creationId xmlns:a16="http://schemas.microsoft.com/office/drawing/2014/main" id="{618EF396-94A5-4F38-BB08-461C839BD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CLP Series – Open Frame </a:t>
            </a:r>
            <a:r>
              <a:rPr lang="de-DE" sz="1600" dirty="0"/>
              <a:t>150W – 550 W; 5V,12,24,28 and 48V out</a:t>
            </a:r>
          </a:p>
        </p:txBody>
      </p:sp>
    </p:spTree>
    <p:extLst>
      <p:ext uri="{BB962C8B-B14F-4D97-AF65-F5344CB8AC3E}">
        <p14:creationId xmlns:p14="http://schemas.microsoft.com/office/powerpoint/2010/main" val="303832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A8F7C6-A77E-4422-BB2D-02C395A6A2F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FE2694-994D-4C28-A329-826DCA5EC70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F8156-3F90-4F44-9971-4A21ED1C6D4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8445767-8AEE-4873-A55D-6B0E9D07A64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b="1" dirty="0">
                <a:solidFill>
                  <a:srgbClr val="808080"/>
                </a:solidFill>
                <a:latin typeface="GE Inspira"/>
                <a:ea typeface="Times New Roman"/>
                <a:cs typeface="Times New Roman"/>
              </a:rPr>
              <a:t>90 to 264VAC Input; 12Vdc output, 450W</a:t>
            </a:r>
            <a:endParaRPr lang="de-DE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1D25F3F-FF4D-4DB2-8324-F7BE21729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SimSun" charset="-122"/>
              </a:rPr>
              <a:t>FLP0412</a:t>
            </a:r>
            <a:endParaRPr lang="de-DE" dirty="0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A79CD6D0-635C-43AE-A9C6-7A3794F6A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171" y="1477684"/>
            <a:ext cx="8460341" cy="565651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tIns="91440" bIns="91440"/>
          <a:lstStyle/>
          <a:p>
            <a:pPr marL="174625" indent="-174625">
              <a:spcBef>
                <a:spcPct val="25000"/>
              </a:spcBef>
              <a:buClr>
                <a:schemeClr val="tx1">
                  <a:lumMod val="75000"/>
                </a:schemeClr>
              </a:buClr>
              <a:buSzPct val="150000"/>
              <a:tabLst>
                <a:tab pos="1371600" algn="l"/>
              </a:tabLst>
              <a:defRPr/>
            </a:pPr>
            <a:r>
              <a:rPr lang="en-US" sz="2000" b="1" u="sng" dirty="0">
                <a:solidFill>
                  <a:srgbClr val="1E4191"/>
                </a:solidFill>
              </a:rPr>
              <a:t>Applications</a:t>
            </a:r>
            <a:r>
              <a:rPr lang="en-US" sz="2000" b="1" dirty="0">
                <a:solidFill>
                  <a:srgbClr val="1E4191"/>
                </a:solidFill>
              </a:rPr>
              <a:t>: </a:t>
            </a:r>
            <a:r>
              <a:rPr lang="en-US" sz="2000" dirty="0">
                <a:solidFill>
                  <a:srgbClr val="1E4191"/>
                </a:solidFill>
              </a:rPr>
              <a:t>Wide use, Industrial, Test &amp; Measurement, etc. </a:t>
            </a:r>
          </a:p>
          <a:p>
            <a:pPr>
              <a:spcBef>
                <a:spcPct val="25000"/>
              </a:spcBef>
              <a:buClr>
                <a:schemeClr val="tx1">
                  <a:lumMod val="75000"/>
                </a:schemeClr>
              </a:buClr>
              <a:buSzPct val="150000"/>
              <a:tabLst>
                <a:tab pos="1371600" algn="l"/>
              </a:tabLst>
              <a:defRPr/>
            </a:pPr>
            <a:endParaRPr lang="en-US" sz="2000" dirty="0">
              <a:solidFill>
                <a:srgbClr val="1E4191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3BCBA05-752A-494A-B620-826C2B562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315" y="1982092"/>
            <a:ext cx="4506032" cy="3228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004880"/>
              </a:buClr>
              <a:defRPr sz="3200">
                <a:solidFill>
                  <a:srgbClr val="1E4191"/>
                </a:solidFill>
                <a:latin typeface="+mn-lt"/>
                <a:ea typeface="+mn-ea"/>
                <a:cs typeface="+mn-cs"/>
              </a:defRPr>
            </a:lvl1pPr>
            <a:lvl2pPr marL="341313" indent="-339725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 sz="3200">
                <a:solidFill>
                  <a:srgbClr val="1E4191"/>
                </a:solidFill>
                <a:latin typeface="+mn-lt"/>
              </a:defRPr>
            </a:lvl2pPr>
            <a:lvl3pPr marL="744538" indent="-288925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3pPr>
            <a:lvl4pPr marL="1146175" indent="-287338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4pPr>
            <a:lvl5pPr marL="1546225" indent="-285750" algn="l" rtl="0" eaLnBrk="1" fontAlgn="base" hangingPunct="1">
              <a:lnSpc>
                <a:spcPct val="90000"/>
              </a:lnSpc>
              <a:spcBef>
                <a:spcPts val="24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5pPr>
            <a:lvl6pPr marL="20034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6pPr>
            <a:lvl7pPr marL="24606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7pPr>
            <a:lvl8pPr marL="29178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8pPr>
            <a:lvl9pPr marL="33750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en-US" altLang="zh-CN" sz="1800" b="1" u="sng" dirty="0">
                <a:latin typeface="GE Inspira Pitch" pitchFamily="34" charset="0"/>
              </a:rPr>
              <a:t>Key Specifications and Features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Up to 450W out over 90-264VAC input,  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12V main, +  3 configurable outputs from GE POL’s!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Class B Conducted EMI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IEC61000-4-5, Level 4 Surge Immunity (2kV/4kV)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3 x 7 x 1.4 “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Wide operating temperature range (-40 to 85ºC)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Safety:  CSA, UL, VDE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altLang="zh-CN" sz="1200" dirty="0">
              <a:ea typeface="SimSun" charset="-12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00BDBD-5283-4F82-A8C1-BC69237E4D0C}"/>
              </a:ext>
            </a:extLst>
          </p:cNvPr>
          <p:cNvSpPr/>
          <p:nvPr/>
        </p:nvSpPr>
        <p:spPr>
          <a:xfrm>
            <a:off x="214994" y="3626697"/>
            <a:ext cx="43875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200" dirty="0">
                <a:ea typeface="SimSun" charset="-122"/>
              </a:rPr>
              <a:t>Trim pot for each of the other 3 voltages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200" dirty="0">
                <a:ea typeface="SimSun" charset="-122"/>
              </a:rPr>
              <a:t>(12V Main) + (Boost 28V)  + (PDT012) + (PDT012)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200" dirty="0">
                <a:ea typeface="SimSun" charset="-122"/>
              </a:rPr>
              <a:t>Tunable loop set for nominal use.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200" dirty="0">
                <a:ea typeface="SimSun" charset="-122"/>
              </a:rPr>
              <a:t>Distribution version will have pots for voltage adjust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200" dirty="0">
                <a:ea typeface="SimSun" charset="-122"/>
              </a:rPr>
              <a:t>Direct customer version with resistor programming 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200" dirty="0">
                <a:ea typeface="SimSun" charset="-122"/>
              </a:rPr>
              <a:t>10pin header for use with the dongle, just for digital POLs 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200" dirty="0">
                <a:ea typeface="SimSun" charset="-122"/>
              </a:rPr>
              <a:t>320W capable in conduction-cooled operation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OCP/OTP/</a:t>
            </a:r>
            <a:r>
              <a:rPr lang="en-US" altLang="zh-CN" sz="1200" dirty="0" err="1">
                <a:ea typeface="SimSun" charset="-122"/>
              </a:rPr>
              <a:t>OVProtection</a:t>
            </a:r>
            <a:endParaRPr lang="en-US" altLang="zh-CN" sz="1200" dirty="0">
              <a:ea typeface="SimSun" charset="-122"/>
            </a:endParaRP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Paralleling with main output only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Allows for about 300 combinations  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altLang="zh-CN" sz="1200" dirty="0">
              <a:ea typeface="SimSun" charset="-122"/>
            </a:endParaRP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1200" dirty="0"/>
          </a:p>
        </p:txBody>
      </p:sp>
      <p:sp>
        <p:nvSpPr>
          <p:cNvPr id="69" name="AutoShape 2">
            <a:extLst>
              <a:ext uri="{FF2B5EF4-FFF2-40B4-BE49-F238E27FC236}">
                <a16:creationId xmlns:a16="http://schemas.microsoft.com/office/drawing/2014/main" id="{B79F57C7-1EAB-4E34-8977-77F63E418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606" y="2209799"/>
            <a:ext cx="1456545" cy="817245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wrap="square" tIns="91440" bIns="91440">
            <a:spAutoFit/>
          </a:bodyPr>
          <a:lstStyle/>
          <a:p>
            <a:pPr marL="174625" indent="-174625" algn="ctr">
              <a:spcBef>
                <a:spcPts val="0"/>
              </a:spcBef>
              <a:buClr>
                <a:schemeClr val="tx1">
                  <a:lumMod val="75000"/>
                </a:schemeClr>
              </a:buClr>
              <a:buSzPct val="150000"/>
              <a:tabLst>
                <a:tab pos="1371600" algn="l"/>
              </a:tabLst>
              <a:defRPr/>
            </a:pPr>
            <a:r>
              <a:rPr lang="en-US" sz="1800" b="1" dirty="0">
                <a:solidFill>
                  <a:srgbClr val="1E4191"/>
                </a:solidFill>
              </a:rPr>
              <a:t>3” x 7”</a:t>
            </a:r>
          </a:p>
          <a:p>
            <a:pPr marL="174625" indent="-174625" algn="ctr">
              <a:spcBef>
                <a:spcPts val="0"/>
              </a:spcBef>
              <a:buClr>
                <a:schemeClr val="tx1">
                  <a:lumMod val="75000"/>
                </a:schemeClr>
              </a:buClr>
              <a:buSzPct val="150000"/>
              <a:tabLst>
                <a:tab pos="1371600" algn="l"/>
              </a:tabLst>
              <a:defRPr/>
            </a:pPr>
            <a:r>
              <a:rPr lang="en-US" sz="1800" b="1" dirty="0">
                <a:solidFill>
                  <a:srgbClr val="1E4191"/>
                </a:solidFill>
              </a:rPr>
              <a:t>Package</a:t>
            </a:r>
            <a:endParaRPr lang="en-US" sz="1800" dirty="0">
              <a:solidFill>
                <a:srgbClr val="1E4191"/>
              </a:solidFill>
            </a:endParaRP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45D03ED2-E3E4-4584-A3A4-BC90B7D91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6092" y="1913394"/>
            <a:ext cx="4280540" cy="3936129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C0EA611B-C291-4582-B3BB-4F3AE2DB20AA}"/>
              </a:ext>
            </a:extLst>
          </p:cNvPr>
          <p:cNvGrpSpPr/>
          <p:nvPr/>
        </p:nvGrpSpPr>
        <p:grpSpPr>
          <a:xfrm rot="20324070">
            <a:off x="3921244" y="4097538"/>
            <a:ext cx="2061779" cy="912037"/>
            <a:chOff x="4063856" y="4652104"/>
            <a:chExt cx="2061779" cy="1141494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2702C64-F666-46C3-AE55-A3443A0D45CC}"/>
                </a:ext>
              </a:extLst>
            </p:cNvPr>
            <p:cNvSpPr/>
            <p:nvPr/>
          </p:nvSpPr>
          <p:spPr>
            <a:xfrm rot="19917144">
              <a:off x="5438511" y="4652104"/>
              <a:ext cx="687124" cy="523481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184412C0-434A-420C-9321-35F41F36B0A0}"/>
                </a:ext>
              </a:extLst>
            </p:cNvPr>
            <p:cNvCxnSpPr/>
            <p:nvPr/>
          </p:nvCxnSpPr>
          <p:spPr>
            <a:xfrm flipH="1">
              <a:off x="4627771" y="5142938"/>
              <a:ext cx="896054" cy="450651"/>
            </a:xfrm>
            <a:prstGeom prst="straightConnector1">
              <a:avLst/>
            </a:prstGeom>
            <a:ln w="539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3628CE-AB95-40BD-83BC-E04C9A807D34}"/>
                </a:ext>
              </a:extLst>
            </p:cNvPr>
            <p:cNvSpPr txBox="1"/>
            <p:nvPr/>
          </p:nvSpPr>
          <p:spPr>
            <a:xfrm rot="1275930">
              <a:off x="4063856" y="5424266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FF0000"/>
                  </a:solidFill>
                </a:rPr>
                <a:t>2.5V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1E1DCE8-DAAA-434A-B016-6300E53A2142}"/>
              </a:ext>
            </a:extLst>
          </p:cNvPr>
          <p:cNvGrpSpPr/>
          <p:nvPr/>
        </p:nvGrpSpPr>
        <p:grpSpPr>
          <a:xfrm rot="20686054">
            <a:off x="5051878" y="4869205"/>
            <a:ext cx="1820768" cy="862127"/>
            <a:chOff x="3605632" y="4450964"/>
            <a:chExt cx="2061071" cy="1035983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F5E3BE8-277D-4C52-AC91-01D70124F845}"/>
                </a:ext>
              </a:extLst>
            </p:cNvPr>
            <p:cNvSpPr/>
            <p:nvPr/>
          </p:nvSpPr>
          <p:spPr>
            <a:xfrm rot="19917144">
              <a:off x="4703080" y="4450964"/>
              <a:ext cx="963623" cy="523481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68A947A-4AEF-4395-9B4C-932F91FD8CD4}"/>
                </a:ext>
              </a:extLst>
            </p:cNvPr>
            <p:cNvCxnSpPr>
              <a:cxnSpLocks/>
              <a:stCxn id="76" idx="2"/>
            </p:cNvCxnSpPr>
            <p:nvPr/>
          </p:nvCxnSpPr>
          <p:spPr>
            <a:xfrm rot="913946" flipH="1">
              <a:off x="3895407" y="4830520"/>
              <a:ext cx="831814" cy="380245"/>
            </a:xfrm>
            <a:prstGeom prst="straightConnector1">
              <a:avLst/>
            </a:prstGeom>
            <a:ln w="539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75F7D96-3D0C-4030-BB6F-A5B33F17CAA5}"/>
                </a:ext>
              </a:extLst>
            </p:cNvPr>
            <p:cNvSpPr txBox="1"/>
            <p:nvPr/>
          </p:nvSpPr>
          <p:spPr>
            <a:xfrm rot="913946">
              <a:off x="3605632" y="5117615"/>
              <a:ext cx="5741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FF0000"/>
                  </a:solidFill>
                </a:rPr>
                <a:t>24V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9DCA441-6F3F-41EC-A2DC-7B5857526A4F}"/>
              </a:ext>
            </a:extLst>
          </p:cNvPr>
          <p:cNvGrpSpPr/>
          <p:nvPr/>
        </p:nvGrpSpPr>
        <p:grpSpPr>
          <a:xfrm>
            <a:off x="3171832" y="4261584"/>
            <a:ext cx="2132073" cy="884636"/>
            <a:chOff x="4461392" y="4883746"/>
            <a:chExt cx="2132073" cy="1107199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46534246-890D-4AA6-BDCC-CF059D500537}"/>
                </a:ext>
              </a:extLst>
            </p:cNvPr>
            <p:cNvSpPr/>
            <p:nvPr/>
          </p:nvSpPr>
          <p:spPr>
            <a:xfrm rot="19917144">
              <a:off x="5926868" y="4883746"/>
              <a:ext cx="666597" cy="523481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97802DC5-A98A-4A13-BD7A-4EB2578C3189}"/>
                </a:ext>
              </a:extLst>
            </p:cNvPr>
            <p:cNvCxnSpPr/>
            <p:nvPr/>
          </p:nvCxnSpPr>
          <p:spPr>
            <a:xfrm flipH="1">
              <a:off x="5032668" y="5261461"/>
              <a:ext cx="896054" cy="450651"/>
            </a:xfrm>
            <a:prstGeom prst="straightConnector1">
              <a:avLst/>
            </a:prstGeom>
            <a:ln w="539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F7B9F92-0CC4-4CF6-BD37-BEE3109A14E0}"/>
                </a:ext>
              </a:extLst>
            </p:cNvPr>
            <p:cNvSpPr txBox="1"/>
            <p:nvPr/>
          </p:nvSpPr>
          <p:spPr>
            <a:xfrm>
              <a:off x="4461392" y="5621613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FF0000"/>
                  </a:solidFill>
                </a:rPr>
                <a:t>1.8V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0A79C20-719A-4C2A-A4FA-C453722A0AEA}"/>
              </a:ext>
            </a:extLst>
          </p:cNvPr>
          <p:cNvGrpSpPr/>
          <p:nvPr/>
        </p:nvGrpSpPr>
        <p:grpSpPr>
          <a:xfrm rot="20378220">
            <a:off x="3945260" y="4930141"/>
            <a:ext cx="1614557" cy="899079"/>
            <a:chOff x="3486679" y="4759273"/>
            <a:chExt cx="1614557" cy="1125276"/>
          </a:xfrm>
        </p:grpSpPr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B6D8F5B7-83FF-4975-9F48-1533692F8143}"/>
                </a:ext>
              </a:extLst>
            </p:cNvPr>
            <p:cNvCxnSpPr/>
            <p:nvPr/>
          </p:nvCxnSpPr>
          <p:spPr>
            <a:xfrm rot="1221780" flipH="1">
              <a:off x="4145618" y="4759273"/>
              <a:ext cx="955618" cy="1092726"/>
            </a:xfrm>
            <a:prstGeom prst="straightConnector1">
              <a:avLst/>
            </a:prstGeom>
            <a:ln w="539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D76828A-A4F0-4062-BF90-7FEC72D56619}"/>
                </a:ext>
              </a:extLst>
            </p:cNvPr>
            <p:cNvSpPr txBox="1"/>
            <p:nvPr/>
          </p:nvSpPr>
          <p:spPr>
            <a:xfrm rot="1221780">
              <a:off x="3486679" y="5515217"/>
              <a:ext cx="5741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FF0000"/>
                  </a:solidFill>
                </a:rPr>
                <a:t>12V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9E30ACD-6B80-4657-8E40-CF2A7F096F67}"/>
              </a:ext>
            </a:extLst>
          </p:cNvPr>
          <p:cNvGrpSpPr/>
          <p:nvPr/>
        </p:nvGrpSpPr>
        <p:grpSpPr>
          <a:xfrm>
            <a:off x="3954447" y="3198633"/>
            <a:ext cx="1296140" cy="582885"/>
            <a:chOff x="6109048" y="5941037"/>
            <a:chExt cx="1431861" cy="990022"/>
          </a:xfrm>
        </p:grpSpPr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ADA1FDE6-29E5-4E03-BDDE-413EFD9C21AD}"/>
                </a:ext>
              </a:extLst>
            </p:cNvPr>
            <p:cNvCxnSpPr/>
            <p:nvPr/>
          </p:nvCxnSpPr>
          <p:spPr>
            <a:xfrm>
              <a:off x="6802589" y="6418850"/>
              <a:ext cx="738320" cy="512209"/>
            </a:xfrm>
            <a:prstGeom prst="straightConnector1">
              <a:avLst/>
            </a:prstGeom>
            <a:ln w="539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ACA634D-EAD0-4F80-8C54-757A04C828C1}"/>
                </a:ext>
              </a:extLst>
            </p:cNvPr>
            <p:cNvSpPr txBox="1"/>
            <p:nvPr/>
          </p:nvSpPr>
          <p:spPr>
            <a:xfrm>
              <a:off x="6109048" y="5941037"/>
              <a:ext cx="8286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10pin digital header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09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A3CEDC-5903-41B0-AC7C-1A6FD65DB5AA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96A31-1C18-4735-B8B6-75EE08C3EE0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4B51A9-0D5C-4DEA-967B-51C9F3ECB1E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CAAD8E3-C445-4630-983C-0D767C0C2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CLP Series – Open Frame </a:t>
            </a:r>
            <a:r>
              <a:rPr lang="de-DE" sz="1600" dirty="0"/>
              <a:t>150W – 550 W; 5V,12,24,28 and 48V out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86F28C0-344A-46DD-A3C1-BE6C6E32FCEF}"/>
              </a:ext>
            </a:extLst>
          </p:cNvPr>
          <p:cNvGrpSpPr/>
          <p:nvPr/>
        </p:nvGrpSpPr>
        <p:grpSpPr>
          <a:xfrm>
            <a:off x="6305409" y="5058694"/>
            <a:ext cx="1738105" cy="1047658"/>
            <a:chOff x="5860724" y="4900090"/>
            <a:chExt cx="1738105" cy="104765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9860EE7-D204-4910-8EF5-163DCC897168}"/>
                </a:ext>
              </a:extLst>
            </p:cNvPr>
            <p:cNvSpPr txBox="1"/>
            <p:nvPr/>
          </p:nvSpPr>
          <p:spPr>
            <a:xfrm>
              <a:off x="5860724" y="5670749"/>
              <a:ext cx="1738105" cy="2769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01600"/>
            </a:sp3d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Test and Measurement 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C7B1880-1A1F-426F-A526-C253A291C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1474" y="4900090"/>
              <a:ext cx="1466674" cy="78366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0980167-B0D1-4BB7-AF38-414CA49A0BE2}"/>
              </a:ext>
            </a:extLst>
          </p:cNvPr>
          <p:cNvGrpSpPr/>
          <p:nvPr/>
        </p:nvGrpSpPr>
        <p:grpSpPr>
          <a:xfrm>
            <a:off x="1967991" y="1798101"/>
            <a:ext cx="1820178" cy="793913"/>
            <a:chOff x="4067050" y="1169035"/>
            <a:chExt cx="1820178" cy="79391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EB88B9A-9F85-4909-A6DB-A8E1288EF44F}"/>
                </a:ext>
              </a:extLst>
            </p:cNvPr>
            <p:cNvSpPr txBox="1"/>
            <p:nvPr/>
          </p:nvSpPr>
          <p:spPr>
            <a:xfrm>
              <a:off x="4067050" y="1685949"/>
              <a:ext cx="1820178" cy="2769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01600"/>
            </a:sp3d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Ethernet Switch Systems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8261901-FDB1-4204-8AE8-B8E0AA98E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0355" y="1169035"/>
              <a:ext cx="1683209" cy="56051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D36581-DDA7-46F6-9E37-3F5849FE92AE}"/>
              </a:ext>
            </a:extLst>
          </p:cNvPr>
          <p:cNvGrpSpPr/>
          <p:nvPr/>
        </p:nvGrpSpPr>
        <p:grpSpPr>
          <a:xfrm>
            <a:off x="135086" y="3707342"/>
            <a:ext cx="1731564" cy="1010748"/>
            <a:chOff x="1286716" y="4503066"/>
            <a:chExt cx="1731564" cy="101074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ED333D-14D5-4A80-9D58-78C53488E504}"/>
                </a:ext>
              </a:extLst>
            </p:cNvPr>
            <p:cNvSpPr txBox="1"/>
            <p:nvPr/>
          </p:nvSpPr>
          <p:spPr>
            <a:xfrm>
              <a:off x="1286716" y="5236815"/>
              <a:ext cx="17315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Carrier Grade Ethernet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EDD5044-9DAA-4BA5-AFB8-2E1F5DA03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1164" y="4503066"/>
              <a:ext cx="1390152" cy="74600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C67EF0-26C3-4D62-9714-A041B05938DD}"/>
              </a:ext>
            </a:extLst>
          </p:cNvPr>
          <p:cNvGrpSpPr/>
          <p:nvPr/>
        </p:nvGrpSpPr>
        <p:grpSpPr>
          <a:xfrm>
            <a:off x="2497194" y="2956291"/>
            <a:ext cx="3836896" cy="1756221"/>
            <a:chOff x="2445985" y="2150161"/>
            <a:chExt cx="3333460" cy="211426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7B44502-8E29-43FB-8664-CF4A32CA3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6042" y="2150161"/>
              <a:ext cx="2373403" cy="2114262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C1D40DE-96AC-413B-968B-C8203D61E8AC}"/>
                </a:ext>
              </a:extLst>
            </p:cNvPr>
            <p:cNvSpPr txBox="1"/>
            <p:nvPr/>
          </p:nvSpPr>
          <p:spPr>
            <a:xfrm>
              <a:off x="2445985" y="2741673"/>
              <a:ext cx="15616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CLP </a:t>
              </a:r>
              <a:r>
                <a:rPr lang="en-US" sz="2000" dirty="0"/>
                <a:t>Series,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C831B9-0630-42F9-8B4E-BF4A79B6CD0C}"/>
              </a:ext>
            </a:extLst>
          </p:cNvPr>
          <p:cNvGrpSpPr/>
          <p:nvPr/>
        </p:nvGrpSpPr>
        <p:grpSpPr>
          <a:xfrm>
            <a:off x="7855043" y="4623264"/>
            <a:ext cx="1410514" cy="1230586"/>
            <a:chOff x="7242952" y="2616199"/>
            <a:chExt cx="1410514" cy="123058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2CA7607-78BF-40EC-A68B-36E3732D1B53}"/>
                </a:ext>
              </a:extLst>
            </p:cNvPr>
            <p:cNvSpPr txBox="1"/>
            <p:nvPr/>
          </p:nvSpPr>
          <p:spPr>
            <a:xfrm>
              <a:off x="7242952" y="3569786"/>
              <a:ext cx="1410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Professional Audio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10604C1-A966-41F4-9A18-4B2FE94A5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90505" y="2616199"/>
              <a:ext cx="1075523" cy="96061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775BD3-9471-445C-A815-98CBD86B5B07}"/>
              </a:ext>
            </a:extLst>
          </p:cNvPr>
          <p:cNvGrpSpPr/>
          <p:nvPr/>
        </p:nvGrpSpPr>
        <p:grpSpPr>
          <a:xfrm>
            <a:off x="6004118" y="1825612"/>
            <a:ext cx="1300356" cy="1014570"/>
            <a:chOff x="5876849" y="1061195"/>
            <a:chExt cx="1636725" cy="99365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BEFCEF6-6D8C-4B76-B283-EC1CE8B1F807}"/>
                </a:ext>
              </a:extLst>
            </p:cNvPr>
            <p:cNvSpPr txBox="1"/>
            <p:nvPr/>
          </p:nvSpPr>
          <p:spPr>
            <a:xfrm>
              <a:off x="6054867" y="1777848"/>
              <a:ext cx="1299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Network Routers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E9A3FAA-D655-4184-BB4A-A20461E40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76849" y="1061195"/>
              <a:ext cx="1636725" cy="7632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C00040E-26A3-47C1-ACE9-F784C42B4B1F}"/>
              </a:ext>
            </a:extLst>
          </p:cNvPr>
          <p:cNvGrpSpPr/>
          <p:nvPr/>
        </p:nvGrpSpPr>
        <p:grpSpPr>
          <a:xfrm>
            <a:off x="4046917" y="1692959"/>
            <a:ext cx="1277332" cy="942902"/>
            <a:chOff x="7425176" y="3285628"/>
            <a:chExt cx="1673279" cy="110208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7764A40-1507-463D-9E1F-24176F7ADCB6}"/>
                </a:ext>
              </a:extLst>
            </p:cNvPr>
            <p:cNvSpPr txBox="1"/>
            <p:nvPr/>
          </p:nvSpPr>
          <p:spPr>
            <a:xfrm>
              <a:off x="7425176" y="4110712"/>
              <a:ext cx="1673279" cy="2769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01600"/>
            </a:sp3d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Satellite TV equipment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384E964-7371-4A52-9257-8C669F540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1066" y="3285628"/>
              <a:ext cx="1315795" cy="87242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4E68128-367D-46EA-A868-D4D466ECC93F}"/>
              </a:ext>
            </a:extLst>
          </p:cNvPr>
          <p:cNvGrpSpPr/>
          <p:nvPr/>
        </p:nvGrpSpPr>
        <p:grpSpPr>
          <a:xfrm>
            <a:off x="51959" y="2484502"/>
            <a:ext cx="1745991" cy="1104437"/>
            <a:chOff x="328965" y="3137482"/>
            <a:chExt cx="1745991" cy="110443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7F77783-AAC0-4A94-BE45-7A09C81D1B22}"/>
                </a:ext>
              </a:extLst>
            </p:cNvPr>
            <p:cNvSpPr txBox="1"/>
            <p:nvPr/>
          </p:nvSpPr>
          <p:spPr>
            <a:xfrm>
              <a:off x="328965" y="3780254"/>
              <a:ext cx="1745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Optical Networking &amp; </a:t>
              </a:r>
            </a:p>
            <a:p>
              <a:pPr algn="ctr"/>
              <a:r>
                <a:rPr lang="en-US" sz="1200" dirty="0"/>
                <a:t>Long Haul transmission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3ECF975-2343-4305-BE8E-5471B96C1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3668" y="3137482"/>
              <a:ext cx="1442255" cy="66480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0F2BDEA-BA28-4378-A110-769B94F3BC83}"/>
              </a:ext>
            </a:extLst>
          </p:cNvPr>
          <p:cNvGrpSpPr/>
          <p:nvPr/>
        </p:nvGrpSpPr>
        <p:grpSpPr>
          <a:xfrm>
            <a:off x="170758" y="1746087"/>
            <a:ext cx="1538485" cy="849905"/>
            <a:chOff x="1961255" y="5348027"/>
            <a:chExt cx="1538485" cy="84990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3FB709E-8580-4538-AEEA-8D66951AD87D}"/>
                </a:ext>
              </a:extLst>
            </p:cNvPr>
            <p:cNvSpPr txBox="1"/>
            <p:nvPr/>
          </p:nvSpPr>
          <p:spPr>
            <a:xfrm>
              <a:off x="2265087" y="5920933"/>
              <a:ext cx="10870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Video Servers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9401EDE1-0D66-4701-A9A0-91041F7BA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61255" y="5348027"/>
              <a:ext cx="1538485" cy="6145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B0DD7AA-CF34-47B7-BD23-471F7FB41DE2}"/>
              </a:ext>
            </a:extLst>
          </p:cNvPr>
          <p:cNvGrpSpPr/>
          <p:nvPr/>
        </p:nvGrpSpPr>
        <p:grpSpPr>
          <a:xfrm>
            <a:off x="2320568" y="4910487"/>
            <a:ext cx="1208432" cy="1212619"/>
            <a:chOff x="4945336" y="5529679"/>
            <a:chExt cx="1224944" cy="10845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2F2BA4-0609-4EAD-A7AF-8AB740246F2F}"/>
                </a:ext>
              </a:extLst>
            </p:cNvPr>
            <p:cNvSpPr txBox="1"/>
            <p:nvPr/>
          </p:nvSpPr>
          <p:spPr>
            <a:xfrm>
              <a:off x="5088568" y="6337261"/>
              <a:ext cx="10674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Broadcasting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01EBD8F1-115C-4B15-8721-08117C1F3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45336" y="5529679"/>
              <a:ext cx="1224944" cy="8437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DDEF866-1671-4BE9-9AE3-5B996E3208A4}"/>
              </a:ext>
            </a:extLst>
          </p:cNvPr>
          <p:cNvGrpSpPr/>
          <p:nvPr/>
        </p:nvGrpSpPr>
        <p:grpSpPr>
          <a:xfrm>
            <a:off x="8043514" y="2840182"/>
            <a:ext cx="1250086" cy="1548319"/>
            <a:chOff x="9254134" y="4448725"/>
            <a:chExt cx="1250086" cy="1548319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450028D9-7492-408F-BD47-6ED14E9B9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420891" y="4448725"/>
              <a:ext cx="885669" cy="112184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6EDE665-E6EC-4039-90C6-D0E58C77E8DC}"/>
                </a:ext>
              </a:extLst>
            </p:cNvPr>
            <p:cNvSpPr txBox="1"/>
            <p:nvPr/>
          </p:nvSpPr>
          <p:spPr>
            <a:xfrm>
              <a:off x="9254134" y="5535379"/>
              <a:ext cx="12500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Outdoor Sealed </a:t>
              </a:r>
            </a:p>
            <a:p>
              <a:pPr algn="ctr"/>
              <a:r>
                <a:rPr lang="en-US" sz="1200" dirty="0"/>
                <a:t>Enclosures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27C36C-70E2-43E6-8D2F-2D8C1215A8B7}"/>
              </a:ext>
            </a:extLst>
          </p:cNvPr>
          <p:cNvGrpSpPr/>
          <p:nvPr/>
        </p:nvGrpSpPr>
        <p:grpSpPr>
          <a:xfrm>
            <a:off x="315526" y="4884312"/>
            <a:ext cx="1872817" cy="1032348"/>
            <a:chOff x="4078860" y="5902118"/>
            <a:chExt cx="2041451" cy="964804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B7EB0D2-4C71-48BE-B060-7D0DB9F3669B}"/>
                </a:ext>
              </a:extLst>
            </p:cNvPr>
            <p:cNvGrpSpPr/>
            <p:nvPr/>
          </p:nvGrpSpPr>
          <p:grpSpPr>
            <a:xfrm>
              <a:off x="4078860" y="5902118"/>
              <a:ext cx="2041451" cy="964804"/>
              <a:chOff x="4078860" y="5902118"/>
              <a:chExt cx="2041451" cy="964804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E134B7A-1F56-4771-B81E-2AA9EA4FCD9D}"/>
                  </a:ext>
                </a:extLst>
              </p:cNvPr>
              <p:cNvSpPr txBox="1"/>
              <p:nvPr/>
            </p:nvSpPr>
            <p:spPr>
              <a:xfrm>
                <a:off x="4143231" y="6589923"/>
                <a:ext cx="197708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Video Delivery / Monitoring</a:t>
                </a:r>
              </a:p>
            </p:txBody>
          </p:sp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F349597A-6DE4-4BB6-A2D2-54DC65BCE1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78860" y="5902118"/>
                <a:ext cx="2014957" cy="729052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01600"/>
              </a:sp3d>
            </p:spPr>
          </p:pic>
        </p:grp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D61D366-E0DA-4514-9C70-5C9257F30C59}"/>
                </a:ext>
              </a:extLst>
            </p:cNvPr>
            <p:cNvCxnSpPr/>
            <p:nvPr/>
          </p:nvCxnSpPr>
          <p:spPr>
            <a:xfrm>
              <a:off x="4260546" y="6353117"/>
              <a:ext cx="365760" cy="0"/>
            </a:xfrm>
            <a:prstGeom prst="line">
              <a:avLst/>
            </a:prstGeom>
            <a:ln w="444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0DB8D7F-7F9E-4B9F-81E2-D56558391A1A}"/>
              </a:ext>
            </a:extLst>
          </p:cNvPr>
          <p:cNvGrpSpPr/>
          <p:nvPr/>
        </p:nvGrpSpPr>
        <p:grpSpPr>
          <a:xfrm>
            <a:off x="3563367" y="4697722"/>
            <a:ext cx="1265090" cy="1425384"/>
            <a:chOff x="5771409" y="5651863"/>
            <a:chExt cx="1265090" cy="1425384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0FF854F-3E2F-4C1E-9C49-140464EE305C}"/>
                </a:ext>
              </a:extLst>
            </p:cNvPr>
            <p:cNvSpPr txBox="1"/>
            <p:nvPr/>
          </p:nvSpPr>
          <p:spPr>
            <a:xfrm>
              <a:off x="5771409" y="6615582"/>
              <a:ext cx="12650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Shooting Range </a:t>
              </a:r>
            </a:p>
            <a:p>
              <a:pPr algn="ctr"/>
              <a:r>
                <a:rPr lang="en-US" sz="1200" dirty="0"/>
                <a:t>Equipment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0B64CC30-FF04-4D6D-9A33-EF05B6E16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944019" y="5651863"/>
              <a:ext cx="919170" cy="97811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5A52840-0AD8-4BDB-A412-2A8CFF7780A2}"/>
              </a:ext>
            </a:extLst>
          </p:cNvPr>
          <p:cNvGrpSpPr/>
          <p:nvPr/>
        </p:nvGrpSpPr>
        <p:grpSpPr>
          <a:xfrm>
            <a:off x="4710568" y="4809809"/>
            <a:ext cx="1624163" cy="1198851"/>
            <a:chOff x="6661093" y="5136777"/>
            <a:chExt cx="1624163" cy="1198851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D72263BB-56B2-4F67-A936-DD7687727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768949" y="5136777"/>
              <a:ext cx="1364592" cy="940461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E471CAF-2DD9-428A-AD6C-13D692335698}"/>
                </a:ext>
              </a:extLst>
            </p:cNvPr>
            <p:cNvSpPr txBox="1"/>
            <p:nvPr/>
          </p:nvSpPr>
          <p:spPr>
            <a:xfrm>
              <a:off x="6661093" y="6058629"/>
              <a:ext cx="1624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LED signage / lighting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8E9F1E6-00CD-4DB6-9DCC-AB041D8E23A5}"/>
              </a:ext>
            </a:extLst>
          </p:cNvPr>
          <p:cNvGrpSpPr/>
          <p:nvPr/>
        </p:nvGrpSpPr>
        <p:grpSpPr>
          <a:xfrm>
            <a:off x="7501155" y="1788457"/>
            <a:ext cx="1300356" cy="1089805"/>
            <a:chOff x="3888043" y="1514548"/>
            <a:chExt cx="1300356" cy="108980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F72DB97-E76B-4B61-81A1-61586CED30BB}"/>
                </a:ext>
              </a:extLst>
            </p:cNvPr>
            <p:cNvSpPr txBox="1"/>
            <p:nvPr/>
          </p:nvSpPr>
          <p:spPr>
            <a:xfrm>
              <a:off x="3888043" y="2327354"/>
              <a:ext cx="1300356" cy="2769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01600"/>
            </a:sp3d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Laser Equipment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1685947A-606C-461C-8654-B7648EC70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618" y="1514548"/>
              <a:ext cx="1164596" cy="87317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</p:spTree>
    <p:extLst>
      <p:ext uri="{BB962C8B-B14F-4D97-AF65-F5344CB8AC3E}">
        <p14:creationId xmlns:p14="http://schemas.microsoft.com/office/powerpoint/2010/main" val="407055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ED8DDE-1242-463E-BFB2-084340F319D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71D8B6-5F09-4BF9-9A6C-1410342A534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8C9A0C-7A62-40BF-B7C2-498F954878E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A7229C7-694B-4136-B45A-9527ABA1F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MPR series </a:t>
            </a:r>
            <a:endParaRPr lang="de-D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0ED416-2868-4CE5-94E0-E37925B4DBAF}"/>
              </a:ext>
            </a:extLst>
          </p:cNvPr>
          <p:cNvSpPr txBox="1"/>
          <p:nvPr/>
        </p:nvSpPr>
        <p:spPr>
          <a:xfrm>
            <a:off x="289054" y="1681948"/>
            <a:ext cx="224612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b="1" u="sng" dirty="0">
                <a:solidFill>
                  <a:srgbClr val="1E4191"/>
                </a:solidFill>
                <a:latin typeface="GE Inspira Pitch" pitchFamily="34" charset="0"/>
              </a:rPr>
              <a:t>Performance: 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High power density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High Efficiency, Flat </a:t>
            </a:r>
            <a:r>
              <a:rPr lang="en-US" sz="1100" dirty="0" err="1">
                <a:solidFill>
                  <a:srgbClr val="1E4191"/>
                </a:solidFill>
                <a:latin typeface="GE Inspira Pitch" pitchFamily="34" charset="0"/>
              </a:rPr>
              <a:t>eff</a:t>
            </a: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 curve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High reliability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Output tightly regulated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Hold up time ~ 12mS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1E4191"/>
                </a:solidFill>
                <a:latin typeface="GE Inspira Pitch" pitchFamily="34" charset="0"/>
              </a:rPr>
              <a:t>Parallellable</a:t>
            </a: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 with current sharing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1E4191"/>
              </a:solidFill>
              <a:latin typeface="GE Inspira Pitch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F2F1AFC-0877-4EE9-8F07-EFB49DABD82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247" y="3405503"/>
          <a:ext cx="8856924" cy="2258692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1277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0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6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23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45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19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92D050"/>
                          </a:solidFill>
                          <a:latin typeface="+mn-lt"/>
                        </a:rPr>
                        <a:t>Model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92D050"/>
                          </a:solidFill>
                          <a:latin typeface="+mn-lt"/>
                        </a:rPr>
                        <a:t>Power Rating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92D050"/>
                          </a:solidFill>
                          <a:latin typeface="+mn-lt"/>
                        </a:rPr>
                        <a:t>Output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92D050"/>
                          </a:solidFill>
                          <a:latin typeface="+mn-lt"/>
                        </a:rPr>
                        <a:t>Dimensions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92D050"/>
                          </a:solidFill>
                          <a:latin typeface="+mn-lt"/>
                        </a:rPr>
                        <a:t>L x W</a:t>
                      </a:r>
                      <a:r>
                        <a:rPr lang="en-US" sz="1400" b="1" kern="0" baseline="0" dirty="0">
                          <a:solidFill>
                            <a:srgbClr val="92D050"/>
                          </a:solidFill>
                          <a:latin typeface="+mn-lt"/>
                        </a:rPr>
                        <a:t> x H</a:t>
                      </a:r>
                      <a:endParaRPr lang="en-US" sz="1400" b="1" kern="0" dirty="0">
                        <a:solidFill>
                          <a:srgbClr val="92D050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92D050"/>
                          </a:solidFill>
                          <a:latin typeface="+mn-lt"/>
                        </a:rPr>
                        <a:t>AC Input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92D050"/>
                          </a:solidFill>
                          <a:latin typeface="+mn-lt"/>
                        </a:rPr>
                        <a:t>Efficiency rating goal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92D050"/>
                          </a:solidFill>
                          <a:latin typeface="+mn-lt"/>
                        </a:rPr>
                        <a:t>Schedule</a:t>
                      </a:r>
                      <a:r>
                        <a:rPr lang="en-US" sz="1400" b="1" kern="0" baseline="0" dirty="0">
                          <a:solidFill>
                            <a:srgbClr val="92D050"/>
                          </a:solidFill>
                          <a:latin typeface="+mn-lt"/>
                        </a:rPr>
                        <a:t> goal for RTM</a:t>
                      </a:r>
                      <a:endParaRPr lang="en-US" sz="1400" b="1" kern="0" dirty="0">
                        <a:solidFill>
                          <a:srgbClr val="92D050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MPR0854FP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800W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54V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chemeClr val="bg1"/>
                          </a:solidFill>
                          <a:latin typeface="+mn-lt"/>
                        </a:rPr>
                        <a:t>8.69” x 3.4” x 1.57”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Front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Gold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latin typeface="+mn-lt"/>
                        </a:rPr>
                        <a:t>released</a:t>
                      </a:r>
                      <a:endParaRPr lang="en-US" sz="14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MPR1348FP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1300W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48V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14.78” x 3.4” x 1.6”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Rear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Gold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latin typeface="+mn-lt"/>
                        </a:rPr>
                        <a:t>released</a:t>
                      </a:r>
                      <a:endParaRPr lang="en-US" sz="14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8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MPR1848FP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1800W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48V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11.52” x 5.56” x 1.6”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Front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Platinum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released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8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MPR0712TE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750W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2.15” x 9.0” x 1.57”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Front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Platinum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Nov 2017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092645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CF8B2FC-D82D-4336-82CB-8EB32BA1C9D9}"/>
              </a:ext>
            </a:extLst>
          </p:cNvPr>
          <p:cNvSpPr/>
          <p:nvPr/>
        </p:nvSpPr>
        <p:spPr>
          <a:xfrm>
            <a:off x="48875" y="3096729"/>
            <a:ext cx="30397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1E4191"/>
                </a:solidFill>
                <a:latin typeface="GE Inspira Pitch" pitchFamily="34" charset="0"/>
              </a:rPr>
              <a:t>In Development and subject to change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8A223EA-195F-4714-BE72-7AF9ED7E4B05}"/>
              </a:ext>
            </a:extLst>
          </p:cNvPr>
          <p:cNvSpPr txBox="1">
            <a:spLocks/>
          </p:cNvSpPr>
          <p:nvPr/>
        </p:nvSpPr>
        <p:spPr bwMode="auto">
          <a:xfrm>
            <a:off x="353727" y="5450835"/>
            <a:ext cx="8459788" cy="81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9pPr>
          </a:lstStyle>
          <a:p>
            <a:r>
              <a:rPr lang="en-US" sz="3200" kern="0" dirty="0" err="1">
                <a:latin typeface="GE Inspira Pitch"/>
              </a:rPr>
              <a:t>MidPower</a:t>
            </a:r>
            <a:r>
              <a:rPr lang="en-US" sz="3200" kern="0" dirty="0">
                <a:latin typeface="GE Inspira Pitch"/>
              </a:rPr>
              <a:t> Rectifiers!!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80C158-C8EB-40E0-BF9C-0442411E6CA2}"/>
              </a:ext>
            </a:extLst>
          </p:cNvPr>
          <p:cNvSpPr txBox="1"/>
          <p:nvPr/>
        </p:nvSpPr>
        <p:spPr>
          <a:xfrm>
            <a:off x="6562918" y="1296236"/>
            <a:ext cx="2323072" cy="19543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b="1" u="sng" dirty="0">
                <a:solidFill>
                  <a:srgbClr val="1E4191"/>
                </a:solidFill>
                <a:latin typeface="GE Inspira Pitch" pitchFamily="34" charset="0"/>
              </a:rPr>
              <a:t>Features: 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Auto Fan speed control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Universal AC input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1E4191"/>
                </a:solidFill>
                <a:latin typeface="GE Inspira Pitch" pitchFamily="34" charset="0"/>
              </a:rPr>
              <a:t>Stby</a:t>
            </a: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 output voltage (5V or 3.3V)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Remote on/off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Current Limit Protection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Short Circuit Protection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Over Voltage Protection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Over Temp Protection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LED indicators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I2C (</a:t>
            </a:r>
            <a:r>
              <a:rPr lang="en-US" sz="1100" dirty="0" err="1">
                <a:solidFill>
                  <a:srgbClr val="1E4191"/>
                </a:solidFill>
                <a:latin typeface="GE Inspira Pitch" pitchFamily="34" charset="0"/>
              </a:rPr>
              <a:t>PMBus</a:t>
            </a:r>
            <a:r>
              <a:rPr lang="en-US" sz="1100" dirty="0">
                <a:solidFill>
                  <a:srgbClr val="1E4191"/>
                </a:solidFill>
                <a:latin typeface="GE Inspira Pitch" pitchFamily="34" charset="0"/>
              </a:rPr>
              <a:t>) dig status and control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8EE0E8-3D98-4F09-A1E9-8A989C235A29}"/>
              </a:ext>
            </a:extLst>
          </p:cNvPr>
          <p:cNvSpPr/>
          <p:nvPr/>
        </p:nvSpPr>
        <p:spPr>
          <a:xfrm>
            <a:off x="5531223" y="2649724"/>
            <a:ext cx="83388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i="1" dirty="0">
                <a:solidFill>
                  <a:srgbClr val="FFFFFF"/>
                </a:solidFill>
                <a:latin typeface="GE Inspira Pitch" pitchFamily="34" charset="0"/>
              </a:rPr>
              <a:t>MPR1848 </a:t>
            </a:r>
            <a:endParaRPr lang="en-US" sz="1200" dirty="0">
              <a:solidFill>
                <a:srgbClr val="FFFFFF"/>
              </a:solidFill>
              <a:latin typeface="GE Inspira Pitch" pitchFamily="34" charset="0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EB732B94-7308-4514-8389-5157827A6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721" y="1462408"/>
            <a:ext cx="2688502" cy="185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40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B4B637-A40E-43C1-BE00-6DEC3ABB19A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6B54E7-8B5A-4442-BE83-854A9E093C5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152CFD-4C8B-46B7-A3FC-5C80A7639D2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EA4CD3E-4B72-4455-9092-57850F7A16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" t="9101" b="7761"/>
          <a:stretch/>
        </p:blipFill>
        <p:spPr bwMode="auto">
          <a:xfrm>
            <a:off x="556591" y="1172454"/>
            <a:ext cx="7870348" cy="4911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713D0BAD-2F54-46AB-AD34-72736929F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CAR Series 500 to 1800W</a:t>
            </a:r>
            <a:br>
              <a:rPr lang="en-US" dirty="0">
                <a:solidFill>
                  <a:schemeClr val="tx1">
                    <a:lumMod val="50000"/>
                  </a:schemeClr>
                </a:solidFill>
              </a:rPr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57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13570E-85BD-4A2E-954A-0EAE3EF075D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FF9A59-FFD6-49E0-96B2-0D47C14E4D0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9A8AA2-E87F-404B-BE21-6C233E2FA5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88BB7D3-BF71-4CC5-879F-4760F1714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CAR Series 1800W to 2500W</a:t>
            </a:r>
            <a:br>
              <a:rPr lang="en-US" dirty="0">
                <a:solidFill>
                  <a:schemeClr val="tx1">
                    <a:lumMod val="50000"/>
                  </a:schemeClr>
                </a:solidFill>
              </a:rPr>
            </a:br>
            <a:endParaRPr lang="de-DE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06C679F-64A9-4ECF-B86A-C6FB52A396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7"/>
          <a:stretch/>
        </p:blipFill>
        <p:spPr bwMode="auto">
          <a:xfrm>
            <a:off x="881465" y="1238987"/>
            <a:ext cx="7382658" cy="4877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26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D4B250-91CC-4585-A485-6FD096276DC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964B97-4433-4980-83DA-5F101862E78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9DA78C-99C1-4AFE-804C-73B65C41B48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BAF8A72-CDDD-4008-AC80-FDE772502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CP Series – 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Compact Power Line High Efficiency 1U Rectifier</a:t>
            </a:r>
            <a:r>
              <a:rPr lang="de-DE" dirty="0">
                <a:solidFill>
                  <a:srgbClr val="000000"/>
                </a:solidFill>
              </a:rPr>
              <a:t/>
            </a:r>
            <a:br>
              <a:rPr lang="de-DE" dirty="0">
                <a:solidFill>
                  <a:srgbClr val="000000"/>
                </a:solidFill>
              </a:rPr>
            </a:br>
            <a:endParaRPr lang="de-DE" dirty="0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48BD13D5-55E7-4FF9-AAB1-BD4FA49D21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0" r="3931"/>
          <a:stretch/>
        </p:blipFill>
        <p:spPr bwMode="auto">
          <a:xfrm>
            <a:off x="321495" y="1078313"/>
            <a:ext cx="8236225" cy="160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61E84B-8017-4486-BB0A-2E640E5A4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46" y="2684847"/>
            <a:ext cx="7013721" cy="342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5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9EB32CE-C62C-4F77-A57A-7744A6FB46E1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2"/>
          <a:stretch>
            <a:fillRect/>
          </a:stretch>
        </p:blipFill>
        <p:spPr>
          <a:xfrm>
            <a:off x="646060" y="1596113"/>
            <a:ext cx="2771467" cy="444662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DD2A49-DC0B-4757-9002-4388A0AB6A6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5323EE-BCE9-4C7C-9D2A-2763993947A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50CFC5-E89C-48E5-AE69-98BE1AEDBB9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914236A-4B5D-4E14-BEC7-8ADD0BBAB99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pl-PL" dirty="0"/>
              <a:t>Input: 100-240 Vac; 3500W capable; </a:t>
            </a:r>
            <a:r>
              <a:rPr lang="pl-PL" u="sng" dirty="0">
                <a:solidFill>
                  <a:srgbClr val="FF0000"/>
                </a:solidFill>
              </a:rPr>
              <a:t>65 Vdc </a:t>
            </a:r>
            <a:r>
              <a:rPr lang="pl-PL" dirty="0"/>
              <a:t>@ 3500W; 5 Vdc @ 10W</a:t>
            </a:r>
            <a:endParaRPr lang="de-DE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D2426A2-7CEE-402B-950C-7EC0E68FB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CP3500AC65TEZ</a:t>
            </a:r>
            <a:endParaRPr lang="de-D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4B8FC0-4BF3-4216-9239-67943D300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360" y="1669277"/>
            <a:ext cx="3276600" cy="21145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D8CD6B-230E-41BC-AC38-B2D56C917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038" y="1707377"/>
            <a:ext cx="2114550" cy="10191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D7F9111-24AE-4089-93F7-9A18373B07B6}"/>
              </a:ext>
            </a:extLst>
          </p:cNvPr>
          <p:cNvSpPr/>
          <p:nvPr/>
        </p:nvSpPr>
        <p:spPr>
          <a:xfrm>
            <a:off x="4035287" y="4160371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ea typeface="Calibri" panose="020F0502020204030204" pitchFamily="34" charset="0"/>
              </a:rPr>
              <a:t>ABB Embedded Power has developed a 3.5 kilowatt (kW), 65 V power supply unit to drive NXP transistors of the MRFX Series. Our collaboration with NXP will make possible a new generation of robust RF systems that enable higher power applications reliably delivering high efficiency, flexibility, and control for faster development time.</a:t>
            </a:r>
            <a:endParaRPr lang="de-DE" sz="1100" dirty="0"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ea typeface="Calibri" panose="020F0502020204030204" pitchFamily="34" charset="0"/>
              </a:rPr>
              <a:t> </a:t>
            </a:r>
            <a:endParaRPr lang="de-DE" sz="1100" dirty="0"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ea typeface="Calibri" panose="020F0502020204030204" pitchFamily="34" charset="0"/>
              </a:rPr>
              <a:t>Here is the PR from NXP on their 65V LDMOS Technology and introduction of ABB’s CP3500AC65.</a:t>
            </a:r>
            <a:endParaRPr lang="de-DE" sz="1100" dirty="0"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100" u="sng" dirty="0">
                <a:solidFill>
                  <a:srgbClr val="000000"/>
                </a:solidFill>
                <a:ea typeface="Calibri" panose="020F0502020204030204" pitchFamily="34" charset="0"/>
                <a:hlinkClick r:id="rId5"/>
              </a:rPr>
              <a:t>http://media.nxp.com/phoenix.zhtml?c=254228&amp;p=irol-newsArticle&amp;ID=2368963</a:t>
            </a:r>
            <a:endParaRPr lang="de-DE" sz="11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78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169FAC-0EDF-46D3-AF67-96393CBB5A20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352C26-57A6-4619-90E9-F63779C7CDA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9C9408-3287-4FDB-99D2-C3908F3495F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77574-181D-40C1-BE17-2CFDBF580BC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05773A9-9CFD-4C5C-8BB5-A69DFC2F0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CP Series - </a:t>
            </a:r>
            <a:r>
              <a:rPr lang="de-DE" sz="1600" dirty="0"/>
              <a:t>Markets beeing served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BE49FB-D6A0-474C-A872-20AD8580201F}"/>
              </a:ext>
            </a:extLst>
          </p:cNvPr>
          <p:cNvGrpSpPr/>
          <p:nvPr/>
        </p:nvGrpSpPr>
        <p:grpSpPr>
          <a:xfrm>
            <a:off x="5653731" y="1992780"/>
            <a:ext cx="1479954" cy="1061626"/>
            <a:chOff x="7481628" y="3131774"/>
            <a:chExt cx="1569743" cy="125593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681E95-8FA7-41A6-871F-996C7322BF2C}"/>
                </a:ext>
              </a:extLst>
            </p:cNvPr>
            <p:cNvSpPr txBox="1"/>
            <p:nvPr/>
          </p:nvSpPr>
          <p:spPr>
            <a:xfrm>
              <a:off x="7538393" y="4110712"/>
              <a:ext cx="1512978" cy="2769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01600"/>
            </a:sp3d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E4191"/>
                  </a:solidFill>
                  <a:effectLst/>
                  <a:uLnTx/>
                  <a:uFillTx/>
                  <a:latin typeface="GE Inspira Pitch" pitchFamily="34" charset="0"/>
                  <a:ea typeface="+mn-ea"/>
                  <a:cs typeface="+mn-cs"/>
                </a:rPr>
                <a:t>Satellite Technology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95ABE7A-F347-4CC5-9CD9-7C56B21FE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1628" y="3131774"/>
              <a:ext cx="1547839" cy="10262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1802AB-E371-4088-A204-832E9DED2E77}"/>
              </a:ext>
            </a:extLst>
          </p:cNvPr>
          <p:cNvGrpSpPr/>
          <p:nvPr/>
        </p:nvGrpSpPr>
        <p:grpSpPr>
          <a:xfrm>
            <a:off x="2302514" y="1992780"/>
            <a:ext cx="1313713" cy="1039837"/>
            <a:chOff x="3794983" y="1374193"/>
            <a:chExt cx="1393416" cy="123016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06F7E08-6250-4410-8964-6E1754D663AE}"/>
                </a:ext>
              </a:extLst>
            </p:cNvPr>
            <p:cNvSpPr txBox="1"/>
            <p:nvPr/>
          </p:nvSpPr>
          <p:spPr>
            <a:xfrm>
              <a:off x="3888043" y="2327354"/>
              <a:ext cx="1300356" cy="2769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01600"/>
            </a:sp3d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E4191"/>
                  </a:solidFill>
                  <a:effectLst/>
                  <a:uLnTx/>
                  <a:uFillTx/>
                  <a:latin typeface="GE Inspira Pitch" pitchFamily="34" charset="0"/>
                  <a:ea typeface="+mn-ea"/>
                  <a:cs typeface="+mn-cs"/>
                </a:rPr>
                <a:t>Laser Equipment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B73843C-063F-4F92-B08B-445A5C376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4983" y="1374193"/>
              <a:ext cx="1351794" cy="101352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3B8E932-D484-4B88-9A7F-821DCA49D61C}"/>
              </a:ext>
            </a:extLst>
          </p:cNvPr>
          <p:cNvGrpSpPr/>
          <p:nvPr/>
        </p:nvGrpSpPr>
        <p:grpSpPr>
          <a:xfrm>
            <a:off x="3950577" y="1992780"/>
            <a:ext cx="1294687" cy="1006746"/>
            <a:chOff x="5126170" y="3851993"/>
            <a:chExt cx="1373236" cy="119101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9F4180F-C0B9-4FBC-A512-CC4886B8C1DD}"/>
                </a:ext>
              </a:extLst>
            </p:cNvPr>
            <p:cNvSpPr txBox="1"/>
            <p:nvPr/>
          </p:nvSpPr>
          <p:spPr>
            <a:xfrm>
              <a:off x="5287770" y="4766007"/>
              <a:ext cx="10870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E4191"/>
                  </a:solidFill>
                  <a:effectLst/>
                  <a:uLnTx/>
                  <a:uFillTx/>
                  <a:latin typeface="GE Inspira Pitch" pitchFamily="34" charset="0"/>
                  <a:ea typeface="+mn-ea"/>
                  <a:cs typeface="+mn-cs"/>
                </a:rPr>
                <a:t>Video Servers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80E666A-63F1-4723-9014-96F7B5BF6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6170" y="3851993"/>
              <a:ext cx="1373236" cy="94705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21A3777-1000-4058-8461-1D3C153B6572}"/>
              </a:ext>
            </a:extLst>
          </p:cNvPr>
          <p:cNvGrpSpPr/>
          <p:nvPr/>
        </p:nvGrpSpPr>
        <p:grpSpPr>
          <a:xfrm>
            <a:off x="548610" y="2659307"/>
            <a:ext cx="1388505" cy="1020689"/>
            <a:chOff x="2031702" y="2229453"/>
            <a:chExt cx="1472746" cy="120750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9528400-98F5-4415-B2EC-EAF2C494EF77}"/>
                </a:ext>
              </a:extLst>
            </p:cNvPr>
            <p:cNvSpPr txBox="1"/>
            <p:nvPr/>
          </p:nvSpPr>
          <p:spPr>
            <a:xfrm>
              <a:off x="2091697" y="3159962"/>
              <a:ext cx="13407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E4191"/>
                  </a:solidFill>
                  <a:effectLst/>
                  <a:uLnTx/>
                  <a:uFillTx/>
                  <a:latin typeface="GE Inspira Pitch" pitchFamily="34" charset="0"/>
                  <a:ea typeface="+mn-ea"/>
                  <a:cs typeface="+mn-cs"/>
                </a:rPr>
                <a:t>Super Computers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F71C5EB-B634-42FC-B4DB-5CD5AC620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1702" y="2229453"/>
              <a:ext cx="1472746" cy="97692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A4C1861-C734-45A8-8E61-C4570EB06764}"/>
              </a:ext>
            </a:extLst>
          </p:cNvPr>
          <p:cNvGrpSpPr/>
          <p:nvPr/>
        </p:nvGrpSpPr>
        <p:grpSpPr>
          <a:xfrm>
            <a:off x="576503" y="3736195"/>
            <a:ext cx="1443380" cy="1048760"/>
            <a:chOff x="92474" y="3084807"/>
            <a:chExt cx="1530950" cy="124071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5C4C903-DEF0-410A-A22E-E5315637F948}"/>
                </a:ext>
              </a:extLst>
            </p:cNvPr>
            <p:cNvSpPr txBox="1"/>
            <p:nvPr/>
          </p:nvSpPr>
          <p:spPr>
            <a:xfrm>
              <a:off x="401179" y="4048524"/>
              <a:ext cx="8681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E4191"/>
                  </a:solidFill>
                  <a:effectLst/>
                  <a:uLnTx/>
                  <a:uFillTx/>
                  <a:latin typeface="GE Inspira Pitch" pitchFamily="34" charset="0"/>
                  <a:ea typeface="+mn-ea"/>
                  <a:cs typeface="+mn-cs"/>
                </a:rPr>
                <a:t>Telecomm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GE Inspira Pitch" pitchFamily="34" charset="0"/>
                <a:ea typeface="+mn-ea"/>
                <a:cs typeface="+mn-cs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F602CEF-D323-447A-A624-ED7B7C74A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74" y="3084807"/>
              <a:ext cx="1530950" cy="1021991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6010B2-7C14-4472-86A7-C15A276A2A97}"/>
              </a:ext>
            </a:extLst>
          </p:cNvPr>
          <p:cNvGrpSpPr/>
          <p:nvPr/>
        </p:nvGrpSpPr>
        <p:grpSpPr>
          <a:xfrm>
            <a:off x="647492" y="4897352"/>
            <a:ext cx="1481932" cy="1108533"/>
            <a:chOff x="333274" y="4741374"/>
            <a:chExt cx="1571841" cy="13114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2BCBBF3-366C-4C0C-A8CF-81876C443841}"/>
                </a:ext>
              </a:extLst>
            </p:cNvPr>
            <p:cNvSpPr txBox="1"/>
            <p:nvPr/>
          </p:nvSpPr>
          <p:spPr>
            <a:xfrm>
              <a:off x="333274" y="5775805"/>
              <a:ext cx="15718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E4191"/>
                  </a:solidFill>
                  <a:effectLst/>
                  <a:uLnTx/>
                  <a:uFillTx/>
                  <a:latin typeface="GE Inspira Pitch" pitchFamily="34" charset="0"/>
                  <a:ea typeface="+mn-ea"/>
                  <a:cs typeface="+mn-cs"/>
                </a:rPr>
                <a:t>Optical Transmission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09FBDED-05C1-4CA3-AFD1-0EE6B2A13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3515" y="4741374"/>
              <a:ext cx="1504917" cy="108602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F1A5A56-F128-46EC-967F-7D2AB4E34CAF}"/>
              </a:ext>
            </a:extLst>
          </p:cNvPr>
          <p:cNvGrpSpPr/>
          <p:nvPr/>
        </p:nvGrpSpPr>
        <p:grpSpPr>
          <a:xfrm>
            <a:off x="2502006" y="4971036"/>
            <a:ext cx="1441458" cy="1150374"/>
            <a:chOff x="2472745" y="5462218"/>
            <a:chExt cx="1528911" cy="136092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AD4FD34-C225-4784-9F08-05BA0AE3428E}"/>
                </a:ext>
              </a:extLst>
            </p:cNvPr>
            <p:cNvSpPr txBox="1"/>
            <p:nvPr/>
          </p:nvSpPr>
          <p:spPr>
            <a:xfrm>
              <a:off x="2692074" y="6546148"/>
              <a:ext cx="10584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E4191"/>
                  </a:solidFill>
                  <a:effectLst/>
                  <a:uLnTx/>
                  <a:uFillTx/>
                  <a:latin typeface="GE Inspira Pitch" pitchFamily="34" charset="0"/>
                  <a:ea typeface="+mn-ea"/>
                  <a:cs typeface="+mn-cs"/>
                </a:rPr>
                <a:t>Data Centers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6A76323-862B-4BF2-B3CD-2381FE130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745" y="5462218"/>
              <a:ext cx="1528911" cy="109207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7646896-8B97-4307-A969-19CF9CEABE1E}"/>
              </a:ext>
            </a:extLst>
          </p:cNvPr>
          <p:cNvGrpSpPr/>
          <p:nvPr/>
        </p:nvGrpSpPr>
        <p:grpSpPr>
          <a:xfrm>
            <a:off x="4122123" y="5039486"/>
            <a:ext cx="1424777" cy="1083461"/>
            <a:chOff x="4849539" y="5332491"/>
            <a:chExt cx="1511218" cy="128176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6704D63-642E-48EA-910B-35FDAF013475}"/>
                </a:ext>
              </a:extLst>
            </p:cNvPr>
            <p:cNvSpPr txBox="1"/>
            <p:nvPr/>
          </p:nvSpPr>
          <p:spPr>
            <a:xfrm>
              <a:off x="5088568" y="6337261"/>
              <a:ext cx="10674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E4191"/>
                  </a:solidFill>
                  <a:effectLst/>
                  <a:uLnTx/>
                  <a:uFillTx/>
                  <a:latin typeface="GE Inspira Pitch" pitchFamily="34" charset="0"/>
                  <a:ea typeface="+mn-ea"/>
                  <a:cs typeface="+mn-cs"/>
                </a:rPr>
                <a:t>Broadcasting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3C74324-952B-48E7-826D-749B29B8E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49539" y="5332491"/>
              <a:ext cx="1511218" cy="104094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83979FB-B500-46C4-81D6-B76E5A4D3E1A}"/>
              </a:ext>
            </a:extLst>
          </p:cNvPr>
          <p:cNvGrpSpPr/>
          <p:nvPr/>
        </p:nvGrpSpPr>
        <p:grpSpPr>
          <a:xfrm>
            <a:off x="5725559" y="4698613"/>
            <a:ext cx="1979354" cy="1116738"/>
            <a:chOff x="6907726" y="4845085"/>
            <a:chExt cx="2099441" cy="132113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1A39A61-5A97-4D2A-B6EB-1751CB11A825}"/>
                </a:ext>
              </a:extLst>
            </p:cNvPr>
            <p:cNvSpPr txBox="1"/>
            <p:nvPr/>
          </p:nvSpPr>
          <p:spPr>
            <a:xfrm>
              <a:off x="7138024" y="5889222"/>
              <a:ext cx="16388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E4191"/>
                  </a:solidFill>
                  <a:effectLst/>
                  <a:uLnTx/>
                  <a:uFillTx/>
                  <a:latin typeface="GE Inspira Pitch" pitchFamily="34" charset="0"/>
                  <a:ea typeface="+mn-ea"/>
                  <a:cs typeface="+mn-cs"/>
                </a:rPr>
                <a:t>Large Format Printing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C0F6F5DC-1B93-4183-A0A5-63740A024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907726" y="4845085"/>
              <a:ext cx="2099441" cy="110757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AA039B6-74DC-4FDC-9EEF-73DA712C835A}"/>
              </a:ext>
            </a:extLst>
          </p:cNvPr>
          <p:cNvGrpSpPr/>
          <p:nvPr/>
        </p:nvGrpSpPr>
        <p:grpSpPr>
          <a:xfrm>
            <a:off x="3375129" y="3240764"/>
            <a:ext cx="1958424" cy="1730272"/>
            <a:chOff x="2540774" y="2174041"/>
            <a:chExt cx="2669929" cy="2349359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C30211B-BF2A-4EAE-B875-988D50D31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40774" y="2174041"/>
              <a:ext cx="2617045" cy="2228709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D722952-D142-4643-B218-239F1798CEB2}"/>
                </a:ext>
              </a:extLst>
            </p:cNvPr>
            <p:cNvSpPr/>
            <p:nvPr/>
          </p:nvSpPr>
          <p:spPr>
            <a:xfrm>
              <a:off x="4157326" y="3934484"/>
              <a:ext cx="1053377" cy="5889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 Inspira Pitch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3D748F6-E2D5-4F38-805C-58E0EC4F8FBB}"/>
                </a:ext>
              </a:extLst>
            </p:cNvPr>
            <p:cNvSpPr/>
            <p:nvPr/>
          </p:nvSpPr>
          <p:spPr>
            <a:xfrm>
              <a:off x="2693493" y="2260520"/>
              <a:ext cx="1192232" cy="277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 Inspira Pitch"/>
                <a:ea typeface="+mn-ea"/>
                <a:cs typeface="+mn-cs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9473980-B1F6-4A39-B261-1EE42A01C6F8}"/>
              </a:ext>
            </a:extLst>
          </p:cNvPr>
          <p:cNvGrpSpPr/>
          <p:nvPr/>
        </p:nvGrpSpPr>
        <p:grpSpPr>
          <a:xfrm>
            <a:off x="6142440" y="3248152"/>
            <a:ext cx="1760530" cy="1069597"/>
            <a:chOff x="7125140" y="1528289"/>
            <a:chExt cx="1867341" cy="126536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D5C7B5E-1D40-4835-8920-FA7EDC7297AF}"/>
                </a:ext>
              </a:extLst>
            </p:cNvPr>
            <p:cNvSpPr txBox="1"/>
            <p:nvPr/>
          </p:nvSpPr>
          <p:spPr>
            <a:xfrm>
              <a:off x="7190124" y="2516657"/>
              <a:ext cx="1798890" cy="2769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01600"/>
            </a:sp3d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E4191"/>
                  </a:solidFill>
                  <a:effectLst/>
                  <a:uLnTx/>
                  <a:uFillTx/>
                  <a:latin typeface="GE Inspira Pitch" pitchFamily="34" charset="0"/>
                  <a:ea typeface="+mn-ea"/>
                  <a:cs typeface="+mn-cs"/>
                </a:rPr>
                <a:t>Video Editing Equipment</a:t>
              </a: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049BA29A-75F2-4DFD-A5B8-7DE4A2DF5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5140" y="1528289"/>
              <a:ext cx="1867341" cy="1001751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</p:spTree>
    <p:extLst>
      <p:ext uri="{BB962C8B-B14F-4D97-AF65-F5344CB8AC3E}">
        <p14:creationId xmlns:p14="http://schemas.microsoft.com/office/powerpoint/2010/main" val="96438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165" y="585111"/>
            <a:ext cx="8461257" cy="608245"/>
          </a:xfrm>
        </p:spPr>
        <p:txBody>
          <a:bodyPr/>
          <a:lstStyle/>
          <a:p>
            <a:r>
              <a:rPr lang="en-US" dirty="0"/>
              <a:t>GP100 Three Phase </a:t>
            </a:r>
            <a:br>
              <a:rPr lang="en-US" dirty="0"/>
            </a:br>
            <a:r>
              <a:rPr lang="en-US" dirty="0"/>
              <a:t>380VAC or 480VAC 3 Phase Input; 48Vdc output, 6KW</a:t>
            </a:r>
          </a:p>
        </p:txBody>
      </p:sp>
      <p:sp>
        <p:nvSpPr>
          <p:cNvPr id="6" name="Rectangle 5"/>
          <p:cNvSpPr/>
          <p:nvPr/>
        </p:nvSpPr>
        <p:spPr>
          <a:xfrm>
            <a:off x="14962" y="6694676"/>
            <a:ext cx="4686561" cy="163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86047" y="6671987"/>
            <a:ext cx="208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GE Embedded Solutions 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449E376-6B5E-4E82-AC13-F3B7EDF60305}"/>
              </a:ext>
            </a:extLst>
          </p:cNvPr>
          <p:cNvGrpSpPr/>
          <p:nvPr/>
        </p:nvGrpSpPr>
        <p:grpSpPr>
          <a:xfrm>
            <a:off x="95680" y="6100063"/>
            <a:ext cx="2640237" cy="676275"/>
            <a:chOff x="238125" y="6011606"/>
            <a:chExt cx="2640237" cy="67627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6233A6-FEFD-44DE-B4DA-5377AFB63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8125" y="6011606"/>
              <a:ext cx="1304925" cy="676275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EE9576-9FDD-44F5-ADB8-FFD3B317DDD4}"/>
                </a:ext>
              </a:extLst>
            </p:cNvPr>
            <p:cNvSpPr/>
            <p:nvPr/>
          </p:nvSpPr>
          <p:spPr>
            <a:xfrm>
              <a:off x="1452290" y="6039313"/>
              <a:ext cx="1426072" cy="5644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8D8437F-FF6D-4E7A-8866-CCF5F6DE5D74}"/>
              </a:ext>
            </a:extLst>
          </p:cNvPr>
          <p:cNvSpPr txBox="1">
            <a:spLocks/>
          </p:cNvSpPr>
          <p:nvPr/>
        </p:nvSpPr>
        <p:spPr bwMode="auto">
          <a:xfrm>
            <a:off x="3190871" y="6599936"/>
            <a:ext cx="3493287" cy="258065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9pPr>
          </a:lstStyle>
          <a:p>
            <a:r>
              <a:rPr lang="en-US" sz="1200" dirty="0"/>
              <a:t>ABB Embedded Power Confidential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C402C2-C0E6-487C-A6AE-BE2D34C874FC}"/>
              </a:ext>
            </a:extLst>
          </p:cNvPr>
          <p:cNvSpPr/>
          <p:nvPr/>
        </p:nvSpPr>
        <p:spPr>
          <a:xfrm>
            <a:off x="2467722" y="6198231"/>
            <a:ext cx="2188420" cy="341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8904EFA0-6E42-4222-8A3B-93637A428D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0" b="9330"/>
          <a:stretch/>
        </p:blipFill>
        <p:spPr bwMode="auto">
          <a:xfrm>
            <a:off x="342165" y="1300627"/>
            <a:ext cx="8115300" cy="471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091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455CCD-49A6-4648-A0EA-81760984F159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E4F741-99B9-4C0D-AB40-FCEF97E2E47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BBB097-0248-4F58-BD9A-B4118C938E5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66B1A8-A7DF-4C24-910B-4630467E9F4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9AEB8C4-818F-4002-848D-D3AEDCDBE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GP Series- </a:t>
            </a:r>
            <a:r>
              <a:rPr lang="de-DE" sz="1600" dirty="0"/>
              <a:t>Markets beeing served 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1F4A80D-F08A-44EE-9F5B-5D533830D64D}"/>
              </a:ext>
            </a:extLst>
          </p:cNvPr>
          <p:cNvGrpSpPr/>
          <p:nvPr/>
        </p:nvGrpSpPr>
        <p:grpSpPr>
          <a:xfrm>
            <a:off x="6640023" y="1942993"/>
            <a:ext cx="1909744" cy="1470849"/>
            <a:chOff x="4965804" y="998363"/>
            <a:chExt cx="1598722" cy="142333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3CD31D7-B066-4F60-802A-26B0EEE73EF2}"/>
                </a:ext>
              </a:extLst>
            </p:cNvPr>
            <p:cNvSpPr txBox="1"/>
            <p:nvPr/>
          </p:nvSpPr>
          <p:spPr>
            <a:xfrm>
              <a:off x="5264170" y="2144701"/>
              <a:ext cx="1300356" cy="2769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01600"/>
            </a:sp3d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Laser Equipment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9E33701-8C61-448A-A4A6-A6A2459E3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5804" y="998363"/>
              <a:ext cx="1557101" cy="116746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A599949-79EF-41B3-B024-6B89555B1818}"/>
              </a:ext>
            </a:extLst>
          </p:cNvPr>
          <p:cNvGrpSpPr/>
          <p:nvPr/>
        </p:nvGrpSpPr>
        <p:grpSpPr>
          <a:xfrm>
            <a:off x="6756610" y="4363572"/>
            <a:ext cx="2251711" cy="1549871"/>
            <a:chOff x="6391747" y="2457763"/>
            <a:chExt cx="1973345" cy="137839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829C83D-2273-41B0-AB49-3BB39917F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1747" y="2457763"/>
              <a:ext cx="1566249" cy="112843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1D7AD47-C1C4-43E8-AEE5-3F8276569C2C}"/>
                </a:ext>
              </a:extLst>
            </p:cNvPr>
            <p:cNvSpPr txBox="1"/>
            <p:nvPr/>
          </p:nvSpPr>
          <p:spPr>
            <a:xfrm>
              <a:off x="6479639" y="3559158"/>
              <a:ext cx="1885453" cy="2769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01600"/>
            </a:sp3d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LED UV Curing equipment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0F2D420-2C30-4806-B03E-C4D890DE7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9645" y="2486739"/>
            <a:ext cx="3446460" cy="175179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CE57462-78FB-4E88-8F86-D535312AFE2D}"/>
              </a:ext>
            </a:extLst>
          </p:cNvPr>
          <p:cNvGrpSpPr/>
          <p:nvPr/>
        </p:nvGrpSpPr>
        <p:grpSpPr>
          <a:xfrm>
            <a:off x="567319" y="2157785"/>
            <a:ext cx="1678408" cy="1271215"/>
            <a:chOff x="92474" y="3084807"/>
            <a:chExt cx="1530950" cy="124071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C42C066-510B-4F45-AD13-C0605F733076}"/>
                </a:ext>
              </a:extLst>
            </p:cNvPr>
            <p:cNvSpPr txBox="1"/>
            <p:nvPr/>
          </p:nvSpPr>
          <p:spPr>
            <a:xfrm>
              <a:off x="521329" y="4048524"/>
              <a:ext cx="8681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/>
                <a:t>Telecomm</a:t>
              </a:r>
              <a:endParaRPr lang="en-US" sz="1200" dirty="0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FFBBD37-B564-45E2-BEF7-0E66862FA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74" y="3084807"/>
              <a:ext cx="1530950" cy="1021991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C960595-E39A-4A81-8C38-F37A976781D2}"/>
              </a:ext>
            </a:extLst>
          </p:cNvPr>
          <p:cNvGrpSpPr/>
          <p:nvPr/>
        </p:nvGrpSpPr>
        <p:grpSpPr>
          <a:xfrm>
            <a:off x="395953" y="4261579"/>
            <a:ext cx="1849774" cy="1604383"/>
            <a:chOff x="2472745" y="5462218"/>
            <a:chExt cx="1528911" cy="136092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A73E9FC-03EB-4B11-8629-F8AB29CDED6C}"/>
                </a:ext>
              </a:extLst>
            </p:cNvPr>
            <p:cNvSpPr txBox="1"/>
            <p:nvPr/>
          </p:nvSpPr>
          <p:spPr>
            <a:xfrm>
              <a:off x="2902062" y="6546148"/>
              <a:ext cx="10584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Data Centers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A892BC3-9B3C-4E31-B0EF-2296A0F82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745" y="5462218"/>
              <a:ext cx="1528911" cy="109207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AA8A06A-497B-48DB-891A-92C2A584F83E}"/>
              </a:ext>
            </a:extLst>
          </p:cNvPr>
          <p:cNvGrpSpPr/>
          <p:nvPr/>
        </p:nvGrpSpPr>
        <p:grpSpPr>
          <a:xfrm>
            <a:off x="3397350" y="4588171"/>
            <a:ext cx="2303317" cy="1433252"/>
            <a:chOff x="6907726" y="4845085"/>
            <a:chExt cx="2099441" cy="132113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7F4EACB-D39A-4F61-BB1D-BDBDF8DFB113}"/>
                </a:ext>
              </a:extLst>
            </p:cNvPr>
            <p:cNvSpPr txBox="1"/>
            <p:nvPr/>
          </p:nvSpPr>
          <p:spPr>
            <a:xfrm>
              <a:off x="7343860" y="5889222"/>
              <a:ext cx="16388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Large Format Printing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467C9AD-1D9A-4092-BF3F-E41694CDA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07726" y="4845085"/>
              <a:ext cx="2099441" cy="110757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/>
            </a:sp3d>
          </p:spPr>
        </p:pic>
      </p:grpSp>
    </p:spTree>
    <p:extLst>
      <p:ext uri="{BB962C8B-B14F-4D97-AF65-F5344CB8AC3E}">
        <p14:creationId xmlns:p14="http://schemas.microsoft.com/office/powerpoint/2010/main" val="346003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2AA35E-B040-4E7F-A56B-AAF0EF9CB20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0C1FDF-7487-4A1D-AFA9-D2663640EF7C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82C926-F2EA-4FF7-823C-9FDB39C1879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D822A87B-75B9-4A63-B3A5-436E868212F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b="1" dirty="0">
                <a:solidFill>
                  <a:srgbClr val="808080"/>
                </a:solidFill>
                <a:latin typeface="GE Inspira"/>
                <a:ea typeface="Times New Roman"/>
                <a:cs typeface="Times New Roman"/>
              </a:rPr>
              <a:t>90 to 265VAC Input; 48Vdc output, 3500W</a:t>
            </a:r>
            <a:endParaRPr lang="de-DE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2CE906-4102-4487-BCC4-6FCF813C9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SimSun" charset="-122"/>
              </a:rPr>
              <a:t>CC3500FB Conduction Cooled Industrial</a:t>
            </a:r>
            <a:endParaRPr lang="de-DE" dirty="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FBDE1312-18CE-4E88-918A-67A8F4EC1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065" y="4025773"/>
            <a:ext cx="3081661" cy="1333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004880"/>
              </a:buClr>
              <a:defRPr sz="3200">
                <a:solidFill>
                  <a:srgbClr val="1E4191"/>
                </a:solidFill>
                <a:latin typeface="+mn-lt"/>
                <a:ea typeface="+mn-ea"/>
                <a:cs typeface="+mn-cs"/>
              </a:defRPr>
            </a:lvl1pPr>
            <a:lvl2pPr marL="341313" indent="-339725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 sz="3200">
                <a:solidFill>
                  <a:srgbClr val="1E4191"/>
                </a:solidFill>
                <a:latin typeface="+mn-lt"/>
              </a:defRPr>
            </a:lvl2pPr>
            <a:lvl3pPr marL="744538" indent="-288925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3pPr>
            <a:lvl4pPr marL="1146175" indent="-287338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4pPr>
            <a:lvl5pPr marL="1546225" indent="-285750" algn="l" rtl="0" eaLnBrk="1" fontAlgn="base" hangingPunct="1">
              <a:lnSpc>
                <a:spcPct val="90000"/>
              </a:lnSpc>
              <a:spcBef>
                <a:spcPts val="24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5pPr>
            <a:lvl6pPr marL="20034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6pPr>
            <a:lvl7pPr marL="24606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7pPr>
            <a:lvl8pPr marL="29178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8pPr>
            <a:lvl9pPr marL="33750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en-US" altLang="zh-CN" sz="1800" b="1" u="sng" dirty="0">
                <a:latin typeface="GE Inspira Pitch" pitchFamily="34" charset="0"/>
              </a:rPr>
              <a:t>Standard Features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3500W from Nominal 200-240VAC @ 50C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1500W from Nominal 100-120VAC @50C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Wide operating temperature range (-40 to 75ºC)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Optional Phoenix Screw Terminal Connector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Optional C19 AC, Phoenix Screw Connector DC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5V Standby Output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 err="1">
                <a:ea typeface="SimSun" charset="-122"/>
              </a:rPr>
              <a:t>PMBus</a:t>
            </a:r>
            <a:r>
              <a:rPr lang="en-US" altLang="zh-CN" sz="1200" dirty="0">
                <a:ea typeface="SimSun" charset="-122"/>
              </a:rPr>
              <a:t> (Dual) Available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Hot-Plug Connector Option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200" dirty="0">
              <a:ea typeface="SimSun" charset="-12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DC314B-83A4-4CF5-A1B0-C07056772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731" y="2463148"/>
            <a:ext cx="3309388" cy="1956452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3E0FBB3C-CDFA-4C43-B633-BF64B7D06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078" y="1672740"/>
            <a:ext cx="3202653" cy="1480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004880"/>
              </a:buClr>
              <a:defRPr sz="3200">
                <a:solidFill>
                  <a:srgbClr val="1E4191"/>
                </a:solidFill>
                <a:latin typeface="+mn-lt"/>
                <a:ea typeface="+mn-ea"/>
                <a:cs typeface="+mn-cs"/>
              </a:defRPr>
            </a:lvl1pPr>
            <a:lvl2pPr marL="341313" indent="-339725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 sz="3200">
                <a:solidFill>
                  <a:srgbClr val="1E4191"/>
                </a:solidFill>
                <a:latin typeface="+mn-lt"/>
              </a:defRPr>
            </a:lvl2pPr>
            <a:lvl3pPr marL="744538" indent="-288925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3pPr>
            <a:lvl4pPr marL="1146175" indent="-287338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4pPr>
            <a:lvl5pPr marL="1546225" indent="-285750" algn="l" rtl="0" eaLnBrk="1" fontAlgn="base" hangingPunct="1">
              <a:lnSpc>
                <a:spcPct val="90000"/>
              </a:lnSpc>
              <a:spcBef>
                <a:spcPts val="24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5pPr>
            <a:lvl6pPr marL="20034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6pPr>
            <a:lvl7pPr marL="24606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7pPr>
            <a:lvl8pPr marL="29178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8pPr>
            <a:lvl9pPr marL="33750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en-US" altLang="zh-CN" sz="1800" b="1" u="sng" dirty="0">
                <a:latin typeface="GE Inspira Pitch" pitchFamily="34" charset="0"/>
              </a:rPr>
              <a:t>Key Specifications and Features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 err="1">
                <a:ea typeface="SimSun" charset="-122"/>
              </a:rPr>
              <a:t>Fanless</a:t>
            </a:r>
            <a:r>
              <a:rPr lang="en-US" altLang="zh-CN" sz="1200" dirty="0">
                <a:ea typeface="SimSun" charset="-122"/>
              </a:rPr>
              <a:t> Operation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Industry Leading 39W/in</a:t>
            </a:r>
            <a:r>
              <a:rPr lang="en-US" altLang="zh-CN" sz="1200" baseline="30000" dirty="0">
                <a:ea typeface="SimSun" charset="-122"/>
              </a:rPr>
              <a:t>3</a:t>
            </a:r>
            <a:r>
              <a:rPr lang="en-US" altLang="zh-CN" sz="1200" dirty="0">
                <a:ea typeface="SimSun" charset="-122"/>
              </a:rPr>
              <a:t> density (CP3500TE)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Similar size/footprint as CP3500TE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Blind Mate, 325.45 x 118 x 47.5 mm (12.81 x 4.64 x 1.87 in) 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Connector, 434.5 x 118 x 47.5 mm (17.11 x 4.64 x 1.87 in)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Wide Range AC input 90-120/200-240-265VAC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Standard DC Output 52VDC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Programmable from 18VDC to 53VDC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Safety:  CSA, UL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altLang="zh-CN" sz="1200" dirty="0">
              <a:ea typeface="SimSun" charset="-122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40D33D-34B7-4B41-904F-ADD57B5EED4C}"/>
              </a:ext>
            </a:extLst>
          </p:cNvPr>
          <p:cNvGrpSpPr/>
          <p:nvPr/>
        </p:nvGrpSpPr>
        <p:grpSpPr>
          <a:xfrm>
            <a:off x="4706653" y="4474946"/>
            <a:ext cx="1631045" cy="1297841"/>
            <a:chOff x="3422367" y="4999298"/>
            <a:chExt cx="2294829" cy="185842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9B0063-2A44-4338-AAA7-F725B31573D6}"/>
                </a:ext>
              </a:extLst>
            </p:cNvPr>
            <p:cNvSpPr txBox="1"/>
            <p:nvPr/>
          </p:nvSpPr>
          <p:spPr>
            <a:xfrm>
              <a:off x="3422367" y="6280639"/>
              <a:ext cx="22948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Screw Terminal AC &amp; DC Model</a:t>
              </a:r>
            </a:p>
            <a:p>
              <a:pPr algn="ctr"/>
              <a:r>
                <a:rPr lang="en-US" sz="1050" dirty="0"/>
                <a:t>CC3500AC52FB-ES</a:t>
              </a:r>
            </a:p>
            <a:p>
              <a:pPr algn="ctr"/>
              <a:r>
                <a:rPr lang="en-US" sz="1050" dirty="0"/>
                <a:t>150052316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CC1E0A0-4B91-4BC0-B6C9-228870195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16529" y="4999298"/>
              <a:ext cx="1906503" cy="130859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8C4FA28-3FCB-4165-A4DA-9F268BE38A26}"/>
              </a:ext>
            </a:extLst>
          </p:cNvPr>
          <p:cNvGrpSpPr/>
          <p:nvPr/>
        </p:nvGrpSpPr>
        <p:grpSpPr>
          <a:xfrm>
            <a:off x="6485585" y="3904911"/>
            <a:ext cx="1862727" cy="899643"/>
            <a:chOff x="5954137" y="4802507"/>
            <a:chExt cx="2620799" cy="1288229"/>
          </a:xfrm>
        </p:grpSpPr>
        <p:pic>
          <p:nvPicPr>
            <p:cNvPr id="15" name="Picture 7" descr="cid:image002.png@01D239A9.D62E9900">
              <a:extLst>
                <a:ext uri="{FF2B5EF4-FFF2-40B4-BE49-F238E27FC236}">
                  <a16:creationId xmlns:a16="http://schemas.microsoft.com/office/drawing/2014/main" id="{AA293016-C308-4DBA-B336-EC4E7BA9BA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345057" y="4802507"/>
              <a:ext cx="1798774" cy="734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91650BA-5A93-48F4-93DA-67F0AA4149D7}"/>
                </a:ext>
              </a:extLst>
            </p:cNvPr>
            <p:cNvSpPr txBox="1"/>
            <p:nvPr/>
          </p:nvSpPr>
          <p:spPr>
            <a:xfrm>
              <a:off x="5954137" y="5536738"/>
              <a:ext cx="262079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C19 AC, &amp; Screw Terminal DC Model</a:t>
              </a:r>
            </a:p>
            <a:p>
              <a:pPr algn="ctr"/>
              <a:r>
                <a:rPr lang="en-US" sz="1000" dirty="0"/>
                <a:t>CC3500AC52FB-EC</a:t>
              </a:r>
            </a:p>
            <a:p>
              <a:pPr algn="ctr"/>
              <a:r>
                <a:rPr lang="en-US" sz="1000" dirty="0"/>
                <a:t>150052315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5489E07-E3D8-4086-8812-F0D834100382}"/>
              </a:ext>
            </a:extLst>
          </p:cNvPr>
          <p:cNvGrpSpPr/>
          <p:nvPr/>
        </p:nvGrpSpPr>
        <p:grpSpPr>
          <a:xfrm>
            <a:off x="7038035" y="2141824"/>
            <a:ext cx="1310277" cy="1106710"/>
            <a:chOff x="7228187" y="2995694"/>
            <a:chExt cx="1843518" cy="158473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222A7A0-69CD-4694-8241-C7D2AF3C4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28187" y="2995694"/>
              <a:ext cx="1843518" cy="112110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6D4BF79-5D46-4226-8F34-E668075BDDB6}"/>
                </a:ext>
              </a:extLst>
            </p:cNvPr>
            <p:cNvSpPr txBox="1"/>
            <p:nvPr/>
          </p:nvSpPr>
          <p:spPr>
            <a:xfrm>
              <a:off x="7324069" y="4026431"/>
              <a:ext cx="14051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Blind Mate Model</a:t>
              </a:r>
            </a:p>
            <a:p>
              <a:pPr algn="ctr"/>
              <a:r>
                <a:rPr lang="en-US" sz="1000" dirty="0"/>
                <a:t>CC3500AC52FB</a:t>
              </a:r>
            </a:p>
            <a:p>
              <a:pPr algn="ctr"/>
              <a:r>
                <a:rPr lang="en-US" sz="1000" dirty="0"/>
                <a:t>150052312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266DC0F-A70A-4189-B321-35F37D8B9CAF}"/>
              </a:ext>
            </a:extLst>
          </p:cNvPr>
          <p:cNvSpPr txBox="1"/>
          <p:nvPr/>
        </p:nvSpPr>
        <p:spPr bwMode="gray">
          <a:xfrm>
            <a:off x="3401108" y="1881622"/>
            <a:ext cx="3434634" cy="91440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r>
              <a:rPr lang="en-US" sz="1400" b="1" u="sng" dirty="0">
                <a:solidFill>
                  <a:srgbClr val="1E4191"/>
                </a:solidFill>
              </a:rPr>
              <a:t>Applications</a:t>
            </a:r>
            <a:r>
              <a:rPr lang="en-US" sz="1400" b="1" dirty="0">
                <a:solidFill>
                  <a:srgbClr val="1E4191"/>
                </a:solidFill>
              </a:rPr>
              <a:t>: </a:t>
            </a:r>
            <a:r>
              <a:rPr lang="en-US" sz="1400" dirty="0">
                <a:solidFill>
                  <a:srgbClr val="1E4191"/>
                </a:solidFill>
              </a:rPr>
              <a:t>General Purpose, Industrial, Broadcast, Networking</a:t>
            </a:r>
          </a:p>
          <a:p>
            <a:endParaRPr lang="de-DE" sz="1400" dirty="0" err="1"/>
          </a:p>
        </p:txBody>
      </p:sp>
    </p:spTree>
    <p:extLst>
      <p:ext uri="{BB962C8B-B14F-4D97-AF65-F5344CB8AC3E}">
        <p14:creationId xmlns:p14="http://schemas.microsoft.com/office/powerpoint/2010/main" val="415830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4A55DD-96B5-4EBA-A6E8-A4CCF713251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227D03-45FA-43C5-8CEC-045446FA040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90C09-1718-4C41-B2FC-A7E30BB4CBE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728BD27-F987-4B37-9FC4-B1ED019328A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b="1" dirty="0">
                <a:solidFill>
                  <a:srgbClr val="808080"/>
                </a:solidFill>
                <a:latin typeface="GE Inspira"/>
                <a:ea typeface="Times New Roman"/>
                <a:cs typeface="Times New Roman"/>
              </a:rPr>
              <a:t>90 to 300VAC Input; 48Vdc output, 3000W</a:t>
            </a:r>
            <a:endParaRPr lang="de-DE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1A078F5-93F5-4417-8C72-0CF3DFD3B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SimSun" charset="-122"/>
              </a:rPr>
              <a:t>Resilient 3000 General Purpose</a:t>
            </a:r>
            <a:endParaRPr lang="de-DE" dirty="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4056B91-E47E-4528-B743-6364AAE55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798" y="4564411"/>
            <a:ext cx="3789389" cy="97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004880"/>
              </a:buClr>
              <a:defRPr sz="3200">
                <a:solidFill>
                  <a:srgbClr val="1E4191"/>
                </a:solidFill>
                <a:latin typeface="+mn-lt"/>
                <a:ea typeface="+mn-ea"/>
                <a:cs typeface="+mn-cs"/>
              </a:defRPr>
            </a:lvl1pPr>
            <a:lvl2pPr marL="341313" indent="-339725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 sz="3200">
                <a:solidFill>
                  <a:srgbClr val="1E4191"/>
                </a:solidFill>
                <a:latin typeface="+mn-lt"/>
              </a:defRPr>
            </a:lvl2pPr>
            <a:lvl3pPr marL="744538" indent="-288925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3pPr>
            <a:lvl4pPr marL="1146175" indent="-287338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4pPr>
            <a:lvl5pPr marL="1546225" indent="-285750" algn="l" rtl="0" eaLnBrk="1" fontAlgn="base" hangingPunct="1">
              <a:lnSpc>
                <a:spcPct val="90000"/>
              </a:lnSpc>
              <a:spcBef>
                <a:spcPts val="24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5pPr>
            <a:lvl6pPr marL="20034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6pPr>
            <a:lvl7pPr marL="24606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7pPr>
            <a:lvl8pPr marL="29178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8pPr>
            <a:lvl9pPr marL="33750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en-US" altLang="zh-CN" sz="1800" b="1" u="sng" dirty="0">
                <a:latin typeface="GE Inspira Pitch" pitchFamily="34" charset="0"/>
              </a:rPr>
              <a:t>Standard Features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3000W from Nominal 176-300VAC @ 50C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1320W to 3000 from 90-176VAC @50C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Wide operating temperature range (-10 to 70ºC)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RS485 Communications Available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528387-EA4D-4C3C-B42C-3C2FDA5C5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3148" y="1949930"/>
            <a:ext cx="3082836" cy="2647068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D3C48B33-3D0E-449A-8ACC-227571D67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798" y="1689407"/>
            <a:ext cx="4222532" cy="180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004880"/>
              </a:buClr>
              <a:defRPr sz="3200">
                <a:solidFill>
                  <a:srgbClr val="1E4191"/>
                </a:solidFill>
                <a:latin typeface="+mn-lt"/>
                <a:ea typeface="+mn-ea"/>
                <a:cs typeface="+mn-cs"/>
              </a:defRPr>
            </a:lvl1pPr>
            <a:lvl2pPr marL="341313" indent="-339725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 sz="3200">
                <a:solidFill>
                  <a:srgbClr val="1E4191"/>
                </a:solidFill>
                <a:latin typeface="+mn-lt"/>
              </a:defRPr>
            </a:lvl2pPr>
            <a:lvl3pPr marL="744538" indent="-288925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3pPr>
            <a:lvl4pPr marL="1146175" indent="-287338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4pPr>
            <a:lvl5pPr marL="1546225" indent="-285750" algn="l" rtl="0" eaLnBrk="1" fontAlgn="base" hangingPunct="1">
              <a:lnSpc>
                <a:spcPct val="90000"/>
              </a:lnSpc>
              <a:spcBef>
                <a:spcPts val="24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5pPr>
            <a:lvl6pPr marL="20034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6pPr>
            <a:lvl7pPr marL="24606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7pPr>
            <a:lvl8pPr marL="29178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8pPr>
            <a:lvl9pPr marL="3375025" indent="-28575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4880"/>
              </a:buClr>
              <a:buChar char="–"/>
              <a:defRPr sz="3200">
                <a:solidFill>
                  <a:srgbClr val="1E419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en-US" altLang="zh-CN" sz="1800" b="1" u="sng" dirty="0">
                <a:latin typeface="GE Inspira Pitch" pitchFamily="34" charset="0"/>
              </a:rPr>
              <a:t>Key Specifications and Features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EP3000AC48IN 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Heavy Duty, Air Cooled, Universal Surface Mount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Conformal Coated for Dust and Humidity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Convenient Two-Piece Phoenix Screw Terminal Wiring Connectors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95% Efficiency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388.8 x 132.5 x 84 mm (15.27 x 5.22 x 3.31 in)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AC Input Range 90-290VAC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Standard DC Output 52VDC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Output Power Range 42VDC to 58VDC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&gt;300k hours MTBF calculated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1200" dirty="0">
                <a:ea typeface="SimSun" charset="-122"/>
              </a:rPr>
              <a:t>Safety:  UL Recognition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041E3A6-E9BE-4FDA-9BB8-B177C0A0D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592" y="4173487"/>
            <a:ext cx="1176556" cy="144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39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5B7708-FA9B-4CF7-91FC-656F0582762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F4DA3-7660-4915-863E-7B503F365B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57C717-6979-4C53-8350-0F4B9480FF0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5D726C8-54ED-4322-B298-6C2A612C2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CC12500H3R380TEZ Rectifier</a:t>
            </a:r>
            <a:br>
              <a:rPr lang="en-US" dirty="0"/>
            </a:b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380VAC or 480VAC 3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Symbol" panose="05050102010706020507" pitchFamily="18" charset="2"/>
              </a:rPr>
              <a:t>F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Input;  380VDC output, 12.5K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Symbol" panose="05050102010706020507" pitchFamily="18" charset="2"/>
              </a:rPr>
              <a:t>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Symbol" panose="05050102010706020507" pitchFamily="18" charset="2"/>
              </a:rPr>
            </a:br>
            <a:endParaRPr lang="de-D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73C037-F9C3-4635-ABFB-8B18C96F5F2A}"/>
              </a:ext>
            </a:extLst>
          </p:cNvPr>
          <p:cNvSpPr txBox="1"/>
          <p:nvPr/>
        </p:nvSpPr>
        <p:spPr>
          <a:xfrm>
            <a:off x="206995" y="2188042"/>
            <a:ext cx="24032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latin typeface="+mn-lt"/>
              </a:rPr>
              <a:t>Key Specifications,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96FC67-D2FE-49C4-A959-0CB28F820469}"/>
              </a:ext>
            </a:extLst>
          </p:cNvPr>
          <p:cNvSpPr txBox="1"/>
          <p:nvPr/>
        </p:nvSpPr>
        <p:spPr>
          <a:xfrm>
            <a:off x="295599" y="2531827"/>
            <a:ext cx="4841454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3-phase</a:t>
            </a:r>
            <a:r>
              <a:rPr lang="en-US" sz="1400" dirty="0">
                <a:latin typeface="Symbol" panose="05050102010706020507" pitchFamily="18" charset="2"/>
              </a:rPr>
              <a:t> </a:t>
            </a:r>
            <a:r>
              <a:rPr lang="en-US" sz="1400" dirty="0">
                <a:latin typeface="+mn-lt"/>
              </a:rPr>
              <a:t>to 380VDC conversion in compact package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12.5KW of power for each module (25KW for 2 per shelf)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Designed for liquid cooling via conduction plate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Allows efficient bussing over long distances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Very high power density,  small package size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380VAC or 480VAC </a:t>
            </a:r>
            <a:r>
              <a:rPr lang="en-US" sz="1400" dirty="0"/>
              <a:t>3</a:t>
            </a:r>
            <a:r>
              <a:rPr lang="en-US" sz="1400" dirty="0">
                <a:latin typeface="Symbol" panose="05050102010706020507" pitchFamily="18" charset="2"/>
              </a:rPr>
              <a:t>F</a:t>
            </a:r>
            <a:r>
              <a:rPr lang="en-US" sz="1400" dirty="0">
                <a:latin typeface="+mn-lt"/>
              </a:rPr>
              <a:t> direct to the power supply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Dimensions of module:  27” x 8” x 2.44”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91838C-25B2-41F3-AFFF-E197E661CCC0}"/>
              </a:ext>
            </a:extLst>
          </p:cNvPr>
          <p:cNvSpPr txBox="1"/>
          <p:nvPr/>
        </p:nvSpPr>
        <p:spPr>
          <a:xfrm>
            <a:off x="277877" y="4438598"/>
            <a:ext cx="53162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Greatly improved digital power measurement accuracy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Expanded DSP and Memory supports increased capability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Improved Health Monitoring &amp; Self Diagnostic capability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Remote firmware download enables field upgrades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New rear connector supports future density gains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i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60D49E-2966-4040-9BA1-5F56854B2C83}"/>
              </a:ext>
            </a:extLst>
          </p:cNvPr>
          <p:cNvSpPr txBox="1"/>
          <p:nvPr/>
        </p:nvSpPr>
        <p:spPr>
          <a:xfrm>
            <a:off x="163037" y="1824413"/>
            <a:ext cx="7678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latin typeface="+mn-lt"/>
              </a:rPr>
              <a:t>Applications</a:t>
            </a:r>
            <a:r>
              <a:rPr lang="en-US" sz="1800" b="1" dirty="0">
                <a:latin typeface="+mn-lt"/>
              </a:rPr>
              <a:t>:  </a:t>
            </a:r>
            <a:r>
              <a:rPr lang="en-US" sz="1800" dirty="0">
                <a:latin typeface="+mn-lt"/>
              </a:rPr>
              <a:t>Industrial, Laser industry, high density computing, big data </a:t>
            </a: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FC2B70D0-3DF5-4A61-BEEF-EAAAC9BB0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081" y="4708630"/>
            <a:ext cx="1424107" cy="1298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2DCF92E8-C026-401A-90B5-E0641CC7A907}"/>
              </a:ext>
            </a:extLst>
          </p:cNvPr>
          <p:cNvPicPr>
            <a:picLocks noGrp="1" noChangeAspect="1" noChangeArrowheads="1"/>
          </p:cNvPicPr>
          <p:nvPr>
            <p:ph sz="quarter" idx="2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3"/>
          <a:stretch/>
        </p:blipFill>
        <p:spPr bwMode="auto">
          <a:xfrm>
            <a:off x="4922922" y="2214042"/>
            <a:ext cx="4134427" cy="2408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99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73F8-2040-48A8-999B-64C69870C8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Isolated DC/DC Converter</a:t>
            </a:r>
          </a:p>
        </p:txBody>
      </p:sp>
    </p:spTree>
    <p:extLst>
      <p:ext uri="{BB962C8B-B14F-4D97-AF65-F5344CB8AC3E}">
        <p14:creationId xmlns:p14="http://schemas.microsoft.com/office/powerpoint/2010/main" val="145721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FD64F7-6A5F-4BF1-BEFF-03EA13DDE7E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198DD3-97FC-4D97-A418-BB03A9F6C70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9E1611-5778-4CBB-85E1-2373D7D2842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FEB30DB-F745-441A-86B0-05C62F435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Isolated DC/DC Converters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11A708-1523-485F-9149-8559AF9949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31"/>
          <a:stretch/>
        </p:blipFill>
        <p:spPr>
          <a:xfrm>
            <a:off x="626888" y="1295273"/>
            <a:ext cx="7885044" cy="46983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5ED6F6-7135-459B-B68B-4D8E4D5EE5E1}"/>
              </a:ext>
            </a:extLst>
          </p:cNvPr>
          <p:cNvSpPr/>
          <p:nvPr/>
        </p:nvSpPr>
        <p:spPr bwMode="gray">
          <a:xfrm>
            <a:off x="830718" y="1349308"/>
            <a:ext cx="3105178" cy="72870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400" dirty="0" err="1"/>
          </a:p>
        </p:txBody>
      </p:sp>
    </p:spTree>
    <p:extLst>
      <p:ext uri="{BB962C8B-B14F-4D97-AF65-F5344CB8AC3E}">
        <p14:creationId xmlns:p14="http://schemas.microsoft.com/office/powerpoint/2010/main" val="333546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22320" y="5752597"/>
            <a:ext cx="1722474" cy="893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sp>
        <p:nvSpPr>
          <p:cNvPr id="56" name="Slide Number Placeholder 4"/>
          <p:cNvSpPr txBox="1">
            <a:spLocks/>
          </p:cNvSpPr>
          <p:nvPr/>
        </p:nvSpPr>
        <p:spPr>
          <a:xfrm>
            <a:off x="7233444" y="6411232"/>
            <a:ext cx="1333500" cy="225425"/>
          </a:xfrm>
          <a:prstGeom prst="rect">
            <a:avLst/>
          </a:prstGeom>
        </p:spPr>
        <p:txBody>
          <a:bodyPr/>
          <a:lstStyle/>
          <a:p>
            <a:pPr algn="r" eaLnBrk="0" hangingPunct="0">
              <a:defRPr/>
            </a:pPr>
            <a:fld id="{A2DD0047-531C-46B3-98D4-8B4BDF1445B6}" type="slidenum">
              <a:rPr lang="en-US" sz="900" kern="0">
                <a:solidFill>
                  <a:srgbClr val="FFFFFF">
                    <a:lumMod val="85000"/>
                  </a:srgbClr>
                </a:solidFill>
                <a:latin typeface="Century Gothic"/>
                <a:cs typeface="Century Gothic"/>
              </a:rPr>
              <a:pPr algn="r" eaLnBrk="0" hangingPunct="0">
                <a:defRPr/>
              </a:pPr>
              <a:t>23</a:t>
            </a:fld>
            <a:endParaRPr lang="en-US" sz="900" kern="0" dirty="0">
              <a:solidFill>
                <a:srgbClr val="FFFFFF">
                  <a:lumMod val="85000"/>
                </a:srgbClr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32550" y="5134271"/>
            <a:ext cx="1605517" cy="1307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49910" y="5486767"/>
            <a:ext cx="1520456" cy="61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513197" y="4101141"/>
            <a:ext cx="489098" cy="61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719756" y="5897870"/>
            <a:ext cx="1351371" cy="916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691138" y="5344299"/>
            <a:ext cx="453656" cy="932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71981" y="-7230"/>
            <a:ext cx="8458200" cy="1005840"/>
          </a:xfrm>
        </p:spPr>
        <p:txBody>
          <a:bodyPr anchor="ctr"/>
          <a:lstStyle/>
          <a:p>
            <a:pPr lvl="1"/>
            <a:r>
              <a:rPr lang="en-US" sz="3200" kern="1200" dirty="0">
                <a:solidFill>
                  <a:schemeClr val="tx1"/>
                </a:solidFill>
                <a:ea typeface="+mn-ea"/>
                <a:cs typeface="+mn-cs"/>
              </a:rPr>
              <a:t>Isolated Board-Mounted Products (BMP) </a:t>
            </a:r>
            <a:br>
              <a:rPr lang="en-US" sz="3200" kern="1200" dirty="0">
                <a:solidFill>
                  <a:schemeClr val="tx1"/>
                </a:solidFill>
                <a:ea typeface="+mn-ea"/>
                <a:cs typeface="+mn-cs"/>
              </a:rPr>
            </a:br>
            <a:r>
              <a:rPr lang="en-US" sz="2800" i="1" dirty="0">
                <a:solidFill>
                  <a:schemeClr val="tx1"/>
                </a:solidFill>
              </a:rPr>
              <a:t>Quarter Bricks </a:t>
            </a:r>
            <a:endParaRPr lang="en-US" sz="2800" i="1" kern="12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94" y="5307993"/>
            <a:ext cx="2381693" cy="1134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sp>
        <p:nvSpPr>
          <p:cNvPr id="23" name="Rectangle 22"/>
          <p:cNvSpPr/>
          <p:nvPr/>
        </p:nvSpPr>
        <p:spPr>
          <a:xfrm rot="16200000">
            <a:off x="6991302" y="1316676"/>
            <a:ext cx="182970" cy="2715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560468"/>
              </p:ext>
            </p:extLst>
          </p:nvPr>
        </p:nvGraphicFramePr>
        <p:xfrm>
          <a:off x="1319246" y="1424027"/>
          <a:ext cx="7034287" cy="3870960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3136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3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1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2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Model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Max</a:t>
                      </a:r>
                      <a:r>
                        <a:rPr lang="en-US" sz="1400" b="1" kern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Power</a:t>
                      </a:r>
                      <a:endParaRPr lang="en-US" sz="14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Output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Input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3" action="ppaction://hlinksldjump"/>
                        </a:rPr>
                        <a:t>*QSD(V)W035A0B</a:t>
                      </a:r>
                      <a:endParaRPr lang="en-US" sz="1400" b="1" kern="0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420W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4" action="ppaction://hlinksldjump"/>
                        </a:rPr>
                        <a:t>*</a:t>
                      </a:r>
                      <a:r>
                        <a:rPr lang="en-US" sz="1400" b="1" u="none" kern="0" dirty="0">
                          <a:solidFill>
                            <a:srgbClr val="222324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 action="ppaction://hlinksldjump"/>
                        </a:rPr>
                        <a:t>QSD(V)W042A0Bxx-HZ</a:t>
                      </a:r>
                      <a:endParaRPr lang="en-US" sz="1400" b="1" u="none" kern="0" dirty="0">
                        <a:solidFill>
                          <a:srgbClr val="22232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500W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5" action="ppaction://hlinksldjump"/>
                        </a:rPr>
                        <a:t>*QBD(V)E067A0Bxx-HZ</a:t>
                      </a:r>
                      <a:endParaRPr lang="en-US" sz="1400" b="1" kern="0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800W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40V to 60V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6" action="ppaction://hlinksldjump"/>
                        </a:rPr>
                        <a:t>QBVE078A0S10R4</a:t>
                      </a:r>
                      <a:endParaRPr lang="en-US" sz="1400" b="1" i="0" u="none" strike="noStrike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810W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10.4V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45V to 56V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QBVE094A0S10R7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1005W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10.7V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45V to 56V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344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151515"/>
                          </a:solidFill>
                          <a:effectLst/>
                          <a:latin typeface="+mn-lt"/>
                        </a:rPr>
                        <a:t>*QBD(V)W033A0B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151515"/>
                          </a:solidFill>
                          <a:effectLst/>
                          <a:latin typeface="+mn-lt"/>
                        </a:rPr>
                        <a:t>*QBD(V)W025A0B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*QSD(V)W050A0B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600W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*QBD(V)E055A0B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660W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40 to 60V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tx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486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u="none" kern="0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7" action="ppaction://hlinksldjump"/>
                        </a:rPr>
                        <a:t>*PIM400 </a:t>
                      </a:r>
                      <a:r>
                        <a:rPr lang="en-US" sz="1400" b="1" kern="0" dirty="0">
                          <a:solidFill>
                            <a:srgbClr val="151515"/>
                          </a:solidFill>
                          <a:effectLst/>
                          <a:latin typeface="+mn-lt"/>
                          <a:hlinkClick r:id="rId7" action="ppaction://hlinksldjump"/>
                        </a:rPr>
                        <a:t>Power Entry filter module</a:t>
                      </a:r>
                      <a:endParaRPr lang="en-US" sz="1400" b="1" kern="0" dirty="0">
                        <a:solidFill>
                          <a:srgbClr val="151515"/>
                        </a:solidFill>
                        <a:effectLst/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CCCDCE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CCCDCE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48V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CCCDCE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CCCDCE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8" action="ppaction://hlinksldjump"/>
                        </a:rPr>
                        <a:t>QHHD019A0B</a:t>
                      </a:r>
                      <a:endParaRPr lang="en-US" sz="1400" b="1" kern="0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228W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7098949" y="5406448"/>
            <a:ext cx="1938792" cy="1354407"/>
            <a:chOff x="7426136" y="459516"/>
            <a:chExt cx="1793386" cy="1295052"/>
          </a:xfrm>
        </p:grpSpPr>
        <p:sp>
          <p:nvSpPr>
            <p:cNvPr id="24" name="Rectangle 23"/>
            <p:cNvSpPr/>
            <p:nvPr/>
          </p:nvSpPr>
          <p:spPr>
            <a:xfrm rot="16200000">
              <a:off x="8157724" y="884545"/>
              <a:ext cx="138436" cy="16016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FFFFFF"/>
                </a:solidFill>
                <a:latin typeface="GE Inspira Pitch"/>
              </a:endParaRPr>
            </a:p>
          </p:txBody>
        </p:sp>
        <p:pic>
          <p:nvPicPr>
            <p:cNvPr id="875523" name="Picture 3"/>
            <p:cNvPicPr>
              <a:picLocks noChangeAspect="1" noChangeArrowheads="1"/>
            </p:cNvPicPr>
            <p:nvPr/>
          </p:nvPicPr>
          <p:blipFill>
            <a:blip r:embed="rId9" cstate="screen">
              <a:lum bright="-6000" contrast="2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6136" y="459516"/>
              <a:ext cx="1601611" cy="1261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Rectangle 32"/>
            <p:cNvSpPr/>
            <p:nvPr/>
          </p:nvSpPr>
          <p:spPr>
            <a:xfrm rot="19502041">
              <a:off x="8327055" y="1226472"/>
              <a:ext cx="892467" cy="2889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FFFFFF"/>
                </a:solidFill>
                <a:latin typeface="GE Inspira Pitch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879761" y="1019387"/>
            <a:ext cx="1814851" cy="307777"/>
          </a:xfrm>
          <a:prstGeom prst="rect">
            <a:avLst/>
          </a:prstGeom>
          <a:solidFill>
            <a:schemeClr val="tx1">
              <a:lumMod val="40000"/>
              <a:lumOff val="60000"/>
              <a:alpha val="50000"/>
            </a:schemeClr>
          </a:solidFill>
          <a:ln>
            <a:solidFill>
              <a:schemeClr val="accent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222324"/>
                </a:solidFill>
                <a:latin typeface="GE Inspira Pitch" pitchFamily="34" charset="0"/>
              </a:rPr>
              <a:t>Barracuda Series</a:t>
            </a:r>
            <a:endParaRPr lang="en-US" sz="1400" b="1" kern="0" dirty="0">
              <a:solidFill>
                <a:srgbClr val="222324"/>
              </a:solidFill>
              <a:latin typeface="GE Inspira Pitch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767159" y="1019387"/>
            <a:ext cx="1814851" cy="307777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222324"/>
                </a:solidFill>
                <a:latin typeface="GE Inspira Pitch" pitchFamily="34" charset="0"/>
              </a:rPr>
              <a:t>PIM module</a:t>
            </a:r>
            <a:endParaRPr lang="en-US" sz="1400" b="1" kern="0" dirty="0">
              <a:solidFill>
                <a:srgbClr val="222324"/>
              </a:solidFill>
              <a:latin typeface="GE Inspira Pitch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654557" y="1019387"/>
            <a:ext cx="2154864" cy="307777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solidFill>
              <a:schemeClr val="accent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222324"/>
                </a:solidFill>
                <a:latin typeface="GE Inspira Pitch" pitchFamily="34" charset="0"/>
              </a:rPr>
              <a:t>Hammerhead Series</a:t>
            </a:r>
            <a:endParaRPr lang="en-US" sz="1400" b="1" kern="0" dirty="0">
              <a:solidFill>
                <a:srgbClr val="222324"/>
              </a:solidFill>
              <a:latin typeface="GE Inspira Pitch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99007" y="6039917"/>
            <a:ext cx="1696842" cy="804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403168" y="738639"/>
            <a:ext cx="3242215" cy="276999"/>
          </a:xfrm>
          <a:prstGeom prst="rect">
            <a:avLst/>
          </a:prstGeom>
          <a:noFill/>
          <a:ln w="34925">
            <a:noFill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222324"/>
                </a:solidFill>
                <a:latin typeface="GE Inspira Pitch" pitchFamily="34" charset="0"/>
              </a:rPr>
              <a:t>* Available in Digital or Analog versions</a:t>
            </a:r>
            <a:endParaRPr lang="en-US" sz="1200" kern="0" dirty="0">
              <a:solidFill>
                <a:srgbClr val="222324"/>
              </a:solidFill>
              <a:latin typeface="GE Inspira Pitch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 rot="16200000">
            <a:off x="8567411" y="5497277"/>
            <a:ext cx="892467" cy="214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sp>
        <p:nvSpPr>
          <p:cNvPr id="40" name="Rectangle 39"/>
          <p:cNvSpPr/>
          <p:nvPr/>
        </p:nvSpPr>
        <p:spPr>
          <a:xfrm rot="10800000">
            <a:off x="7023975" y="6671960"/>
            <a:ext cx="1352389" cy="147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sp>
        <p:nvSpPr>
          <p:cNvPr id="41" name="Rectangle 40"/>
          <p:cNvSpPr/>
          <p:nvPr/>
        </p:nvSpPr>
        <p:spPr>
          <a:xfrm rot="16200000">
            <a:off x="8420752" y="5467373"/>
            <a:ext cx="1002855" cy="194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1223" y="5331846"/>
            <a:ext cx="7001565" cy="307777"/>
          </a:xfrm>
          <a:prstGeom prst="rect">
            <a:avLst/>
          </a:prstGeom>
          <a:solidFill>
            <a:schemeClr val="tx1">
              <a:lumMod val="40000"/>
              <a:lumOff val="60000"/>
              <a:alpha val="50000"/>
            </a:schemeClr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sz="1400" b="1" kern="0" dirty="0">
              <a:solidFill>
                <a:srgbClr val="222324"/>
              </a:solidFill>
              <a:latin typeface="GE Inspira Pitch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1973" y="5315077"/>
            <a:ext cx="4488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E4191"/>
                </a:solidFill>
                <a:latin typeface="GE Inspira Pitch" pitchFamily="34" charset="0"/>
              </a:rPr>
              <a:t>Link to GE Webpage,  high powered Barracuda datasheets: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1221" y="5841532"/>
            <a:ext cx="6670230" cy="307777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sz="1400" b="1" kern="0" dirty="0">
              <a:solidFill>
                <a:srgbClr val="222324"/>
              </a:solidFill>
              <a:latin typeface="GE Inspira Pitch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8319" y="5989298"/>
            <a:ext cx="6245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E4191"/>
                </a:solidFill>
                <a:latin typeface="GE Inspira Pitch" pitchFamily="34" charset="0"/>
                <a:hlinkClick r:id="rId10"/>
              </a:rPr>
              <a:t>http://www.geindustrial.com/products/embedded-power/atca-pim-modules</a:t>
            </a:r>
            <a:endParaRPr lang="en-US" sz="1400" dirty="0">
              <a:solidFill>
                <a:srgbClr val="1E4191"/>
              </a:solidFill>
              <a:latin typeface="GE Inspira Pitch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1E4191"/>
              </a:solidFill>
              <a:latin typeface="GE Inspira Pitch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8213" y="5515401"/>
            <a:ext cx="61080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E4191"/>
                </a:solidFill>
                <a:latin typeface="GE Inspira Pitch" pitchFamily="34" charset="0"/>
                <a:hlinkClick r:id="rId11"/>
              </a:rPr>
              <a:t>http://www.geindustrial.com/products/embedded-power/high-power-barracuda</a:t>
            </a:r>
            <a:endParaRPr lang="en-US" sz="1400" dirty="0">
              <a:solidFill>
                <a:srgbClr val="1E4191"/>
              </a:solidFill>
              <a:latin typeface="GE Inspira Pitch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1E4191"/>
              </a:solidFill>
              <a:latin typeface="GE Inspira Pitch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3407" y="5788757"/>
            <a:ext cx="4182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E4191"/>
                </a:solidFill>
                <a:latin typeface="GE Inspira Pitch" pitchFamily="34" charset="0"/>
              </a:rPr>
              <a:t> Link to GE Webpage, PIM400 filter module datasheet: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9521" y="6308435"/>
            <a:ext cx="6323647" cy="307777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sz="1400" b="1" kern="0" dirty="0">
              <a:solidFill>
                <a:srgbClr val="222324"/>
              </a:solidFill>
              <a:latin typeface="GE Inspira Pitch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8933" y="6261782"/>
            <a:ext cx="3916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E4191"/>
                </a:solidFill>
                <a:latin typeface="GE Inspira Pitch" pitchFamily="34" charset="0"/>
              </a:rPr>
              <a:t>Link to GE Webpage, QHHD019 module datasheet: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7974" y="6464658"/>
            <a:ext cx="6245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E4191"/>
                </a:solidFill>
                <a:latin typeface="GE Inspira Pitch" pitchFamily="34" charset="0"/>
                <a:hlinkClick r:id="rId12"/>
              </a:rPr>
              <a:t>http://www.geindustrial.com/products/embedded-power/hammerhead</a:t>
            </a:r>
            <a:endParaRPr lang="en-US" sz="1400" dirty="0">
              <a:solidFill>
                <a:srgbClr val="1E4191"/>
              </a:solidFill>
              <a:latin typeface="GE Inspira Pitch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1E4191"/>
              </a:solidFill>
              <a:latin typeface="GE Inspira Pitch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283557" y="6345182"/>
            <a:ext cx="826326" cy="473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</p:spTree>
    <p:extLst>
      <p:ext uri="{BB962C8B-B14F-4D97-AF65-F5344CB8AC3E}">
        <p14:creationId xmlns:p14="http://schemas.microsoft.com/office/powerpoint/2010/main" val="48148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426DEF-6670-4273-BDB4-0BA4590406F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178EA7-F861-45D1-A882-367292BA99A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9AB3F-D1AB-493A-BB06-EBEAB153CAB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2944427-132D-4C8A-8D39-EF4CD6954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 Inspira Pitch"/>
              </a:rPr>
              <a:t>Isolated BMP Products – Quarter Bricks </a:t>
            </a:r>
            <a:r>
              <a:rPr lang="en-US" sz="1800" i="1" dirty="0">
                <a:latin typeface="GE Inspira Pitch"/>
              </a:rPr>
              <a:t/>
            </a:r>
            <a:br>
              <a:rPr lang="en-US" sz="1800" i="1" dirty="0">
                <a:latin typeface="GE Inspira Pitch"/>
              </a:rPr>
            </a:br>
            <a:endParaRPr lang="de-DE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D1771870-0DF2-4033-9067-FDF6CD3F6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436812"/>
              </p:ext>
            </p:extLst>
          </p:nvPr>
        </p:nvGraphicFramePr>
        <p:xfrm>
          <a:off x="207447" y="2055796"/>
          <a:ext cx="7034287" cy="3870960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3136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3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1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2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Model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Max</a:t>
                      </a:r>
                      <a:r>
                        <a:rPr lang="en-US" sz="1400" b="1" kern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Power</a:t>
                      </a:r>
                      <a:endParaRPr lang="en-US" sz="14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Output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Input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2" action="ppaction://hlinksldjump"/>
                        </a:rPr>
                        <a:t>*QSD(V)W035A0B</a:t>
                      </a:r>
                      <a:endParaRPr lang="en-US" sz="1400" b="1" kern="0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420W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3" action="ppaction://hlinksldjump"/>
                        </a:rPr>
                        <a:t>*</a:t>
                      </a:r>
                      <a:r>
                        <a:rPr lang="en-US" sz="1400" b="1" u="none" kern="0" dirty="0">
                          <a:solidFill>
                            <a:srgbClr val="222324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action="ppaction://hlinksldjump"/>
                        </a:rPr>
                        <a:t>QSD(V)W042A0Bxx-HZ</a:t>
                      </a:r>
                      <a:endParaRPr lang="en-US" sz="1400" b="1" u="none" kern="0" dirty="0">
                        <a:solidFill>
                          <a:srgbClr val="22232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500W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4" action="ppaction://hlinksldjump"/>
                        </a:rPr>
                        <a:t>*QBD(V)E067A0Bxx-HZ</a:t>
                      </a:r>
                      <a:endParaRPr lang="en-US" sz="1400" b="1" kern="0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800W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40V to 60V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5" action="ppaction://hlinksldjump"/>
                        </a:rPr>
                        <a:t>QBVE078A0S10R4</a:t>
                      </a:r>
                      <a:endParaRPr lang="en-US" sz="1400" b="1" i="0" u="none" strike="noStrike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810W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10.4V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45V to 56V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QBVE094A0S10R7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1005W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10.7V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45V to 56V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34485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151515"/>
                          </a:solidFill>
                          <a:effectLst/>
                          <a:latin typeface="+mn-lt"/>
                        </a:rPr>
                        <a:t>*QBD(V)W033A0B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151515"/>
                          </a:solidFill>
                          <a:effectLst/>
                          <a:latin typeface="+mn-lt"/>
                        </a:rPr>
                        <a:t>*QBD(V)W025A0B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*QSD(V)W050A0B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600W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*QBD(V)E055A0B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660W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40 to 60V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48666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u="none" kern="0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6" action="ppaction://hlinksldjump"/>
                        </a:rPr>
                        <a:t>*PIM400 </a:t>
                      </a:r>
                      <a:r>
                        <a:rPr lang="en-US" sz="1400" b="1" kern="0" dirty="0">
                          <a:solidFill>
                            <a:srgbClr val="151515"/>
                          </a:solidFill>
                          <a:effectLst/>
                          <a:latin typeface="+mn-lt"/>
                          <a:hlinkClick r:id="rId6" action="ppaction://hlinksldjump"/>
                        </a:rPr>
                        <a:t>Power Entry filter module</a:t>
                      </a:r>
                      <a:endParaRPr lang="en-US" sz="1400" b="1" kern="0" dirty="0">
                        <a:solidFill>
                          <a:srgbClr val="151515"/>
                        </a:solidFill>
                        <a:effectLst/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CCCDCE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CCCDCE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48V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CCCDCE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CCCDCE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7" action="ppaction://hlinksldjump"/>
                        </a:rPr>
                        <a:t>QHHD019A0B</a:t>
                      </a:r>
                      <a:endParaRPr lang="en-US" sz="1400" b="1" kern="0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228W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52FEAEC5-5B9A-4A9A-96B9-E227C7ECFF73}"/>
              </a:ext>
            </a:extLst>
          </p:cNvPr>
          <p:cNvGrpSpPr/>
          <p:nvPr/>
        </p:nvGrpSpPr>
        <p:grpSpPr>
          <a:xfrm>
            <a:off x="7241734" y="2751796"/>
            <a:ext cx="1942671" cy="1581665"/>
            <a:chOff x="7426136" y="459516"/>
            <a:chExt cx="1793386" cy="129505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0C0F3BC-4145-4652-8148-DA897A4C03B8}"/>
                </a:ext>
              </a:extLst>
            </p:cNvPr>
            <p:cNvSpPr/>
            <p:nvPr/>
          </p:nvSpPr>
          <p:spPr>
            <a:xfrm rot="16200000">
              <a:off x="8157724" y="884545"/>
              <a:ext cx="138436" cy="1601609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 Inspira Pitch"/>
                <a:ea typeface="+mn-ea"/>
                <a:cs typeface="+mn-cs"/>
              </a:endParaRPr>
            </a:p>
          </p:txBody>
        </p:sp>
        <p:pic>
          <p:nvPicPr>
            <p:cNvPr id="19" name="Picture 3">
              <a:extLst>
                <a:ext uri="{FF2B5EF4-FFF2-40B4-BE49-F238E27FC236}">
                  <a16:creationId xmlns:a16="http://schemas.microsoft.com/office/drawing/2014/main" id="{4AA1E455-2BBD-42EA-A9E3-37E716BC6C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lum bright="-6000" contrast="2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6136" y="459516"/>
              <a:ext cx="1601611" cy="1261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160995A-9211-439F-8073-A58FABBBCAF5}"/>
                </a:ext>
              </a:extLst>
            </p:cNvPr>
            <p:cNvSpPr/>
            <p:nvPr/>
          </p:nvSpPr>
          <p:spPr>
            <a:xfrm rot="19502041">
              <a:off x="8327055" y="1226472"/>
              <a:ext cx="892467" cy="28896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 Inspira Pitch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57FD86B-A98A-44E6-9931-1FD9C08DF19A}"/>
              </a:ext>
            </a:extLst>
          </p:cNvPr>
          <p:cNvSpPr/>
          <p:nvPr/>
        </p:nvSpPr>
        <p:spPr>
          <a:xfrm>
            <a:off x="767962" y="1651156"/>
            <a:ext cx="1814851" cy="307777"/>
          </a:xfrm>
          <a:prstGeom prst="rect">
            <a:avLst/>
          </a:prstGeom>
          <a:solidFill>
            <a:srgbClr val="1E4191">
              <a:lumMod val="40000"/>
              <a:lumOff val="60000"/>
              <a:alpha val="50000"/>
            </a:srgbClr>
          </a:solidFill>
          <a:ln>
            <a:solidFill>
              <a:srgbClr val="71137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222324"/>
                </a:solidFill>
                <a:effectLst/>
                <a:uLnTx/>
                <a:uFillTx/>
                <a:latin typeface="GE Inspira Pitch" pitchFamily="34" charset="0"/>
              </a:rPr>
              <a:t>Barracuda Series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21C24F-829E-4781-B94D-EFD86783551E}"/>
              </a:ext>
            </a:extLst>
          </p:cNvPr>
          <p:cNvSpPr/>
          <p:nvPr/>
        </p:nvSpPr>
        <p:spPr>
          <a:xfrm>
            <a:off x="2655360" y="1651156"/>
            <a:ext cx="1814851" cy="307777"/>
          </a:xfrm>
          <a:prstGeom prst="rect">
            <a:avLst/>
          </a:prstGeom>
          <a:solidFill>
            <a:srgbClr val="FFFFFF">
              <a:lumMod val="75000"/>
              <a:alpha val="50000"/>
            </a:srgbClr>
          </a:solidFill>
          <a:ln>
            <a:solidFill>
              <a:srgbClr val="71137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222324"/>
                </a:solidFill>
                <a:effectLst/>
                <a:uLnTx/>
                <a:uFillTx/>
                <a:latin typeface="GE Inspira Pitch" pitchFamily="34" charset="0"/>
              </a:rPr>
              <a:t>PIM module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2398D5F-C834-4B66-9FAC-AD8D1B4E064B}"/>
              </a:ext>
            </a:extLst>
          </p:cNvPr>
          <p:cNvSpPr/>
          <p:nvPr/>
        </p:nvSpPr>
        <p:spPr>
          <a:xfrm>
            <a:off x="4542758" y="1651156"/>
            <a:ext cx="2154864" cy="307777"/>
          </a:xfrm>
          <a:prstGeom prst="rect">
            <a:avLst/>
          </a:prstGeom>
          <a:solidFill>
            <a:srgbClr val="76B900">
              <a:lumMod val="60000"/>
              <a:lumOff val="40000"/>
              <a:alpha val="50000"/>
            </a:srgbClr>
          </a:solidFill>
          <a:ln>
            <a:solidFill>
              <a:srgbClr val="71137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222324"/>
                </a:solidFill>
                <a:effectLst/>
                <a:uLnTx/>
                <a:uFillTx/>
                <a:latin typeface="GE Inspira Pitch" pitchFamily="34" charset="0"/>
              </a:rPr>
              <a:t>Hammerhead Series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C4C6E81-51DE-477C-96D3-F52A43C51F95}"/>
              </a:ext>
            </a:extLst>
          </p:cNvPr>
          <p:cNvSpPr/>
          <p:nvPr/>
        </p:nvSpPr>
        <p:spPr>
          <a:xfrm>
            <a:off x="5295248" y="1289745"/>
            <a:ext cx="3242215" cy="276999"/>
          </a:xfrm>
          <a:prstGeom prst="rect">
            <a:avLst/>
          </a:prstGeom>
          <a:noFill/>
          <a:ln w="34925">
            <a:noFill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222324"/>
                </a:solidFill>
                <a:latin typeface="GE Inspira Pitch" pitchFamily="34" charset="0"/>
              </a:rPr>
              <a:t>* Available in Digital or Analog versions</a:t>
            </a:r>
            <a:endParaRPr lang="en-US" sz="1200" kern="0" dirty="0">
              <a:solidFill>
                <a:srgbClr val="222324"/>
              </a:solidFill>
              <a:latin typeface="GE Inspira Pitch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1E6CBEF-5C4C-443A-BC47-A4C62787747E}"/>
              </a:ext>
            </a:extLst>
          </p:cNvPr>
          <p:cNvSpPr/>
          <p:nvPr/>
        </p:nvSpPr>
        <p:spPr bwMode="gray">
          <a:xfrm>
            <a:off x="8537463" y="3793276"/>
            <a:ext cx="455562" cy="3960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400" dirty="0" err="1"/>
          </a:p>
        </p:txBody>
      </p:sp>
    </p:spTree>
    <p:extLst>
      <p:ext uri="{BB962C8B-B14F-4D97-AF65-F5344CB8AC3E}">
        <p14:creationId xmlns:p14="http://schemas.microsoft.com/office/powerpoint/2010/main" val="57183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E44831-6B06-4652-B403-DB8CB16F56D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B8BFF-4305-4E7D-B408-CE0ADB4FAA3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21084A-6D44-4D8C-9A9E-704F7FBF0D5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C0FE2CA-CA9C-45E9-8C7A-183E5802F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 Inspira Pitch"/>
              </a:rPr>
              <a:t>Isolated BMP Products – Eighth Bricks</a:t>
            </a:r>
            <a:endParaRPr lang="de-DE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66FB649-2C66-40B5-AF00-27C43BCEE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005388"/>
              </p:ext>
            </p:extLst>
          </p:nvPr>
        </p:nvGraphicFramePr>
        <p:xfrm>
          <a:off x="242533" y="2148818"/>
          <a:ext cx="7188392" cy="3992880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2297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9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7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98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Model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Max</a:t>
                      </a:r>
                      <a:r>
                        <a:rPr lang="en-US" sz="1100" b="1" kern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Power</a:t>
                      </a:r>
                      <a:endParaRPr lang="en-US" sz="11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Output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Max</a:t>
                      </a:r>
                      <a:r>
                        <a:rPr lang="en-US" sz="1100" b="1" kern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Output Current</a:t>
                      </a:r>
                      <a:endParaRPr lang="en-US" sz="11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Input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 ESTW004A2C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60W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15V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 ESTW006A0B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72W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6A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 ESTW010A0A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50W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 ESTW020A0S6R0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120W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6V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20A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 ESTW015A0A 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75W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15A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 ESTW015A0F 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50W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3.3V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15A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 ESTW025A0F 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82.5W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kern="0" dirty="0">
                          <a:solidFill>
                            <a:srgbClr val="222324"/>
                          </a:solidFill>
                          <a:latin typeface="+mn-lt"/>
                        </a:rPr>
                        <a:t>3.3V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25A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2" action="ppaction://hlinksldjump"/>
                        </a:rPr>
                        <a:t>ESTW010A0B </a:t>
                      </a:r>
                      <a:endParaRPr lang="en-US" sz="1400" b="1" i="0" u="none" strike="noStrike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2" action="ppaction://hlinksldjump"/>
                        </a:rPr>
                        <a:t>ESTW024A0A </a:t>
                      </a:r>
                      <a:endParaRPr lang="en-US" sz="1400" b="1" i="0" u="none" strike="noStrike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>
                          <a:solidFill>
                            <a:srgbClr val="222324"/>
                          </a:solidFill>
                          <a:latin typeface="+mn-lt"/>
                        </a:rPr>
                        <a:t>120W</a:t>
                      </a:r>
                      <a:endParaRPr lang="en-US" sz="1400" b="1" kern="0" dirty="0">
                        <a:solidFill>
                          <a:srgbClr val="222324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24A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2" action="ppaction://hlinksldjump"/>
                        </a:rPr>
                        <a:t>ESTW036A0F</a:t>
                      </a:r>
                      <a:endParaRPr lang="en-US" sz="1400" b="1" i="0" u="none" strike="noStrike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>
                          <a:solidFill>
                            <a:srgbClr val="222324"/>
                          </a:solidFill>
                          <a:latin typeface="+mn-lt"/>
                        </a:rPr>
                        <a:t>3.3V</a:t>
                      </a:r>
                      <a:endParaRPr lang="en-US" sz="1400" b="1" kern="0" dirty="0">
                        <a:solidFill>
                          <a:srgbClr val="222324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sng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3" action="ppaction://hlinksldjump"/>
                        </a:rPr>
                        <a:t>   ERCW003A6R</a:t>
                      </a:r>
                      <a:endParaRPr lang="en-US" sz="1400" b="1" i="0" u="sng" strike="noStrike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16 to 35.2V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76A0613-36DB-43A7-9B76-31FEE49956F1}"/>
              </a:ext>
            </a:extLst>
          </p:cNvPr>
          <p:cNvSpPr/>
          <p:nvPr/>
        </p:nvSpPr>
        <p:spPr>
          <a:xfrm>
            <a:off x="264319" y="1739675"/>
            <a:ext cx="2211806" cy="307777"/>
          </a:xfrm>
          <a:prstGeom prst="rect">
            <a:avLst/>
          </a:prstGeom>
          <a:solidFill>
            <a:srgbClr val="FF9933">
              <a:alpha val="49804"/>
            </a:srgbClr>
          </a:solidFill>
          <a:ln>
            <a:solidFill>
              <a:schemeClr val="accent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222324"/>
                </a:solidFill>
                <a:latin typeface="GE Inspira Pitch" pitchFamily="34" charset="0"/>
              </a:rPr>
              <a:t>Stingray</a:t>
            </a:r>
            <a:endParaRPr lang="en-US" sz="1400" b="1" kern="0" dirty="0">
              <a:solidFill>
                <a:srgbClr val="222324"/>
              </a:solidFill>
              <a:latin typeface="GE Inspira Pitch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848C42-C273-4325-9EF0-3DC2DEB0C43C}"/>
              </a:ext>
            </a:extLst>
          </p:cNvPr>
          <p:cNvSpPr/>
          <p:nvPr/>
        </p:nvSpPr>
        <p:spPr>
          <a:xfrm>
            <a:off x="2543230" y="1746235"/>
            <a:ext cx="1793426" cy="307777"/>
          </a:xfrm>
          <a:prstGeom prst="rect">
            <a:avLst/>
          </a:prstGeom>
          <a:solidFill>
            <a:schemeClr val="accent1">
              <a:lumMod val="40000"/>
              <a:lumOff val="60000"/>
              <a:alpha val="49804"/>
            </a:schemeClr>
          </a:solidFill>
          <a:ln>
            <a:solidFill>
              <a:schemeClr val="accent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222324"/>
                </a:solidFill>
                <a:latin typeface="GE Inspira Pitch" pitchFamily="34" charset="0"/>
              </a:rPr>
              <a:t>Orca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A72946-C9D8-4087-B905-E9488765255E}"/>
              </a:ext>
            </a:extLst>
          </p:cNvPr>
          <p:cNvGrpSpPr/>
          <p:nvPr/>
        </p:nvGrpSpPr>
        <p:grpSpPr>
          <a:xfrm>
            <a:off x="7511164" y="3158270"/>
            <a:ext cx="1634424" cy="1333460"/>
            <a:chOff x="6148726" y="887146"/>
            <a:chExt cx="2041887" cy="1508724"/>
          </a:xfrm>
        </p:grpSpPr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A4D84EEF-6064-4CF1-A02C-FAEFB03677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8726" y="887146"/>
              <a:ext cx="1935562" cy="1508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1FF46D3-C68A-441C-BEFF-DA0C05EB0674}"/>
                </a:ext>
              </a:extLst>
            </p:cNvPr>
            <p:cNvSpPr/>
            <p:nvPr/>
          </p:nvSpPr>
          <p:spPr>
            <a:xfrm>
              <a:off x="7797208" y="1626310"/>
              <a:ext cx="393405" cy="748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FFFFFF"/>
                </a:solidFill>
                <a:latin typeface="GE Inspira Pitch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235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3E1E6D-56C4-45ED-ABBB-BEB7DC537B4A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4E828D-301A-46ED-B1C2-EB394525529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B31F99-0E94-4299-A857-3D932083A9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9B5E5AA-F5A8-426E-A21A-E35ABF5B2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 Inspira Pitch"/>
              </a:rPr>
              <a:t>Isolated BMP Products – Sixteenth Bricks</a:t>
            </a:r>
            <a:r>
              <a:rPr lang="en-US" sz="2000" i="1" dirty="0">
                <a:latin typeface="GE Inspira Pitch"/>
              </a:rPr>
              <a:t/>
            </a:r>
            <a:br>
              <a:rPr lang="en-US" sz="2000" i="1" dirty="0">
                <a:latin typeface="GE Inspira Pitch"/>
              </a:rPr>
            </a:br>
            <a:endParaRPr lang="de-DE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2384449-62C4-4EA8-943D-2D9F2C7B46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270442"/>
              </p:ext>
            </p:extLst>
          </p:nvPr>
        </p:nvGraphicFramePr>
        <p:xfrm>
          <a:off x="319472" y="2884509"/>
          <a:ext cx="6752461" cy="2956560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1988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6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7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Model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Max</a:t>
                      </a:r>
                      <a:r>
                        <a:rPr lang="en-US" sz="1400" b="1" kern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Power</a:t>
                      </a:r>
                      <a:endParaRPr lang="en-US" sz="14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Output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Input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Max</a:t>
                      </a:r>
                      <a:r>
                        <a:rPr lang="en-US" sz="1400" b="1" kern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Output Current</a:t>
                      </a:r>
                      <a:endParaRPr lang="en-US" sz="14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baseline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KBVW006A0B</a:t>
                      </a:r>
                      <a:endParaRPr lang="en-US" sz="1400" b="1" i="0" u="none" strike="noStrike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72W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6A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1E419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KHHD004A2B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48W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</a:t>
                      </a:r>
                      <a:r>
                        <a:rPr lang="en-US" sz="1400" b="1" kern="0" baseline="0" dirty="0">
                          <a:solidFill>
                            <a:srgbClr val="222324"/>
                          </a:solidFill>
                          <a:latin typeface="+mn-lt"/>
                        </a:rPr>
                        <a:t>  to 75V</a:t>
                      </a:r>
                      <a:endParaRPr lang="en-US" sz="1400" b="1" kern="0" dirty="0">
                        <a:solidFill>
                          <a:srgbClr val="222324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KHHD010A0A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50W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KHHD015A0F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50W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3.3V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15A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2" action="ppaction://hlinksldjump"/>
                        </a:rPr>
                        <a:t>  KHHD002A5B  </a:t>
                      </a:r>
                      <a:endParaRPr lang="en-US" sz="1400" b="1" i="0" u="none" strike="noStrike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24W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</a:t>
                      </a:r>
                      <a:r>
                        <a:rPr lang="en-US" sz="1400" b="1" kern="0" baseline="0" dirty="0">
                          <a:solidFill>
                            <a:srgbClr val="222324"/>
                          </a:solidFill>
                          <a:latin typeface="+mn-lt"/>
                        </a:rPr>
                        <a:t> to 75V</a:t>
                      </a:r>
                      <a:endParaRPr lang="en-US" sz="1400" b="1" kern="0" dirty="0">
                        <a:solidFill>
                          <a:srgbClr val="222324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2A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2" action="ppaction://hlinksldjump"/>
                        </a:rPr>
                        <a:t>  KHHD004A2S8R0</a:t>
                      </a:r>
                      <a:endParaRPr lang="en-US" sz="1400" b="1" i="0" u="none" strike="noStrike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32W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8V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</a:t>
                      </a:r>
                      <a:r>
                        <a:rPr lang="en-US" sz="1400" b="1" kern="0" baseline="0" dirty="0">
                          <a:solidFill>
                            <a:srgbClr val="222324"/>
                          </a:solidFill>
                          <a:latin typeface="+mn-lt"/>
                        </a:rPr>
                        <a:t> to 75V</a:t>
                      </a:r>
                      <a:endParaRPr lang="en-US" sz="1400" b="1" kern="0" dirty="0">
                        <a:solidFill>
                          <a:srgbClr val="222324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2" action="ppaction://hlinksldjump"/>
                        </a:rPr>
                        <a:t>  KHHD006A0A</a:t>
                      </a:r>
                      <a:endParaRPr lang="en-US" sz="1400" b="1" i="0" u="none" strike="noStrike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30W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</a:t>
                      </a:r>
                      <a:r>
                        <a:rPr lang="en-US" sz="1400" b="1" kern="0" baseline="0" dirty="0">
                          <a:solidFill>
                            <a:srgbClr val="222324"/>
                          </a:solidFill>
                          <a:latin typeface="+mn-lt"/>
                        </a:rPr>
                        <a:t> to 75V</a:t>
                      </a:r>
                      <a:endParaRPr lang="en-US" sz="1400" b="1" kern="0" dirty="0">
                        <a:solidFill>
                          <a:srgbClr val="222324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6A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2" action="ppaction://hlinksldjump"/>
                        </a:rPr>
                        <a:t>  KHHD010A0F  </a:t>
                      </a:r>
                      <a:endParaRPr lang="en-US" sz="1400" b="1" i="0" u="none" strike="noStrike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33W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3.3V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</a:t>
                      </a:r>
                      <a:r>
                        <a:rPr lang="en-US" sz="1400" b="1" kern="0" baseline="0" dirty="0">
                          <a:solidFill>
                            <a:srgbClr val="222324"/>
                          </a:solidFill>
                          <a:latin typeface="+mn-lt"/>
                        </a:rPr>
                        <a:t> to 75V</a:t>
                      </a:r>
                      <a:endParaRPr lang="en-US" sz="1400" b="1" kern="0" dirty="0">
                        <a:solidFill>
                          <a:srgbClr val="222324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8F0FDBCE-38D9-4342-A9B5-0F8140489C79}"/>
              </a:ext>
            </a:extLst>
          </p:cNvPr>
          <p:cNvSpPr/>
          <p:nvPr/>
        </p:nvSpPr>
        <p:spPr>
          <a:xfrm>
            <a:off x="2712949" y="2394926"/>
            <a:ext cx="2154864" cy="307777"/>
          </a:xfrm>
          <a:prstGeom prst="rect">
            <a:avLst/>
          </a:prstGeom>
          <a:solidFill>
            <a:srgbClr val="76B900">
              <a:lumMod val="60000"/>
              <a:lumOff val="40000"/>
              <a:alpha val="50000"/>
            </a:srgbClr>
          </a:solidFill>
          <a:ln>
            <a:solidFill>
              <a:srgbClr val="71137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222324"/>
                </a:solidFill>
                <a:effectLst/>
                <a:uLnTx/>
                <a:uFillTx/>
                <a:latin typeface="GE Inspira Pitch" pitchFamily="34" charset="0"/>
              </a:rPr>
              <a:t>Hammerhead Series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E4CEE0-FF5A-417E-A2EE-9016570832A7}"/>
              </a:ext>
            </a:extLst>
          </p:cNvPr>
          <p:cNvSpPr/>
          <p:nvPr/>
        </p:nvSpPr>
        <p:spPr>
          <a:xfrm>
            <a:off x="410920" y="2390732"/>
            <a:ext cx="2094598" cy="307777"/>
          </a:xfrm>
          <a:prstGeom prst="rect">
            <a:avLst/>
          </a:prstGeom>
          <a:solidFill>
            <a:srgbClr val="1E4191">
              <a:lumMod val="40000"/>
              <a:lumOff val="60000"/>
              <a:alpha val="50000"/>
            </a:srgbClr>
          </a:solidFill>
          <a:ln>
            <a:solidFill>
              <a:srgbClr val="71137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222324"/>
                </a:solidFill>
                <a:effectLst/>
                <a:uLnTx/>
                <a:uFillTx/>
                <a:latin typeface="GE Inspira Pitch" pitchFamily="34" charset="0"/>
              </a:rPr>
              <a:t>Barracuda Series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1C11E85-377C-41FC-A2EA-C6113486AB0D}"/>
              </a:ext>
            </a:extLst>
          </p:cNvPr>
          <p:cNvGrpSpPr/>
          <p:nvPr/>
        </p:nvGrpSpPr>
        <p:grpSpPr>
          <a:xfrm>
            <a:off x="7071933" y="1260119"/>
            <a:ext cx="2073655" cy="1694031"/>
            <a:chOff x="6811239" y="4801732"/>
            <a:chExt cx="2323237" cy="2056268"/>
          </a:xfrm>
        </p:grpSpPr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05E999D2-7A37-4ED7-BB22-CF74BBFB8E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277" y="4801732"/>
              <a:ext cx="1982199" cy="1716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7A9967E-9D95-487E-B7C8-7AB3ABF03724}"/>
                </a:ext>
              </a:extLst>
            </p:cNvPr>
            <p:cNvSpPr/>
            <p:nvPr/>
          </p:nvSpPr>
          <p:spPr>
            <a:xfrm>
              <a:off x="8494080" y="6118135"/>
              <a:ext cx="640396" cy="739865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 Inspira Pitch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B0121EF-8453-4358-BCDC-961E38C0FAD7}"/>
                </a:ext>
              </a:extLst>
            </p:cNvPr>
            <p:cNvSpPr/>
            <p:nvPr/>
          </p:nvSpPr>
          <p:spPr>
            <a:xfrm>
              <a:off x="6811239" y="6349289"/>
              <a:ext cx="1047432" cy="27755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 Inspira Pitch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802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4A99B4-09B9-4AE4-995B-4B5FE3E9DAD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6D54C4-21F0-4512-AEBC-124F0F0961D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6E3EDD-821F-48A4-A9D5-1E7647632A2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A0EF9C0-81EE-420E-90DE-0936564DC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 Inspira Pitch"/>
              </a:rPr>
              <a:t>Isolated BMP Products – Sixteenth Bricks</a:t>
            </a:r>
            <a:endParaRPr lang="de-DE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AC3568E-8484-4B9C-8848-5FA0D629E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954977"/>
              </p:ext>
            </p:extLst>
          </p:nvPr>
        </p:nvGraphicFramePr>
        <p:xfrm>
          <a:off x="249318" y="2435551"/>
          <a:ext cx="6752461" cy="2346960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1988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6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7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Model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Max</a:t>
                      </a:r>
                      <a:r>
                        <a:rPr lang="en-US" sz="1400" b="1" kern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Power</a:t>
                      </a:r>
                      <a:endParaRPr lang="en-US" sz="14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Output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Input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Max</a:t>
                      </a:r>
                      <a:r>
                        <a:rPr lang="en-US" sz="1400" b="1" kern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Output Current</a:t>
                      </a:r>
                      <a:endParaRPr lang="en-US" sz="14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KSTW004A2B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48W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KSTW010A0A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50W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KSTW015A0F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50W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3.3V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15A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KSTW002A5B   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24W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2A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KSTW006A0A 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30W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6A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KSTW010A0F   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33W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3.3V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651DFCAA-CE63-41DC-893B-7E34D2C86217}"/>
              </a:ext>
            </a:extLst>
          </p:cNvPr>
          <p:cNvSpPr/>
          <p:nvPr/>
        </p:nvSpPr>
        <p:spPr>
          <a:xfrm>
            <a:off x="2512834" y="1949067"/>
            <a:ext cx="2147771" cy="307777"/>
          </a:xfrm>
          <a:prstGeom prst="rect">
            <a:avLst/>
          </a:prstGeom>
          <a:solidFill>
            <a:srgbClr val="FF9933">
              <a:alpha val="50000"/>
            </a:srgbClr>
          </a:solidFill>
          <a:ln>
            <a:solidFill>
              <a:schemeClr val="accent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222324"/>
                </a:solidFill>
                <a:latin typeface="GE Inspira Pitch" pitchFamily="34" charset="0"/>
              </a:rPr>
              <a:t>Stingray </a:t>
            </a:r>
            <a:endParaRPr lang="en-US" sz="1400" b="1" kern="0" dirty="0">
              <a:solidFill>
                <a:srgbClr val="222324"/>
              </a:solidFill>
              <a:latin typeface="GE Inspira Pitch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DFD03B-A337-4AA7-8384-D37EA5C9AC92}"/>
              </a:ext>
            </a:extLst>
          </p:cNvPr>
          <p:cNvGrpSpPr/>
          <p:nvPr/>
        </p:nvGrpSpPr>
        <p:grpSpPr>
          <a:xfrm>
            <a:off x="7054757" y="1673961"/>
            <a:ext cx="2034199" cy="1825113"/>
            <a:chOff x="6824887" y="4801732"/>
            <a:chExt cx="2309589" cy="2056268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700C9575-B712-4CD5-A1C6-83C67733E0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277" y="4801732"/>
              <a:ext cx="1982199" cy="1716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E1824A5-3503-43F3-8C46-4181C8D5AEF6}"/>
                </a:ext>
              </a:extLst>
            </p:cNvPr>
            <p:cNvSpPr/>
            <p:nvPr/>
          </p:nvSpPr>
          <p:spPr>
            <a:xfrm>
              <a:off x="8494080" y="6118135"/>
              <a:ext cx="640396" cy="739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FFFFFF"/>
                </a:solidFill>
                <a:latin typeface="GE Inspira Pitch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FB1840-332A-4033-80AD-D1BDBA726689}"/>
                </a:ext>
              </a:extLst>
            </p:cNvPr>
            <p:cNvSpPr/>
            <p:nvPr/>
          </p:nvSpPr>
          <p:spPr>
            <a:xfrm>
              <a:off x="6824887" y="6349289"/>
              <a:ext cx="1047432" cy="2775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FFFFFF"/>
                </a:solidFill>
                <a:latin typeface="GE Inspira Pitch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8B3E017-22C2-415E-89B2-215E98B72295}"/>
              </a:ext>
            </a:extLst>
          </p:cNvPr>
          <p:cNvSpPr/>
          <p:nvPr/>
        </p:nvSpPr>
        <p:spPr>
          <a:xfrm>
            <a:off x="294158" y="5462997"/>
            <a:ext cx="70031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E4191"/>
                </a:solidFill>
                <a:latin typeface="GE Inspira Pitch" pitchFamily="34" charset="0"/>
                <a:hlinkClick r:id="rId3"/>
              </a:rPr>
              <a:t>http://www.geindustrial.com/products/embedded-power/low-power-barracuda</a:t>
            </a:r>
            <a:endParaRPr lang="en-US" sz="1400" dirty="0">
              <a:solidFill>
                <a:srgbClr val="1E4191"/>
              </a:solidFill>
              <a:latin typeface="GE Inspira Pitch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5302DA-BF7A-4D13-B638-7BDAD8161FC7}"/>
              </a:ext>
            </a:extLst>
          </p:cNvPr>
          <p:cNvSpPr txBox="1"/>
          <p:nvPr/>
        </p:nvSpPr>
        <p:spPr>
          <a:xfrm>
            <a:off x="426643" y="5030382"/>
            <a:ext cx="3193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E4191"/>
                </a:solidFill>
                <a:latin typeface="GE Inspira Pitch" pitchFamily="34" charset="0"/>
              </a:rPr>
              <a:t>GE Webpage to the </a:t>
            </a:r>
            <a:r>
              <a:rPr lang="en-US" sz="1400" dirty="0" err="1">
                <a:solidFill>
                  <a:srgbClr val="1E4191"/>
                </a:solidFill>
                <a:latin typeface="GE Inspira Pitch" pitchFamily="34" charset="0"/>
              </a:rPr>
              <a:t>StingRay</a:t>
            </a:r>
            <a:r>
              <a:rPr lang="en-US" sz="1400" dirty="0">
                <a:solidFill>
                  <a:srgbClr val="1E4191"/>
                </a:solidFill>
                <a:latin typeface="GE Inspira Pitch" pitchFamily="34" charset="0"/>
              </a:rPr>
              <a:t> datasheets: </a:t>
            </a:r>
          </a:p>
        </p:txBody>
      </p:sp>
    </p:spTree>
    <p:extLst>
      <p:ext uri="{BB962C8B-B14F-4D97-AF65-F5344CB8AC3E}">
        <p14:creationId xmlns:p14="http://schemas.microsoft.com/office/powerpoint/2010/main" val="102070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CE89F5-C685-415A-B06E-2BEAAB7ADA9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E95C-D36D-4065-BEB0-65485341453D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DDF994-63B6-4CAA-B221-62E3CCBEDBF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8F96385-01F3-4D9E-9632-7486D6EA4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 Inspira Pitch"/>
              </a:rPr>
              <a:t>Isolated BMP Products – Half Bricks</a:t>
            </a:r>
            <a:endParaRPr lang="de-DE" dirty="0"/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3FFC55F1-39F2-4CC1-9C2D-CC1B46358D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593752"/>
              </p:ext>
            </p:extLst>
          </p:nvPr>
        </p:nvGraphicFramePr>
        <p:xfrm>
          <a:off x="180262" y="2019680"/>
          <a:ext cx="6996453" cy="3474720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2068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8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12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8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Model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Max</a:t>
                      </a:r>
                      <a:r>
                        <a:rPr lang="en-US" sz="1400" b="1" kern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Power</a:t>
                      </a:r>
                      <a:endParaRPr lang="en-US" sz="14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Output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Max Output Current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Input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JNCW016A0R</a:t>
                      </a:r>
                      <a:endParaRPr lang="en-US" sz="1400" b="1" kern="0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448W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0" kern="0" dirty="0">
                          <a:solidFill>
                            <a:srgbClr val="222324"/>
                          </a:solidFill>
                          <a:latin typeface="+mn-lt"/>
                        </a:rPr>
                        <a:t>16V-</a:t>
                      </a: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28V</a:t>
                      </a:r>
                      <a:r>
                        <a:rPr lang="en-US" sz="1400" b="0" kern="0" dirty="0">
                          <a:solidFill>
                            <a:srgbClr val="222324"/>
                          </a:solidFill>
                          <a:latin typeface="+mn-lt"/>
                        </a:rPr>
                        <a:t>-35.2V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16A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2" action="ppaction://hlinksldjump"/>
                        </a:rPr>
                        <a:t>JHVG004A2B4-PHZ</a:t>
                      </a:r>
                      <a:endParaRPr lang="en-US" sz="1400" b="1" kern="0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>
                          <a:solidFill>
                            <a:srgbClr val="222324"/>
                          </a:solidFill>
                          <a:latin typeface="+mn-lt"/>
                        </a:rPr>
                        <a:t>50W</a:t>
                      </a:r>
                      <a:endParaRPr lang="en-US" sz="1400" b="1" kern="0" dirty="0">
                        <a:solidFill>
                          <a:srgbClr val="222324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4.2A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88V to 400V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JRCK017A0S32R0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544W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0" kern="0" dirty="0">
                          <a:solidFill>
                            <a:srgbClr val="222324"/>
                          </a:solidFill>
                          <a:latin typeface="+mn-lt"/>
                        </a:rPr>
                        <a:t>16V-</a:t>
                      </a: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32V</a:t>
                      </a:r>
                      <a:r>
                        <a:rPr lang="en-US" sz="1400" b="0" kern="0" dirty="0">
                          <a:solidFill>
                            <a:srgbClr val="222324"/>
                          </a:solidFill>
                          <a:latin typeface="+mn-lt"/>
                        </a:rPr>
                        <a:t>-35.2V</a:t>
                      </a:r>
                      <a:endParaRPr lang="en-US" sz="1400" b="1" kern="0" dirty="0">
                        <a:solidFill>
                          <a:srgbClr val="222324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17A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62V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JNCW450R </a:t>
                      </a:r>
                      <a:r>
                        <a:rPr lang="en-US" sz="1400" b="0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(AC load </a:t>
                      </a:r>
                      <a:r>
                        <a:rPr lang="en-US" sz="1400" b="0" kern="0" dirty="0" err="1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ver</a:t>
                      </a:r>
                      <a:r>
                        <a:rPr lang="en-US" sz="1400" b="0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544W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0" kern="0" dirty="0">
                          <a:solidFill>
                            <a:srgbClr val="222324"/>
                          </a:solidFill>
                          <a:latin typeface="+mn-lt"/>
                        </a:rPr>
                        <a:t>16V-</a:t>
                      </a: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32V</a:t>
                      </a:r>
                      <a:r>
                        <a:rPr lang="en-US" sz="1400" b="0" kern="0" dirty="0">
                          <a:solidFill>
                            <a:srgbClr val="222324"/>
                          </a:solidFill>
                          <a:latin typeface="+mn-lt"/>
                        </a:rPr>
                        <a:t>-35.2V</a:t>
                      </a:r>
                      <a:endParaRPr lang="en-US" sz="1400" b="1" kern="0" dirty="0">
                        <a:solidFill>
                          <a:srgbClr val="222324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17A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62V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JNC350R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350W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28V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12.5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 to 36V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JNW350R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350W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28V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12.5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JRCW016A0R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450W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28V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16A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JRCW450R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450W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14A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JRCW450U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450W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48V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9.4A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11371">
                        <a:lumMod val="40000"/>
                        <a:lumOff val="6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EC303797-86D8-4848-8A3D-145F048A15B1}"/>
              </a:ext>
            </a:extLst>
          </p:cNvPr>
          <p:cNvSpPr/>
          <p:nvPr/>
        </p:nvSpPr>
        <p:spPr>
          <a:xfrm>
            <a:off x="180262" y="1484002"/>
            <a:ext cx="1793426" cy="307777"/>
          </a:xfrm>
          <a:prstGeom prst="rect">
            <a:avLst/>
          </a:prstGeom>
          <a:solidFill>
            <a:srgbClr val="711371">
              <a:lumMod val="40000"/>
              <a:lumOff val="60000"/>
              <a:alpha val="49804"/>
            </a:srgbClr>
          </a:solidFill>
          <a:ln>
            <a:solidFill>
              <a:srgbClr val="711371">
                <a:shade val="50000"/>
              </a:srgb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222324"/>
                </a:solidFill>
                <a:effectLst/>
                <a:uLnTx/>
                <a:uFillTx/>
                <a:latin typeface="GE Inspira Pitch" pitchFamily="34" charset="0"/>
              </a:rPr>
              <a:t>Orca</a:t>
            </a:r>
          </a:p>
        </p:txBody>
      </p:sp>
      <p:pic>
        <p:nvPicPr>
          <p:cNvPr id="30" name="Picture 4">
            <a:extLst>
              <a:ext uri="{FF2B5EF4-FFF2-40B4-BE49-F238E27FC236}">
                <a16:creationId xmlns:a16="http://schemas.microsoft.com/office/drawing/2014/main" id="{5A868ED8-D746-4334-81C1-BA74E86D7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715" y="2173153"/>
            <a:ext cx="1943732" cy="142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F3A4CEDE-B126-4896-B214-B9D6466A6D01}"/>
              </a:ext>
            </a:extLst>
          </p:cNvPr>
          <p:cNvSpPr/>
          <p:nvPr/>
        </p:nvSpPr>
        <p:spPr>
          <a:xfrm>
            <a:off x="180261" y="5429065"/>
            <a:ext cx="5920539" cy="307777"/>
          </a:xfrm>
          <a:prstGeom prst="rect">
            <a:avLst/>
          </a:prstGeom>
          <a:solidFill>
            <a:srgbClr val="711371">
              <a:lumMod val="40000"/>
              <a:lumOff val="60000"/>
              <a:alpha val="49804"/>
            </a:srgbClr>
          </a:solidFill>
          <a:ln>
            <a:solidFill>
              <a:srgbClr val="711371">
                <a:shade val="50000"/>
              </a:srgb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222324"/>
              </a:solidFill>
              <a:effectLst/>
              <a:uLnTx/>
              <a:uFillTx/>
              <a:latin typeface="GE Inspira Pitch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C7C43B6-7B7F-4943-BE31-6ACEFE0DB610}"/>
              </a:ext>
            </a:extLst>
          </p:cNvPr>
          <p:cNvSpPr/>
          <p:nvPr/>
        </p:nvSpPr>
        <p:spPr>
          <a:xfrm>
            <a:off x="143760" y="5780103"/>
            <a:ext cx="7003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E4191"/>
                </a:solidFill>
                <a:latin typeface="GE Inspira Pitch" pitchFamily="34" charset="0"/>
                <a:hlinkClick r:id="rId4"/>
              </a:rPr>
              <a:t>http://www.geindustrial.com/products/embedded-power/orca</a:t>
            </a:r>
            <a:endParaRPr lang="en-US" sz="1400" dirty="0">
              <a:solidFill>
                <a:srgbClr val="1E4191"/>
              </a:solidFill>
              <a:latin typeface="GE Inspira Pitch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1E4191"/>
              </a:solidFill>
              <a:latin typeface="GE Inspira Pitch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461B45F-D9F4-460C-A5B4-F8F664276F6F}"/>
              </a:ext>
            </a:extLst>
          </p:cNvPr>
          <p:cNvSpPr txBox="1"/>
          <p:nvPr/>
        </p:nvSpPr>
        <p:spPr>
          <a:xfrm>
            <a:off x="180262" y="5429065"/>
            <a:ext cx="2905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E4191"/>
                </a:solidFill>
                <a:latin typeface="GE Inspira Pitch" pitchFamily="34" charset="0"/>
              </a:rPr>
              <a:t>GE Webpage to the Orca datasheets: </a:t>
            </a:r>
          </a:p>
        </p:txBody>
      </p:sp>
    </p:spTree>
    <p:extLst>
      <p:ext uri="{BB962C8B-B14F-4D97-AF65-F5344CB8AC3E}">
        <p14:creationId xmlns:p14="http://schemas.microsoft.com/office/powerpoint/2010/main" val="313977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C02B6-E47D-47C1-8ED1-B12CDF034602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8A2E50-0D42-4A12-96D5-4962134C373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DECE13-850B-4C81-B323-EBE320CFB6C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6F1510-9FCB-4B71-82FC-B8E6B3CB7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Isolated Products,  1” x 1” footprint</a:t>
            </a:r>
            <a:endParaRPr lang="de-D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422521-96EE-459C-AC64-64D8CCCF2074}"/>
              </a:ext>
            </a:extLst>
          </p:cNvPr>
          <p:cNvSpPr/>
          <p:nvPr/>
        </p:nvSpPr>
        <p:spPr>
          <a:xfrm>
            <a:off x="2665136" y="2463479"/>
            <a:ext cx="2154864" cy="307777"/>
          </a:xfrm>
          <a:prstGeom prst="rect">
            <a:avLst/>
          </a:prstGeom>
          <a:solidFill>
            <a:srgbClr val="76B900">
              <a:lumMod val="60000"/>
              <a:lumOff val="40000"/>
              <a:alpha val="50000"/>
            </a:srgbClr>
          </a:solidFill>
          <a:ln>
            <a:solidFill>
              <a:srgbClr val="71137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222324"/>
                </a:solidFill>
                <a:effectLst/>
                <a:uLnTx/>
                <a:uFillTx/>
                <a:latin typeface="GE Inspira Pitch" pitchFamily="34" charset="0"/>
              </a:rPr>
              <a:t>Hammerhead Series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F9C4D1AC-41BD-4902-BB8E-AD4B8F15C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477" y="1432493"/>
            <a:ext cx="2070024" cy="1567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880C9D3-A161-455F-8A82-9CBF5105FD46}"/>
              </a:ext>
            </a:extLst>
          </p:cNvPr>
          <p:cNvSpPr/>
          <p:nvPr/>
        </p:nvSpPr>
        <p:spPr>
          <a:xfrm>
            <a:off x="324269" y="2460162"/>
            <a:ext cx="2147771" cy="307777"/>
          </a:xfrm>
          <a:prstGeom prst="rect">
            <a:avLst/>
          </a:prstGeom>
          <a:solidFill>
            <a:srgbClr val="FF9933">
              <a:alpha val="50000"/>
            </a:srgbClr>
          </a:solidFill>
          <a:ln>
            <a:solidFill>
              <a:srgbClr val="71137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222324"/>
                </a:solidFill>
                <a:effectLst/>
                <a:uLnTx/>
                <a:uFillTx/>
                <a:latin typeface="GE Inspira Pitch" pitchFamily="34" charset="0"/>
              </a:rPr>
              <a:t>Stingray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7AD656C-5197-4A69-A218-3D4743C0DA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844104"/>
              </p:ext>
            </p:extLst>
          </p:nvPr>
        </p:nvGraphicFramePr>
        <p:xfrm>
          <a:off x="268501" y="2933383"/>
          <a:ext cx="6752461" cy="3078480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1988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6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7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Model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Max</a:t>
                      </a:r>
                      <a:r>
                        <a:rPr lang="en-US" sz="1400" b="1" kern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Power</a:t>
                      </a:r>
                      <a:endParaRPr lang="en-US" sz="14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Output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Max</a:t>
                      </a:r>
                      <a:r>
                        <a:rPr lang="en-US" sz="1400" b="1" kern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output current</a:t>
                      </a:r>
                      <a:endParaRPr lang="en-US" sz="1400" b="1" kern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latin typeface="+mn-lt"/>
                        </a:rPr>
                        <a:t>Input Voltage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D4D4D">
                        <a:alpha val="639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SHHD001A3B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15W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1.3A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SHHD003A0A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15W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SHHD005A0F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15W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3.3V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5A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18V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SSTW001A3B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15W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12V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1.3A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 75V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SSTW003A0A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15W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 to</a:t>
                      </a:r>
                      <a:r>
                        <a:rPr lang="en-US" sz="1400" b="1" kern="0" baseline="0" dirty="0">
                          <a:solidFill>
                            <a:srgbClr val="222324"/>
                          </a:solidFill>
                          <a:latin typeface="+mn-lt"/>
                        </a:rPr>
                        <a:t> 75V</a:t>
                      </a:r>
                      <a:endParaRPr lang="en-US" sz="1400" b="1" kern="0" dirty="0">
                        <a:solidFill>
                          <a:srgbClr val="222324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</a:rPr>
                        <a:t>  SSTW005A0F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15W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3.3V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5A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36V</a:t>
                      </a:r>
                      <a:r>
                        <a:rPr lang="en-US" sz="1400" b="1" kern="0" baseline="0" dirty="0">
                          <a:solidFill>
                            <a:srgbClr val="222324"/>
                          </a:solidFill>
                          <a:latin typeface="+mn-lt"/>
                        </a:rPr>
                        <a:t> to 75V</a:t>
                      </a:r>
                      <a:endParaRPr lang="en-US" sz="1400" b="1" kern="0" dirty="0">
                        <a:solidFill>
                          <a:srgbClr val="222324"/>
                        </a:solidFill>
                        <a:latin typeface="+mn-lt"/>
                      </a:endParaRP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FF993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222324"/>
                          </a:solidFill>
                          <a:effectLst/>
                          <a:latin typeface="+mn-lt"/>
                          <a:hlinkClick r:id="rId3" action="ppaction://hlinksldjump"/>
                        </a:rPr>
                        <a:t>  SHHN000A3CL</a:t>
                      </a:r>
                      <a:endParaRPr lang="en-US" sz="1400" b="1" i="0" u="none" strike="noStrike" dirty="0">
                        <a:solidFill>
                          <a:srgbClr val="222324"/>
                        </a:solidFill>
                        <a:effectLst/>
                        <a:latin typeface="+mn-lt"/>
                      </a:endParaRP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10W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+/-15V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0.3A,  0.3A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1pPr>
                      <a:lvl2pPr marL="45724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2pPr>
                      <a:lvl3pPr marL="914491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3pPr>
                      <a:lvl4pPr marL="1371737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4pPr>
                      <a:lvl5pPr marL="1828983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5pPr>
                      <a:lvl6pPr marL="2286229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6pPr>
                      <a:lvl7pPr marL="2743474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7pPr>
                      <a:lvl8pPr marL="3200720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8pPr>
                      <a:lvl9pPr marL="3657966" algn="l" defTabSz="914491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 Inspira Pitch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400" b="1" kern="0" dirty="0">
                          <a:solidFill>
                            <a:srgbClr val="222324"/>
                          </a:solidFill>
                          <a:latin typeface="+mn-lt"/>
                        </a:rPr>
                        <a:t>9V to 36V</a:t>
                      </a:r>
                    </a:p>
                  </a:txBody>
                  <a:tcPr marL="137160" marR="45720" anchor="ctr">
                    <a:lnL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4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76B900">
                        <a:lumMod val="60000"/>
                        <a:lumOff val="40000"/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851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69B82D-E08D-445F-BF7D-794931FD35C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78A652-76E7-41FE-B10E-41D1B06404F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964D5F-01AC-4004-B6E3-06E30D01370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D168286-6B39-4D86-AD3E-6716744C7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Filter Modules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2A7B6BBC-B64B-4F13-AABA-E133C27BAD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7" b="35907"/>
          <a:stretch/>
        </p:blipFill>
        <p:spPr bwMode="auto">
          <a:xfrm>
            <a:off x="8434" y="1321086"/>
            <a:ext cx="9137154" cy="37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41CEBE4-EE98-4729-8D57-D963C97588B4}"/>
              </a:ext>
            </a:extLst>
          </p:cNvPr>
          <p:cNvSpPr/>
          <p:nvPr/>
        </p:nvSpPr>
        <p:spPr>
          <a:xfrm>
            <a:off x="108911" y="5340298"/>
            <a:ext cx="6505334" cy="65703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/>
          <a:scene3d>
            <a:camera prst="orthographicFront"/>
            <a:lightRig rig="threePt" dir="t"/>
          </a:scene3d>
          <a:sp3d>
            <a:bevelT w="171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  <a:latin typeface="GE Inspira Pitch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4B5C50-94A6-401C-BEC3-26A7D1AD9227}"/>
              </a:ext>
            </a:extLst>
          </p:cNvPr>
          <p:cNvSpPr txBox="1"/>
          <p:nvPr/>
        </p:nvSpPr>
        <p:spPr>
          <a:xfrm>
            <a:off x="593253" y="5576801"/>
            <a:ext cx="55077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E4191"/>
                </a:solidFill>
                <a:latin typeface="GE Inspira Pitch" pitchFamily="34" charset="0"/>
                <a:hlinkClick r:id="rId3"/>
              </a:rPr>
              <a:t>http://www.geindustrial.com/products/embedded-power/filter-modules</a:t>
            </a:r>
            <a:endParaRPr lang="en-US" sz="1400" dirty="0">
              <a:solidFill>
                <a:srgbClr val="1E4191"/>
              </a:solidFill>
              <a:latin typeface="GE Inspira Pitch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1E4191"/>
              </a:solidFill>
              <a:latin typeface="GE Inspira Pitch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1E4191"/>
              </a:solidFill>
              <a:latin typeface="GE Inspira Pitch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E059D4-FF85-4267-AF4A-1A9B49FC00BD}"/>
              </a:ext>
            </a:extLst>
          </p:cNvPr>
          <p:cNvSpPr txBox="1"/>
          <p:nvPr/>
        </p:nvSpPr>
        <p:spPr>
          <a:xfrm>
            <a:off x="77013" y="5376477"/>
            <a:ext cx="3298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E4191"/>
                </a:solidFill>
                <a:latin typeface="GE Inspira Pitch" pitchFamily="34" charset="0"/>
              </a:rPr>
              <a:t>GE Webpage to filter modules datasheets: </a:t>
            </a:r>
          </a:p>
        </p:txBody>
      </p:sp>
    </p:spTree>
    <p:extLst>
      <p:ext uri="{BB962C8B-B14F-4D97-AF65-F5344CB8AC3E}">
        <p14:creationId xmlns:p14="http://schemas.microsoft.com/office/powerpoint/2010/main" val="62281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73F8-2040-48A8-999B-64C69870C8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Point of Loads</a:t>
            </a:r>
          </a:p>
        </p:txBody>
      </p:sp>
    </p:spTree>
    <p:extLst>
      <p:ext uri="{BB962C8B-B14F-4D97-AF65-F5344CB8AC3E}">
        <p14:creationId xmlns:p14="http://schemas.microsoft.com/office/powerpoint/2010/main" val="16583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49EA26-9EC2-40AC-B556-B810A22FCA6A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695936-079F-49F4-A203-3122338AEBE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5D27E3-3EDB-4364-8EBA-D7D516587A1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3A8FBA6-BEEB-4658-B9ED-03EEFE695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ABB Embedded Power, </a:t>
            </a:r>
            <a:r>
              <a:rPr lang="en-US" dirty="0">
                <a:solidFill>
                  <a:srgbClr val="003300"/>
                </a:solidFill>
              </a:rPr>
              <a:t>Non-Isolated Families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DB0B31-3660-4620-A29E-F4CB57E8A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78" y="1128996"/>
            <a:ext cx="8123583" cy="492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0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80C9C9-F24E-4709-8695-45A3485E4F7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293E21-83BD-45E0-97B9-B6301F43081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EE860A-C111-4EA1-A82F-E3CD1D553B4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087366F-BB10-44E1-8744-E4D74C1A7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3300"/>
                </a:solidFill>
              </a:rPr>
              <a:t>Hornet Industrial Series, General Spec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5526F2-22C5-4E52-BB4E-80842DD92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581" y="1179443"/>
            <a:ext cx="7680425" cy="483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7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0FF7C5-13B8-4BFB-908F-8D2E2D48401D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7DA0C8-E684-4A50-9196-6444CA13C7CC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C50D4-7793-4FF1-9254-BEE6339F95C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046B45A-384F-49A5-9300-4CFADBE92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3300"/>
                </a:solidFill>
              </a:rPr>
              <a:t>Hornet Industrial Series, Features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7F9E48-189B-409E-A4E8-934F452B2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17" y="1404730"/>
            <a:ext cx="8370277" cy="465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8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E9EA10-C293-4A61-B621-D56785227CA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7AFF65D-AAB4-46ED-A858-A6BA48891152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C2A164-B0A6-476A-B88C-E3195BA6778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479905-F6EC-46E4-A8C4-67057A0AE4D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CBD2399-DA02-4371-9D94-3D8EF26DD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Non-isolated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DLynx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™</a:t>
            </a:r>
            <a:endParaRPr lang="de-DE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7FDF903-56A2-41FB-BDDC-4B89E03E8F35}"/>
              </a:ext>
            </a:extLst>
          </p:cNvPr>
          <p:cNvGrpSpPr/>
          <p:nvPr/>
        </p:nvGrpSpPr>
        <p:grpSpPr>
          <a:xfrm>
            <a:off x="747554" y="1292155"/>
            <a:ext cx="7643712" cy="4792400"/>
            <a:chOff x="622607" y="764610"/>
            <a:chExt cx="8264214" cy="6101862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B6F6B18-25D0-4A12-90D2-2EF4B9D26E88}"/>
                </a:ext>
              </a:extLst>
            </p:cNvPr>
            <p:cNvGrpSpPr/>
            <p:nvPr/>
          </p:nvGrpSpPr>
          <p:grpSpPr>
            <a:xfrm>
              <a:off x="622607" y="764610"/>
              <a:ext cx="8264214" cy="6101862"/>
              <a:chOff x="540982" y="756138"/>
              <a:chExt cx="8264214" cy="6101862"/>
            </a:xfrm>
          </p:grpSpPr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583DEEAE-2DFB-4565-A6BD-74F11734AF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40982" y="756138"/>
                <a:ext cx="8264214" cy="6101862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27CD4D4-4C77-47B5-AE2F-3CA32903D190}"/>
                  </a:ext>
                </a:extLst>
              </p:cNvPr>
              <p:cNvSpPr txBox="1"/>
              <p:nvPr/>
            </p:nvSpPr>
            <p:spPr>
              <a:xfrm>
                <a:off x="4419947" y="2899630"/>
                <a:ext cx="4219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/>
                  <a:t>80A</a:t>
                </a:r>
              </a:p>
              <a:p>
                <a:r>
                  <a:rPr lang="en-US" sz="1000" b="1" dirty="0">
                    <a:hlinkClick r:id="" action="ppaction://noaction"/>
                  </a:rPr>
                  <a:t>Giga</a:t>
                </a:r>
                <a:endParaRPr lang="en-US" sz="1000" b="1" dirty="0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01D5671-A4BA-41F2-A549-86206F7C60DF}"/>
                  </a:ext>
                </a:extLst>
              </p:cNvPr>
              <p:cNvSpPr txBox="1"/>
              <p:nvPr/>
            </p:nvSpPr>
            <p:spPr>
              <a:xfrm>
                <a:off x="4423755" y="1630194"/>
                <a:ext cx="49244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/>
                  <a:t>170A </a:t>
                </a:r>
              </a:p>
              <a:p>
                <a:r>
                  <a:rPr lang="en-US" sz="1000" b="1" dirty="0">
                    <a:hlinkClick r:id="" action="ppaction://noaction"/>
                  </a:rPr>
                  <a:t>Tera</a:t>
                </a:r>
                <a:endParaRPr lang="en-US" sz="1000" b="1" dirty="0"/>
              </a:p>
            </p:txBody>
          </p:sp>
          <p:sp>
            <p:nvSpPr>
              <p:cNvPr id="52" name="TextBox 51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20409220-D18B-49A0-8392-8E1B8796F739}"/>
                  </a:ext>
                </a:extLst>
              </p:cNvPr>
              <p:cNvSpPr txBox="1"/>
              <p:nvPr/>
            </p:nvSpPr>
            <p:spPr>
              <a:xfrm>
                <a:off x="4331123" y="4014436"/>
                <a:ext cx="407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/>
                  <a:t>20A</a:t>
                </a:r>
              </a:p>
              <a:p>
                <a:r>
                  <a:rPr lang="en-US" sz="1000" b="1" dirty="0">
                    <a:hlinkClick r:id="" action="ppaction://noaction"/>
                  </a:rPr>
                  <a:t>Pico</a:t>
                </a:r>
                <a:endParaRPr lang="en-US" sz="1000" b="1" dirty="0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7D439FA-D3AC-4BB7-A3CB-F3610D42A1E5}"/>
                  </a:ext>
                </a:extLst>
              </p:cNvPr>
              <p:cNvSpPr txBox="1"/>
              <p:nvPr/>
            </p:nvSpPr>
            <p:spPr>
              <a:xfrm>
                <a:off x="4329235" y="3464371"/>
                <a:ext cx="5084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/>
                  <a:t>35A</a:t>
                </a:r>
              </a:p>
              <a:p>
                <a:r>
                  <a:rPr lang="en-US" sz="1000" b="1" dirty="0">
                    <a:hlinkClick r:id="" action="ppaction://noaction"/>
                  </a:rPr>
                  <a:t>Micro</a:t>
                </a:r>
                <a:endParaRPr lang="en-US" sz="1000" b="1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EBD13AC-A89B-4095-B548-8FDEFBDC6B8F}"/>
                  </a:ext>
                </a:extLst>
              </p:cNvPr>
              <p:cNvSpPr txBox="1"/>
              <p:nvPr/>
            </p:nvSpPr>
            <p:spPr>
              <a:xfrm>
                <a:off x="1428564" y="5499974"/>
                <a:ext cx="13590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50000"/>
                      </a:schemeClr>
                    </a:solidFill>
                    <a:hlinkClick r:id="" action="ppaction://noaction"/>
                  </a:rPr>
                  <a:t>PicoSlim</a:t>
                </a:r>
                <a:r>
                  <a:rPr lang="en-US" sz="1000" dirty="0">
                    <a:solidFill>
                      <a:schemeClr val="tx1">
                        <a:lumMod val="50000"/>
                      </a:schemeClr>
                    </a:solidFill>
                  </a:rPr>
                  <a:t> 12A, 6A, 3A</a:t>
                </a:r>
              </a:p>
              <a:p>
                <a:endParaRPr lang="en-US" sz="1000" b="1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6A0F567-2EA0-44F4-B59D-FDE7F5CDEAFA}"/>
                  </a:ext>
                </a:extLst>
              </p:cNvPr>
              <p:cNvSpPr txBox="1"/>
              <p:nvPr/>
            </p:nvSpPr>
            <p:spPr>
              <a:xfrm>
                <a:off x="1438196" y="5832130"/>
                <a:ext cx="121840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err="1">
                    <a:solidFill>
                      <a:schemeClr val="tx1">
                        <a:lumMod val="50000"/>
                      </a:schemeClr>
                    </a:solidFill>
                    <a:hlinkClick r:id="" action="ppaction://noaction"/>
                  </a:rPr>
                  <a:t>MicroSlim</a:t>
                </a:r>
                <a:r>
                  <a:rPr lang="en-US" sz="1000" dirty="0">
                    <a:solidFill>
                      <a:schemeClr val="tx1">
                        <a:lumMod val="50000"/>
                      </a:schemeClr>
                    </a:solidFill>
                  </a:rPr>
                  <a:t> 12A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C523824-2F8C-4A5E-B7F0-19DC18D1DC64}"/>
                  </a:ext>
                </a:extLst>
              </p:cNvPr>
              <p:cNvSpPr txBox="1"/>
              <p:nvPr/>
            </p:nvSpPr>
            <p:spPr>
              <a:xfrm>
                <a:off x="1678965" y="4117819"/>
                <a:ext cx="6543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50000"/>
                      </a:schemeClr>
                    </a:solidFill>
                    <a:latin typeface="GE Inspira Pitch" charset="0"/>
                  </a:rPr>
                  <a:t>Dual 12A</a:t>
                </a:r>
              </a:p>
              <a:p>
                <a:r>
                  <a:rPr lang="en-US" sz="1000" b="1" dirty="0">
                    <a:solidFill>
                      <a:schemeClr val="tx1">
                        <a:lumMod val="50000"/>
                      </a:schemeClr>
                    </a:solidFill>
                    <a:latin typeface="GE Inspira Pitch" charset="0"/>
                    <a:hlinkClick r:id="" action="ppaction://noaction"/>
                  </a:rPr>
                  <a:t>Micro</a:t>
                </a:r>
                <a:endParaRPr lang="en-US" sz="1000" b="1" dirty="0">
                  <a:solidFill>
                    <a:schemeClr val="tx1">
                      <a:lumMod val="50000"/>
                    </a:schemeClr>
                  </a:solidFill>
                  <a:latin typeface="GE Inspira Pitch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C57D5E1-826D-4E85-A89D-AE9754E0328B}"/>
                  </a:ext>
                </a:extLst>
              </p:cNvPr>
              <p:cNvSpPr txBox="1"/>
              <p:nvPr/>
            </p:nvSpPr>
            <p:spPr>
              <a:xfrm>
                <a:off x="1711827" y="4507644"/>
                <a:ext cx="5886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50000"/>
                      </a:schemeClr>
                    </a:solidFill>
                    <a:latin typeface="GE Inspira Pitch" charset="0"/>
                  </a:rPr>
                  <a:t>Dual 6A</a:t>
                </a:r>
              </a:p>
              <a:p>
                <a:r>
                  <a:rPr lang="en-US" sz="1000" b="1" dirty="0">
                    <a:solidFill>
                      <a:schemeClr val="tx1">
                        <a:lumMod val="50000"/>
                      </a:schemeClr>
                    </a:solidFill>
                    <a:latin typeface="GE Inspira Pitch" charset="0"/>
                    <a:hlinkClick r:id="" action="ppaction://noaction"/>
                  </a:rPr>
                  <a:t>Micro</a:t>
                </a:r>
                <a:endParaRPr lang="en-US" sz="1000" dirty="0">
                  <a:solidFill>
                    <a:schemeClr val="tx1">
                      <a:lumMod val="50000"/>
                    </a:schemeClr>
                  </a:solidFill>
                  <a:latin typeface="GE Inspira Pitch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7B88330-552F-4899-A856-927AF20E7163}"/>
                  </a:ext>
                </a:extLst>
              </p:cNvPr>
              <p:cNvSpPr txBox="1"/>
              <p:nvPr/>
            </p:nvSpPr>
            <p:spPr>
              <a:xfrm>
                <a:off x="7134081" y="1891710"/>
                <a:ext cx="9460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rgbClr val="002060"/>
                    </a:solidFill>
                    <a:latin typeface="GE Inspira Pitch" charset="0"/>
                  </a:rPr>
                  <a:t>130W boost</a:t>
                </a:r>
              </a:p>
              <a:p>
                <a:r>
                  <a:rPr lang="en-US" sz="1000" b="1" dirty="0">
                    <a:solidFill>
                      <a:srgbClr val="002060"/>
                    </a:solidFill>
                    <a:latin typeface="GE Inspira Pitch" charset="0"/>
                    <a:hlinkClick r:id="" action="ppaction://noaction"/>
                  </a:rPr>
                  <a:t>ABXS003/005</a:t>
                </a:r>
                <a:endParaRPr lang="en-US" sz="1000" b="1" dirty="0">
                  <a:solidFill>
                    <a:srgbClr val="002060"/>
                  </a:solidFill>
                  <a:latin typeface="GE Inspira Pitch" charset="0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52DE026-02D5-4AAA-8204-41CEB9B069E6}"/>
                  </a:ext>
                </a:extLst>
              </p:cNvPr>
              <p:cNvSpPr txBox="1"/>
              <p:nvPr/>
            </p:nvSpPr>
            <p:spPr>
              <a:xfrm>
                <a:off x="7138833" y="2645754"/>
                <a:ext cx="82426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rgbClr val="002060"/>
                    </a:solidFill>
                    <a:latin typeface="GE Inspira Pitch" charset="0"/>
                  </a:rPr>
                  <a:t>FKX003, 3A,</a:t>
                </a:r>
              </a:p>
              <a:p>
                <a:r>
                  <a:rPr lang="en-US" sz="1000" dirty="0">
                    <a:solidFill>
                      <a:srgbClr val="002060"/>
                    </a:solidFill>
                    <a:latin typeface="GE Inspira Pitch" charset="0"/>
                    <a:hlinkClick r:id="" action="ppaction://noaction"/>
                  </a:rPr>
                  <a:t>“</a:t>
                </a:r>
                <a:r>
                  <a:rPr lang="en-US" sz="1000" b="1" dirty="0">
                    <a:solidFill>
                      <a:srgbClr val="002060"/>
                    </a:solidFill>
                    <a:latin typeface="GE Inspira Pitch" charset="0"/>
                    <a:hlinkClick r:id="" action="ppaction://noaction"/>
                  </a:rPr>
                  <a:t>FEMTO</a:t>
                </a:r>
                <a:r>
                  <a:rPr lang="en-US" sz="1000" dirty="0">
                    <a:solidFill>
                      <a:srgbClr val="002060"/>
                    </a:solidFill>
                    <a:latin typeface="GE Inspira Pitch" charset="0"/>
                    <a:hlinkClick r:id="" action="ppaction://noaction"/>
                  </a:rPr>
                  <a:t>” </a:t>
                </a:r>
                <a:endParaRPr lang="en-US" sz="1000" dirty="0">
                  <a:solidFill>
                    <a:srgbClr val="002060"/>
                  </a:solidFill>
                  <a:latin typeface="GE Inspira Pitch" charset="0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2CCEC0C-6EE3-4E89-8689-FC5D2BF969F9}"/>
                </a:ext>
              </a:extLst>
            </p:cNvPr>
            <p:cNvGrpSpPr/>
            <p:nvPr/>
          </p:nvGrpSpPr>
          <p:grpSpPr>
            <a:xfrm>
              <a:off x="6562669" y="4125797"/>
              <a:ext cx="1358720" cy="454411"/>
              <a:chOff x="482179" y="2587287"/>
              <a:chExt cx="1358720" cy="454411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FF00C7A8-CF1E-4FBE-B008-17E53D6FCA7B}"/>
                  </a:ext>
                </a:extLst>
              </p:cNvPr>
              <p:cNvGrpSpPr/>
              <p:nvPr/>
            </p:nvGrpSpPr>
            <p:grpSpPr>
              <a:xfrm>
                <a:off x="482179" y="2587287"/>
                <a:ext cx="749082" cy="454411"/>
                <a:chOff x="589595" y="3180982"/>
                <a:chExt cx="586406" cy="399849"/>
              </a:xfrm>
            </p:grpSpPr>
            <p:sp>
              <p:nvSpPr>
                <p:cNvPr id="47" name="Rounded Rectangle 54">
                  <a:extLst>
                    <a:ext uri="{FF2B5EF4-FFF2-40B4-BE49-F238E27FC236}">
                      <a16:creationId xmlns:a16="http://schemas.microsoft.com/office/drawing/2014/main" id="{8952A04C-EC96-4DA7-88B7-34FD78CA079F}"/>
                    </a:ext>
                  </a:extLst>
                </p:cNvPr>
                <p:cNvSpPr/>
                <p:nvPr/>
              </p:nvSpPr>
              <p:spPr>
                <a:xfrm>
                  <a:off x="589595" y="3180982"/>
                  <a:ext cx="586406" cy="39984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8" name="Picture 2" descr="C:\Users\204063643\djvjt\misc\Pictures\TJT170_reduced.jpg">
                  <a:extLst>
                    <a:ext uri="{FF2B5EF4-FFF2-40B4-BE49-F238E27FC236}">
                      <a16:creationId xmlns:a16="http://schemas.microsoft.com/office/drawing/2014/main" id="{BBFF54E7-481E-40B1-9401-C3FD618B01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2612" y="3215403"/>
                  <a:ext cx="515654" cy="3310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FF19E08-23FD-4878-A339-3B6EFDA47C34}"/>
                  </a:ext>
                </a:extLst>
              </p:cNvPr>
              <p:cNvSpPr txBox="1"/>
              <p:nvPr/>
            </p:nvSpPr>
            <p:spPr>
              <a:xfrm>
                <a:off x="1217010" y="2614616"/>
                <a:ext cx="62388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hlinkClick r:id="" action="ppaction://noaction"/>
                  </a:rPr>
                  <a:t>120A  -P</a:t>
                </a:r>
                <a:endParaRPr lang="en-US" sz="1000" b="1" dirty="0"/>
              </a:p>
              <a:p>
                <a:r>
                  <a:rPr lang="en-US" sz="1000" b="1" dirty="0" err="1"/>
                  <a:t>Tera</a:t>
                </a:r>
                <a:endParaRPr lang="en-US" sz="10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7255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B08F1E-90C9-4C1C-9187-71A8FAE707E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0479A72-920A-415B-8469-E7772A79C549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2242A-80A8-43A1-A4FF-057E3729F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04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" y="0"/>
            <a:ext cx="9144000" cy="6842088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FB806F4-C70B-4BAC-B00B-788DB1067F1F}"/>
              </a:ext>
            </a:extLst>
          </p:cNvPr>
          <p:cNvSpPr txBox="1">
            <a:spLocks/>
          </p:cNvSpPr>
          <p:nvPr/>
        </p:nvSpPr>
        <p:spPr bwMode="auto">
          <a:xfrm>
            <a:off x="3186082" y="6611494"/>
            <a:ext cx="5952336" cy="246507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9pPr>
          </a:lstStyle>
          <a:p>
            <a:r>
              <a:rPr lang="en-US" sz="1050" dirty="0"/>
              <a:t>© 2018 GE Embedded Solutions,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15C5A4F-720C-4343-92A7-ECFE40F7E03D}"/>
              </a:ext>
            </a:extLst>
          </p:cNvPr>
          <p:cNvSpPr txBox="1">
            <a:spLocks/>
          </p:cNvSpPr>
          <p:nvPr/>
        </p:nvSpPr>
        <p:spPr bwMode="auto">
          <a:xfrm>
            <a:off x="109651" y="1"/>
            <a:ext cx="8459788" cy="60110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9pPr>
          </a:lstStyle>
          <a:p>
            <a:r>
              <a:rPr lang="en-US" sz="2400" kern="0" dirty="0"/>
              <a:t>ABB </a:t>
            </a:r>
            <a:r>
              <a:rPr lang="en-US" sz="2400" kern="0" dirty="0">
                <a:solidFill>
                  <a:srgbClr val="00487E"/>
                </a:solidFill>
              </a:rPr>
              <a:t>Embedded Power, </a:t>
            </a:r>
            <a:r>
              <a:rPr lang="en-US" sz="2400" u="sng" kern="0" dirty="0">
                <a:solidFill>
                  <a:srgbClr val="00487E"/>
                </a:solidFill>
              </a:rPr>
              <a:t>Digital</a:t>
            </a:r>
            <a:r>
              <a:rPr lang="en-US" sz="2400" kern="0" dirty="0">
                <a:solidFill>
                  <a:srgbClr val="00487E"/>
                </a:solidFill>
              </a:rPr>
              <a:t> Solutions, </a:t>
            </a:r>
            <a:r>
              <a:rPr lang="en-US" sz="2800" kern="0" dirty="0" err="1">
                <a:solidFill>
                  <a:srgbClr val="00487E"/>
                </a:solidFill>
              </a:rPr>
              <a:t>DLynx</a:t>
            </a:r>
            <a:r>
              <a:rPr lang="en-US" sz="2800" kern="0" dirty="0">
                <a:solidFill>
                  <a:srgbClr val="00487E"/>
                </a:solidFill>
              </a:rPr>
              <a:t> II™ </a:t>
            </a:r>
            <a:endParaRPr lang="en-US" sz="2400" kern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258072-A5CC-4A52-932B-293D334E6F4A}"/>
              </a:ext>
            </a:extLst>
          </p:cNvPr>
          <p:cNvSpPr/>
          <p:nvPr/>
        </p:nvSpPr>
        <p:spPr>
          <a:xfrm>
            <a:off x="2524920" y="6455020"/>
            <a:ext cx="4664016" cy="348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CC296E2-436A-408C-A67F-6EAF14352CDB}"/>
              </a:ext>
            </a:extLst>
          </p:cNvPr>
          <p:cNvSpPr txBox="1">
            <a:spLocks/>
          </p:cNvSpPr>
          <p:nvPr/>
        </p:nvSpPr>
        <p:spPr bwMode="auto">
          <a:xfrm>
            <a:off x="3302329" y="6580721"/>
            <a:ext cx="3493287" cy="258065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9pPr>
          </a:lstStyle>
          <a:p>
            <a:r>
              <a:rPr lang="en-US" sz="1200" dirty="0"/>
              <a:t>ABB Embedded Power Confidential</a:t>
            </a:r>
          </a:p>
        </p:txBody>
      </p:sp>
    </p:spTree>
    <p:extLst>
      <p:ext uri="{BB962C8B-B14F-4D97-AF65-F5344CB8AC3E}">
        <p14:creationId xmlns:p14="http://schemas.microsoft.com/office/powerpoint/2010/main" val="7992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41" y="1"/>
            <a:ext cx="7512108" cy="56625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163282" y="6258188"/>
            <a:ext cx="863835" cy="5033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75391" y="5636191"/>
            <a:ext cx="7407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hlinkClick r:id="rId4"/>
              </a:rPr>
              <a:t>http://www.geindustrial.com/products/embedded-power/dlynx-ii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9519314-FDE8-4CA5-BFE5-EE04CDF8E4F0}"/>
              </a:ext>
            </a:extLst>
          </p:cNvPr>
          <p:cNvSpPr txBox="1">
            <a:spLocks/>
          </p:cNvSpPr>
          <p:nvPr/>
        </p:nvSpPr>
        <p:spPr bwMode="auto">
          <a:xfrm>
            <a:off x="3186082" y="6611494"/>
            <a:ext cx="5952336" cy="246507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9pPr>
          </a:lstStyle>
          <a:p>
            <a:r>
              <a:rPr lang="en-US" sz="1050" dirty="0"/>
              <a:t>© 2018 GE Embedded Solutions,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0C084E-3ADC-471B-BC41-6C6BACE9C36E}"/>
              </a:ext>
            </a:extLst>
          </p:cNvPr>
          <p:cNvSpPr/>
          <p:nvPr/>
        </p:nvSpPr>
        <p:spPr>
          <a:xfrm>
            <a:off x="862439" y="5451231"/>
            <a:ext cx="7913078" cy="316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7710A96-5A54-4B55-BB3E-D4C7A1F9B858}"/>
              </a:ext>
            </a:extLst>
          </p:cNvPr>
          <p:cNvSpPr txBox="1">
            <a:spLocks/>
          </p:cNvSpPr>
          <p:nvPr/>
        </p:nvSpPr>
        <p:spPr bwMode="auto">
          <a:xfrm>
            <a:off x="109651" y="21773"/>
            <a:ext cx="8459788" cy="52251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1E4191"/>
                </a:solidFill>
                <a:latin typeface="GE Inspira Pitch" pitchFamily="34" charset="0"/>
              </a:defRPr>
            </a:lvl9pPr>
          </a:lstStyle>
          <a:p>
            <a:r>
              <a:rPr lang="en-US" sz="2400" kern="0" dirty="0"/>
              <a:t>ABB </a:t>
            </a:r>
            <a:r>
              <a:rPr lang="en-US" sz="2400" kern="0" dirty="0">
                <a:solidFill>
                  <a:srgbClr val="00487E"/>
                </a:solidFill>
              </a:rPr>
              <a:t>Embedded Power, </a:t>
            </a:r>
            <a:r>
              <a:rPr lang="en-US" sz="2400" u="sng" kern="0" dirty="0">
                <a:solidFill>
                  <a:srgbClr val="00487E"/>
                </a:solidFill>
              </a:rPr>
              <a:t>Digital</a:t>
            </a:r>
            <a:r>
              <a:rPr lang="en-US" sz="2400" kern="0" dirty="0">
                <a:solidFill>
                  <a:srgbClr val="00487E"/>
                </a:solidFill>
              </a:rPr>
              <a:t> Solutions, </a:t>
            </a:r>
            <a:r>
              <a:rPr lang="en-US" sz="2800" kern="0" dirty="0" err="1">
                <a:solidFill>
                  <a:srgbClr val="00487E"/>
                </a:solidFill>
              </a:rPr>
              <a:t>DLynx</a:t>
            </a:r>
            <a:r>
              <a:rPr lang="en-US" sz="2800" kern="0" dirty="0">
                <a:solidFill>
                  <a:srgbClr val="00487E"/>
                </a:solidFill>
              </a:rPr>
              <a:t> II™ </a:t>
            </a:r>
            <a:endParaRPr lang="en-US" sz="2400" kern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D36422-D30E-4F47-927F-645BEF984D06}"/>
              </a:ext>
            </a:extLst>
          </p:cNvPr>
          <p:cNvSpPr/>
          <p:nvPr/>
        </p:nvSpPr>
        <p:spPr>
          <a:xfrm>
            <a:off x="2524920" y="6455020"/>
            <a:ext cx="4664016" cy="348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03482BD-C261-4105-9476-BD46BA09843C}"/>
              </a:ext>
            </a:extLst>
          </p:cNvPr>
          <p:cNvSpPr txBox="1">
            <a:spLocks/>
          </p:cNvSpPr>
          <p:nvPr/>
        </p:nvSpPr>
        <p:spPr bwMode="auto">
          <a:xfrm>
            <a:off x="3302329" y="6580721"/>
            <a:ext cx="3493287" cy="258065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9pPr>
          </a:lstStyle>
          <a:p>
            <a:r>
              <a:rPr lang="en-US" sz="1200" dirty="0"/>
              <a:t>ABB Embedded Power Confidential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0E48809-2A3F-4477-911E-221B66D38A66}"/>
              </a:ext>
            </a:extLst>
          </p:cNvPr>
          <p:cNvGrpSpPr/>
          <p:nvPr/>
        </p:nvGrpSpPr>
        <p:grpSpPr>
          <a:xfrm>
            <a:off x="238920" y="6039315"/>
            <a:ext cx="2255693" cy="676275"/>
            <a:chOff x="238125" y="6039314"/>
            <a:chExt cx="2255693" cy="67627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9F08283-2D15-4F7B-A61E-77E945963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8125" y="6039314"/>
              <a:ext cx="1304925" cy="676275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7F779ED-2CF9-459D-87FC-A0D804DC0540}"/>
                </a:ext>
              </a:extLst>
            </p:cNvPr>
            <p:cNvSpPr/>
            <p:nvPr/>
          </p:nvSpPr>
          <p:spPr>
            <a:xfrm>
              <a:off x="1452290" y="6265241"/>
              <a:ext cx="1041528" cy="3385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683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F45C75-0AC8-47BD-A894-B65BF5245901}"/>
              </a:ext>
            </a:extLst>
          </p:cNvPr>
          <p:cNvSpPr txBox="1">
            <a:spLocks/>
          </p:cNvSpPr>
          <p:nvPr/>
        </p:nvSpPr>
        <p:spPr bwMode="auto">
          <a:xfrm>
            <a:off x="3186082" y="6611494"/>
            <a:ext cx="5952336" cy="246507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9pPr>
          </a:lstStyle>
          <a:p>
            <a:r>
              <a:rPr lang="en-US" sz="1050" dirty="0"/>
              <a:t>© 2018 GE Embedded Solutions,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2BE01E-CDCB-4D2A-A85A-63BD017E2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" y="-5469"/>
            <a:ext cx="9136720" cy="68634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E67A8F-17DC-433C-939C-B214241A013A}"/>
              </a:ext>
            </a:extLst>
          </p:cNvPr>
          <p:cNvSpPr txBox="1"/>
          <p:nvPr/>
        </p:nvSpPr>
        <p:spPr>
          <a:xfrm>
            <a:off x="172245" y="85725"/>
            <a:ext cx="803867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ABB Embedded Power, </a:t>
            </a:r>
            <a:r>
              <a:rPr lang="en-US" sz="2800" dirty="0" err="1"/>
              <a:t>Dlynx</a:t>
            </a:r>
            <a:r>
              <a:rPr lang="en-US" sz="2800" dirty="0"/>
              <a:t> 1, Non-Isolated Features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F6C6A2-3E5F-489F-9FAD-A6D9F21FB66A}"/>
              </a:ext>
            </a:extLst>
          </p:cNvPr>
          <p:cNvSpPr/>
          <p:nvPr/>
        </p:nvSpPr>
        <p:spPr>
          <a:xfrm>
            <a:off x="2524920" y="6502645"/>
            <a:ext cx="5486399" cy="348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214D62B-D83A-46DB-BD05-B92AE382168D}"/>
              </a:ext>
            </a:extLst>
          </p:cNvPr>
          <p:cNvSpPr txBox="1">
            <a:spLocks/>
          </p:cNvSpPr>
          <p:nvPr/>
        </p:nvSpPr>
        <p:spPr bwMode="auto">
          <a:xfrm>
            <a:off x="3302329" y="6580721"/>
            <a:ext cx="3493287" cy="258065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9pPr>
          </a:lstStyle>
          <a:p>
            <a:r>
              <a:rPr lang="en-US" sz="1200" dirty="0"/>
              <a:t>ABB Embedded Power Confidential</a:t>
            </a:r>
          </a:p>
        </p:txBody>
      </p:sp>
    </p:spTree>
    <p:extLst>
      <p:ext uri="{BB962C8B-B14F-4D97-AF65-F5344CB8AC3E}">
        <p14:creationId xmlns:p14="http://schemas.microsoft.com/office/powerpoint/2010/main" val="362542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12656" y="6258188"/>
            <a:ext cx="2214461" cy="5033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F09C6F8-BB82-4700-A2D6-E10F2CCE69E4}"/>
              </a:ext>
            </a:extLst>
          </p:cNvPr>
          <p:cNvSpPr txBox="1">
            <a:spLocks/>
          </p:cNvSpPr>
          <p:nvPr/>
        </p:nvSpPr>
        <p:spPr bwMode="auto">
          <a:xfrm>
            <a:off x="3186082" y="6611494"/>
            <a:ext cx="5952336" cy="246507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9pPr>
          </a:lstStyle>
          <a:p>
            <a:r>
              <a:rPr lang="en-US" sz="1050" dirty="0"/>
              <a:t>© 2018 GE Embedded Solutions,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708D46-CC27-4E2B-B25D-82A9EA5DC2FC}"/>
              </a:ext>
            </a:extLst>
          </p:cNvPr>
          <p:cNvSpPr/>
          <p:nvPr/>
        </p:nvSpPr>
        <p:spPr>
          <a:xfrm>
            <a:off x="2919840" y="5319347"/>
            <a:ext cx="5855677" cy="448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06C919-4E20-48BF-A4FD-B12E951633F8}"/>
              </a:ext>
            </a:extLst>
          </p:cNvPr>
          <p:cNvSpPr/>
          <p:nvPr/>
        </p:nvSpPr>
        <p:spPr>
          <a:xfrm>
            <a:off x="466787" y="5471747"/>
            <a:ext cx="2532184" cy="296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96110" y="5651266"/>
            <a:ext cx="73990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hlinkClick r:id="rId3"/>
              </a:rPr>
              <a:t>http://www.geindustrial.com/products/embedded-power/dlynx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24B651-D19B-476E-85B2-E5C6350B6B18}"/>
              </a:ext>
            </a:extLst>
          </p:cNvPr>
          <p:cNvSpPr/>
          <p:nvPr/>
        </p:nvSpPr>
        <p:spPr>
          <a:xfrm rot="16200000">
            <a:off x="-1980070" y="2587711"/>
            <a:ext cx="5471748" cy="296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44375A-0643-4458-B22B-E30E07487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325" y="1"/>
            <a:ext cx="7671570" cy="56512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6EBC22-22B1-4983-B506-EAF2F6FF69FB}"/>
              </a:ext>
            </a:extLst>
          </p:cNvPr>
          <p:cNvSpPr txBox="1"/>
          <p:nvPr/>
        </p:nvSpPr>
        <p:spPr>
          <a:xfrm>
            <a:off x="800694" y="12157"/>
            <a:ext cx="690990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ABB Embedded Power, </a:t>
            </a:r>
            <a:r>
              <a:rPr lang="en-US" sz="2400" dirty="0" err="1"/>
              <a:t>Dlynx</a:t>
            </a:r>
            <a:r>
              <a:rPr lang="en-US" sz="2400" dirty="0"/>
              <a:t> 1, Non-Isolated Features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312F5D-067B-454F-8147-A6C3A7E3B5C8}"/>
              </a:ext>
            </a:extLst>
          </p:cNvPr>
          <p:cNvSpPr/>
          <p:nvPr/>
        </p:nvSpPr>
        <p:spPr>
          <a:xfrm>
            <a:off x="2524920" y="6455020"/>
            <a:ext cx="4664016" cy="348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44ADCE2-5E26-4584-A060-D52D8B2F8CDD}"/>
              </a:ext>
            </a:extLst>
          </p:cNvPr>
          <p:cNvSpPr txBox="1">
            <a:spLocks/>
          </p:cNvSpPr>
          <p:nvPr/>
        </p:nvSpPr>
        <p:spPr bwMode="auto">
          <a:xfrm>
            <a:off x="3302329" y="6580721"/>
            <a:ext cx="3493287" cy="258065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9pPr>
          </a:lstStyle>
          <a:p>
            <a:r>
              <a:rPr lang="en-US" sz="1200" dirty="0"/>
              <a:t>ABB Embedded Power Confidential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286C353-191E-4C56-99AA-A8515563A6DD}"/>
              </a:ext>
            </a:extLst>
          </p:cNvPr>
          <p:cNvGrpSpPr/>
          <p:nvPr/>
        </p:nvGrpSpPr>
        <p:grpSpPr>
          <a:xfrm>
            <a:off x="238920" y="6039315"/>
            <a:ext cx="2255693" cy="676275"/>
            <a:chOff x="238125" y="6039314"/>
            <a:chExt cx="2255693" cy="67627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4CB8363-80B8-4A39-BC84-2BA53B859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8125" y="6039314"/>
              <a:ext cx="1304925" cy="676275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B9C6644-976B-4681-883A-B8D03BBE0F47}"/>
                </a:ext>
              </a:extLst>
            </p:cNvPr>
            <p:cNvSpPr/>
            <p:nvPr/>
          </p:nvSpPr>
          <p:spPr>
            <a:xfrm>
              <a:off x="1452290" y="6265241"/>
              <a:ext cx="1041528" cy="3385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61087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6" y="0"/>
            <a:ext cx="8973879" cy="679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 145"/>
          <p:cNvSpPr/>
          <p:nvPr/>
        </p:nvSpPr>
        <p:spPr>
          <a:xfrm>
            <a:off x="221179" y="6363181"/>
            <a:ext cx="8923616" cy="494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Footer Placeholder 4"/>
          <p:cNvSpPr txBox="1">
            <a:spLocks/>
          </p:cNvSpPr>
          <p:nvPr/>
        </p:nvSpPr>
        <p:spPr bwMode="auto">
          <a:xfrm>
            <a:off x="3171346" y="6567219"/>
            <a:ext cx="5952336" cy="37062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9pPr>
          </a:lstStyle>
          <a:p>
            <a:r>
              <a:rPr lang="en-US" sz="1200" dirty="0"/>
              <a:t>© 2016 GE Embedded Solutions,  Proprietary and Confidential information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" y="0"/>
            <a:ext cx="9122888" cy="686075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473273" y="963290"/>
            <a:ext cx="1625766" cy="2164590"/>
            <a:chOff x="450904" y="949076"/>
            <a:chExt cx="1625766" cy="2164590"/>
          </a:xfrm>
        </p:grpSpPr>
        <p:sp>
          <p:nvSpPr>
            <p:cNvPr id="192" name="TextBox 191"/>
            <p:cNvSpPr txBox="1"/>
            <p:nvPr/>
          </p:nvSpPr>
          <p:spPr>
            <a:xfrm>
              <a:off x="454171" y="949076"/>
              <a:ext cx="1007007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chemeClr val="bg1"/>
                  </a:solidFill>
                  <a:hlinkClick r:id="" action="ppaction://noaction"/>
                </a:rPr>
                <a:t>Prolynx</a:t>
              </a:r>
              <a:r>
                <a:rPr lang="en-US" sz="1100" b="1" dirty="0">
                  <a:solidFill>
                    <a:schemeClr val="bg1"/>
                  </a:solidFill>
                </a:rPr>
                <a:t>, </a:t>
              </a:r>
              <a:r>
                <a:rPr lang="en-US" sz="800" b="1" dirty="0">
                  <a:solidFill>
                    <a:schemeClr val="bg1"/>
                  </a:solidFill>
                </a:rPr>
                <a:t>Analog</a:t>
              </a:r>
            </a:p>
            <a:p>
              <a:r>
                <a:rPr lang="en-US" sz="800" b="1" dirty="0">
                  <a:solidFill>
                    <a:schemeClr val="bg1"/>
                  </a:solidFill>
                </a:rPr>
                <a:t>    9-36vin,  3-18Vo  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50904" y="2636612"/>
              <a:ext cx="1625766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chemeClr val="tx1">
                      <a:lumMod val="50000"/>
                    </a:schemeClr>
                  </a:solidFill>
                  <a:hlinkClick r:id="" action="ppaction://noaction"/>
                </a:rPr>
                <a:t>BoostLynx</a:t>
              </a:r>
              <a:r>
                <a:rPr lang="en-US" sz="1100" b="1" dirty="0">
                  <a:solidFill>
                    <a:schemeClr val="tx1">
                      <a:lumMod val="50000"/>
                    </a:schemeClr>
                  </a:solidFill>
                </a:rPr>
                <a:t>,  48V and 24V</a:t>
              </a:r>
            </a:p>
            <a:p>
              <a:r>
                <a:rPr lang="en-US" sz="800" b="1" dirty="0">
                  <a:solidFill>
                    <a:schemeClr val="tx1">
                      <a:lumMod val="50000"/>
                    </a:schemeClr>
                  </a:solidFill>
                </a:rPr>
                <a:t>8V to 16V input</a:t>
              </a:r>
            </a:p>
            <a:p>
              <a:r>
                <a:rPr lang="en-US" sz="600" b="1" dirty="0">
                  <a:solidFill>
                    <a:schemeClr val="tx1">
                      <a:lumMod val="50000"/>
                    </a:schemeClr>
                  </a:solidFill>
                </a:rPr>
                <a:t>   </a:t>
              </a:r>
            </a:p>
          </p:txBody>
        </p:sp>
      </p:grp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99B3179-D248-4476-B2B7-0C90E83C8D2D}"/>
              </a:ext>
            </a:extLst>
          </p:cNvPr>
          <p:cNvSpPr txBox="1">
            <a:spLocks/>
          </p:cNvSpPr>
          <p:nvPr/>
        </p:nvSpPr>
        <p:spPr bwMode="auto">
          <a:xfrm>
            <a:off x="3186082" y="6611494"/>
            <a:ext cx="5952336" cy="246507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9pPr>
          </a:lstStyle>
          <a:p>
            <a:r>
              <a:rPr lang="en-US" sz="1050" dirty="0"/>
              <a:t>© 2018 GE Embedded Solutions,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B7AB0E-180C-47F6-85A0-9F7D80C1C666}"/>
              </a:ext>
            </a:extLst>
          </p:cNvPr>
          <p:cNvSpPr txBox="1"/>
          <p:nvPr/>
        </p:nvSpPr>
        <p:spPr>
          <a:xfrm>
            <a:off x="21906" y="1"/>
            <a:ext cx="792159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ABB Embedded Power, Analog only, Non-Isolated Features    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661522-1905-44E6-9CEE-411C6ADE60A6}"/>
              </a:ext>
            </a:extLst>
          </p:cNvPr>
          <p:cNvSpPr/>
          <p:nvPr/>
        </p:nvSpPr>
        <p:spPr>
          <a:xfrm>
            <a:off x="2524920" y="6604965"/>
            <a:ext cx="4664016" cy="246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510F480-E641-46E9-93D3-23DC426A8898}"/>
              </a:ext>
            </a:extLst>
          </p:cNvPr>
          <p:cNvSpPr txBox="1">
            <a:spLocks/>
          </p:cNvSpPr>
          <p:nvPr/>
        </p:nvSpPr>
        <p:spPr bwMode="auto">
          <a:xfrm>
            <a:off x="3302329" y="6580721"/>
            <a:ext cx="3493287" cy="258065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+mn-cs"/>
              </a:defRPr>
            </a:lvl9pPr>
          </a:lstStyle>
          <a:p>
            <a:r>
              <a:rPr lang="en-US" sz="1200" dirty="0"/>
              <a:t>ABB Embedded Power Confidential</a:t>
            </a:r>
          </a:p>
        </p:txBody>
      </p:sp>
    </p:spTree>
    <p:extLst>
      <p:ext uri="{BB962C8B-B14F-4D97-AF65-F5344CB8AC3E}">
        <p14:creationId xmlns:p14="http://schemas.microsoft.com/office/powerpoint/2010/main" val="23064280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587" y="0"/>
            <a:ext cx="6384022" cy="47973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74316" y="5147411"/>
            <a:ext cx="8565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4"/>
              </a:rPr>
              <a:t>http://www.geindustrial.com/products/embedded-power/boostlynx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1374316" y="5792697"/>
            <a:ext cx="7080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5"/>
              </a:rPr>
              <a:t>http://www.geindustrial.com/products/embedded-power/tlynx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1374317" y="4818635"/>
            <a:ext cx="77430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6"/>
              </a:rPr>
              <a:t>http://www.geindustrial.com/products/embedded-power/prolynx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1374316" y="5470109"/>
            <a:ext cx="66084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7"/>
              </a:rPr>
              <a:t>http://www.geindustrial.com/products/embedded-power/naos-raptor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6812656" y="6258188"/>
            <a:ext cx="2214461" cy="5033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A166B4-ED7A-4360-9B7B-168CDC7DC4DA}"/>
              </a:ext>
            </a:extLst>
          </p:cNvPr>
          <p:cNvSpPr txBox="1"/>
          <p:nvPr/>
        </p:nvSpPr>
        <p:spPr>
          <a:xfrm>
            <a:off x="1117282" y="0"/>
            <a:ext cx="60058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ABB Embedded Power, Analog only, Non-Isolated Features      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968E643-8F55-4F68-9295-FA8603A432EC}"/>
              </a:ext>
            </a:extLst>
          </p:cNvPr>
          <p:cNvGrpSpPr/>
          <p:nvPr/>
        </p:nvGrpSpPr>
        <p:grpSpPr>
          <a:xfrm>
            <a:off x="238920" y="6039315"/>
            <a:ext cx="2255693" cy="676275"/>
            <a:chOff x="238125" y="6039314"/>
            <a:chExt cx="2255693" cy="67627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3477B74-D5DD-4C36-B830-9A353E59D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8125" y="6039314"/>
              <a:ext cx="1304925" cy="676275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0F0A2C-5C27-4F3A-8BFC-BBAE01B75E20}"/>
                </a:ext>
              </a:extLst>
            </p:cNvPr>
            <p:cNvSpPr/>
            <p:nvPr/>
          </p:nvSpPr>
          <p:spPr>
            <a:xfrm>
              <a:off x="1452290" y="6265241"/>
              <a:ext cx="1041528" cy="3385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969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B08F1E-90C9-4C1C-9187-71A8FAE707E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0479A72-920A-415B-8469-E7772A79C549}" type="datetime4">
              <a:rPr lang="en-US" smtClean="0"/>
              <a:t>October 4, 2019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2242A-80A8-43A1-A4FF-057E3729F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1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BB Master">
  <a:themeElements>
    <a:clrScheme name="Niestandardowy 1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262626"/>
      </a:accent1>
      <a:accent2>
        <a:srgbClr val="6E6E6E"/>
      </a:accent2>
      <a:accent3>
        <a:srgbClr val="A9A9A9"/>
      </a:accent3>
      <a:accent4>
        <a:srgbClr val="D2D2D2"/>
      </a:accent4>
      <a:accent5>
        <a:srgbClr val="F0F0F0"/>
      </a:accent5>
      <a:accent6>
        <a:srgbClr val="FAFAFA"/>
      </a:accent6>
      <a:hlink>
        <a:srgbClr val="D90000"/>
      </a:hlink>
      <a:folHlink>
        <a:srgbClr val="FF000F"/>
      </a:folHlink>
    </a:clrScheme>
    <a:fontScheme name="ABBvoice">
      <a:majorFont>
        <a:latin typeface="ABBvoice"/>
        <a:ea typeface="ABBvoice"/>
        <a:cs typeface="ABBvoice"/>
      </a:majorFont>
      <a:minorFont>
        <a:latin typeface="ABBvoice"/>
        <a:ea typeface="ABBvoice"/>
        <a:cs typeface="ABBvo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tx2"/>
        </a:solidFill>
        <a:ln>
          <a:noFill/>
        </a:ln>
      </a:spPr>
      <a:bodyPr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72000" tIns="72000" rIns="72000" bIns="72000" rtlCol="0">
        <a:noAutofit/>
      </a:bodyPr>
      <a:lstStyle>
        <a:defPPr>
          <a:defRPr sz="1400" dirty="0" err="1" smtClean="0"/>
        </a:defPPr>
      </a:lstStyle>
    </a:txDef>
  </a:objectDefaults>
  <a:extraClrSchemeLst/>
  <a:custClrLst>
    <a:custClr name="Blue">
      <a:srgbClr val="004C97"/>
    </a:custClr>
    <a:custClr name="Green">
      <a:srgbClr val="007A33"/>
    </a:custClr>
    <a:custClr name="Yellow">
      <a:srgbClr val="FFD100"/>
    </a:custClr>
    <a:custClr name="Red Grey">
      <a:srgbClr val="817275"/>
    </a:custClr>
    <a:custClr name="Green Grey">
      <a:srgbClr val="6B7173"/>
    </a:custClr>
    <a:custClr name="Blue Grey">
      <a:srgbClr val="5B6F80"/>
    </a:custClr>
    <a:custClr name="Violet Grey">
      <a:srgbClr val="78838E"/>
    </a:custClr>
  </a:custClrLst>
  <a:extLst>
    <a:ext uri="{05A4C25C-085E-4340-85A3-A5531E510DB2}">
      <thm15:themeFamily xmlns:thm15="http://schemas.microsoft.com/office/thememl/2012/main" name="Hyline Presentation- ABB 01.08.2018" id="{A50C3AF6-485A-489C-9ABD-31F519E1E3CA}" vid="{6A4C53D3-780B-498F-BE66-8C43D14A648F}"/>
    </a:ext>
  </a:extLst>
</a:theme>
</file>

<file path=ppt/theme/theme2.xml><?xml version="1.0" encoding="utf-8"?>
<a:theme xmlns:a="http://schemas.openxmlformats.org/drawingml/2006/main" name="blank">
  <a:themeElements>
    <a:clrScheme name="GE Colour Palette">
      <a:dk1>
        <a:srgbClr val="1E4191"/>
      </a:dk1>
      <a:lt1>
        <a:srgbClr val="FFFFFF"/>
      </a:lt1>
      <a:dk2>
        <a:srgbClr val="FF6600"/>
      </a:dk2>
      <a:lt2>
        <a:srgbClr val="EE3324"/>
      </a:lt2>
      <a:accent1>
        <a:srgbClr val="711371"/>
      </a:accent1>
      <a:accent2>
        <a:srgbClr val="28B9F5"/>
      </a:accent2>
      <a:accent3>
        <a:srgbClr val="00AA50"/>
      </a:accent3>
      <a:accent4>
        <a:srgbClr val="CD0078"/>
      </a:accent4>
      <a:accent5>
        <a:srgbClr val="76B900"/>
      </a:accent5>
      <a:accent6>
        <a:srgbClr val="EBD70A"/>
      </a:accent6>
      <a:hlink>
        <a:srgbClr val="EE3324"/>
      </a:hlink>
      <a:folHlink>
        <a:srgbClr val="EE3324"/>
      </a:folHlink>
    </a:clrScheme>
    <a:fontScheme name="GE Fonts">
      <a:majorFont>
        <a:latin typeface="GE Inspira Pitch"/>
        <a:ea typeface=""/>
        <a:cs typeface=""/>
      </a:majorFont>
      <a:minorFont>
        <a:latin typeface="GE Inspira Pitc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1E1E1E"/>
      </a:accent1>
      <a:accent2>
        <a:srgbClr val="3C3C3C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1E1E1E"/>
      </a:accent1>
      <a:accent2>
        <a:srgbClr val="3C3C3C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Hyline Presentation- ABB 01.08.2018</Template>
  <TotalTime>0</TotalTime>
  <Words>2551</Words>
  <Application>Microsoft Office PowerPoint</Application>
  <PresentationFormat>Benutzerdefiniert</PresentationFormat>
  <Paragraphs>743</Paragraphs>
  <Slides>44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44</vt:i4>
      </vt:variant>
    </vt:vector>
  </HeadingPairs>
  <TitlesOfParts>
    <vt:vector size="56" baseType="lpstr">
      <vt:lpstr>SimSun</vt:lpstr>
      <vt:lpstr>ABBvoice</vt:lpstr>
      <vt:lpstr>ABBvoiceOffice</vt:lpstr>
      <vt:lpstr>Arial</vt:lpstr>
      <vt:lpstr>Calibri</vt:lpstr>
      <vt:lpstr>Century Gothic</vt:lpstr>
      <vt:lpstr>GE Inspira</vt:lpstr>
      <vt:lpstr>GE Inspira Pitch</vt:lpstr>
      <vt:lpstr>Symbol</vt:lpstr>
      <vt:lpstr>Times New Roman</vt:lpstr>
      <vt:lpstr>ABB Master</vt:lpstr>
      <vt:lpstr>blank</vt:lpstr>
      <vt:lpstr>Alkiviadis Filis</vt:lpstr>
      <vt:lpstr>ABB-EPIS History</vt:lpstr>
      <vt:lpstr>ABB and GEIS have joined forces to unlock value as the partner of choice </vt:lpstr>
      <vt:lpstr>Four market-leading entrepreneurial divisions ABB division overview</vt:lpstr>
      <vt:lpstr>AC/DC Power Supplies </vt:lpstr>
      <vt:lpstr>AC/DC Solutions by output voltage</vt:lpstr>
      <vt:lpstr>CLP Series – Open Frame 150W – 550 W; 5V,12,24,28 and 48V out</vt:lpstr>
      <vt:lpstr>FLP0412</vt:lpstr>
      <vt:lpstr>CLP Series – Open Frame 150W – 550 W; 5V,12,24,28 and 48V out</vt:lpstr>
      <vt:lpstr>MPR series </vt:lpstr>
      <vt:lpstr>CAR Series 500 to 1800W </vt:lpstr>
      <vt:lpstr>CAR Series 1800W to 2500W </vt:lpstr>
      <vt:lpstr>CP Series –  Compact Power Line High Efficiency 1U Rectifier </vt:lpstr>
      <vt:lpstr>CP3500AC65TEZ</vt:lpstr>
      <vt:lpstr>CP Series - Markets beeing served </vt:lpstr>
      <vt:lpstr>GP100 Three Phase  380VAC or 480VAC 3 Phase Input; 48Vdc output, 6KW</vt:lpstr>
      <vt:lpstr>GP Series- Markets beeing served  </vt:lpstr>
      <vt:lpstr>CC3500FB Conduction Cooled Industrial</vt:lpstr>
      <vt:lpstr>Resilient 3000 General Purpose</vt:lpstr>
      <vt:lpstr>CC12500H3R380TEZ Rectifier 380VAC or 480VAC 3F Input;  380VDC output, 12.5K  </vt:lpstr>
      <vt:lpstr>Isolated DC/DC Converter</vt:lpstr>
      <vt:lpstr>Isolated DC/DC Converters</vt:lpstr>
      <vt:lpstr>Isolated Board-Mounted Products (BMP)  Quarter Bricks </vt:lpstr>
      <vt:lpstr>Isolated BMP Products – Quarter Bricks  </vt:lpstr>
      <vt:lpstr>Isolated BMP Products – Eighth Bricks</vt:lpstr>
      <vt:lpstr>Isolated BMP Products – Sixteenth Bricks </vt:lpstr>
      <vt:lpstr>Isolated BMP Products – Sixteenth Bricks</vt:lpstr>
      <vt:lpstr>Isolated BMP Products – Half Bricks</vt:lpstr>
      <vt:lpstr>Isolated Products,  1” x 1” footprint</vt:lpstr>
      <vt:lpstr>Filter Modules</vt:lpstr>
      <vt:lpstr>Point of Loads</vt:lpstr>
      <vt:lpstr>ABB Embedded Power, Non-Isolated Families</vt:lpstr>
      <vt:lpstr>Hornet Industrial Series, General Spec</vt:lpstr>
      <vt:lpstr>Hornet Industrial Series, Features</vt:lpstr>
      <vt:lpstr>Non-isolated DLynx™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Alkiviadis Filis</dc:title>
  <dc:creator>Alkiviadis Filis</dc:creator>
  <cp:lastModifiedBy>Cameier Tim</cp:lastModifiedBy>
  <cp:revision>17</cp:revision>
  <dcterms:created xsi:type="dcterms:W3CDTF">2018-09-11T11:58:44Z</dcterms:created>
  <dcterms:modified xsi:type="dcterms:W3CDTF">2019-10-04T06:06:39Z</dcterms:modified>
</cp:coreProperties>
</file>