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6" r:id="rId1"/>
  </p:sldMasterIdLst>
  <p:notesMasterIdLst>
    <p:notesMasterId r:id="rId31"/>
  </p:notesMasterIdLst>
  <p:handoutMasterIdLst>
    <p:handoutMasterId r:id="rId32"/>
  </p:handoutMasterIdLst>
  <p:sldIdLst>
    <p:sldId id="287" r:id="rId2"/>
    <p:sldId id="266" r:id="rId3"/>
    <p:sldId id="314" r:id="rId4"/>
    <p:sldId id="320" r:id="rId5"/>
    <p:sldId id="258" r:id="rId6"/>
    <p:sldId id="316" r:id="rId7"/>
    <p:sldId id="294" r:id="rId8"/>
    <p:sldId id="296" r:id="rId9"/>
    <p:sldId id="262" r:id="rId10"/>
    <p:sldId id="297" r:id="rId11"/>
    <p:sldId id="319" r:id="rId12"/>
    <p:sldId id="317" r:id="rId13"/>
    <p:sldId id="301" r:id="rId14"/>
    <p:sldId id="286" r:id="rId15"/>
    <p:sldId id="283" r:id="rId16"/>
    <p:sldId id="285" r:id="rId17"/>
    <p:sldId id="311" r:id="rId18"/>
    <p:sldId id="321" r:id="rId19"/>
    <p:sldId id="313" r:id="rId20"/>
    <p:sldId id="308" r:id="rId21"/>
    <p:sldId id="303" r:id="rId22"/>
    <p:sldId id="309" r:id="rId23"/>
    <p:sldId id="304" r:id="rId24"/>
    <p:sldId id="300" r:id="rId25"/>
    <p:sldId id="315" r:id="rId26"/>
    <p:sldId id="322" r:id="rId27"/>
    <p:sldId id="299" r:id="rId28"/>
    <p:sldId id="257" r:id="rId29"/>
    <p:sldId id="318" r:id="rId30"/>
  </p:sldIdLst>
  <p:sldSz cx="9144000" cy="6858000" type="screen4x3"/>
  <p:notesSz cx="9296400" cy="701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ott" initials="S" lastIdx="27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35" autoAdjust="0"/>
    <p:restoredTop sz="94660"/>
  </p:normalViewPr>
  <p:slideViewPr>
    <p:cSldViewPr snapToGrid="0" snapToObjects="1">
      <p:cViewPr>
        <p:scale>
          <a:sx n="91" d="100"/>
          <a:sy n="91" d="100"/>
        </p:scale>
        <p:origin x="-1406" y="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Markets</c:v>
                </c:pt>
              </c:strCache>
            </c:strRef>
          </c:tx>
          <c:cat>
            <c:strRef>
              <c:f>Sheet1!$A$2:$A$17</c:f>
              <c:strCache>
                <c:ptCount val="16"/>
                <c:pt idx="0">
                  <c:v>Large UPS Systems</c:v>
                </c:pt>
                <c:pt idx="1">
                  <c:v>Misc. Power Supplies</c:v>
                </c:pt>
                <c:pt idx="2">
                  <c:v>Motors and Motor Drives</c:v>
                </c:pt>
                <c:pt idx="3">
                  <c:v>Military Aerospace</c:v>
                </c:pt>
                <c:pt idx="4">
                  <c:v>Renewable Energy</c:v>
                </c:pt>
                <c:pt idx="5">
                  <c:v>Oter</c:v>
                </c:pt>
                <c:pt idx="6">
                  <c:v>Welding</c:v>
                </c:pt>
                <c:pt idx="7">
                  <c:v>Medical Power</c:v>
                </c:pt>
                <c:pt idx="8">
                  <c:v>Communications</c:v>
                </c:pt>
                <c:pt idx="9">
                  <c:v>Misc. Industrial</c:v>
                </c:pt>
                <c:pt idx="10">
                  <c:v>Power Transmission</c:v>
                </c:pt>
                <c:pt idx="11">
                  <c:v>Lighting</c:v>
                </c:pt>
                <c:pt idx="12">
                  <c:v>Audio</c:v>
                </c:pt>
                <c:pt idx="13">
                  <c:v>HVAC</c:v>
                </c:pt>
                <c:pt idx="14">
                  <c:v>HEV</c:v>
                </c:pt>
                <c:pt idx="15">
                  <c:v>Traction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18</c:v>
                </c:pt>
                <c:pt idx="1">
                  <c:v>15</c:v>
                </c:pt>
                <c:pt idx="2">
                  <c:v>10</c:v>
                </c:pt>
                <c:pt idx="3">
                  <c:v>10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  <c:pt idx="7">
                  <c:v>6</c:v>
                </c:pt>
                <c:pt idx="8">
                  <c:v>6</c:v>
                </c:pt>
                <c:pt idx="9">
                  <c:v>4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OEM</c:v>
                </c:pt>
                <c:pt idx="1">
                  <c:v>Distribution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80227605229901799"/>
          <c:y val="0.31508520949022301"/>
          <c:w val="0.17920542918246299"/>
          <c:h val="0.1565708778441179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2C8FA73-27AF-064D-AA64-9C3ACCB9529F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DFBD0A1-1CB0-F54C-867C-E9F6BE3F375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8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014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047BF3-DDC2-46ED-B70D-73CE1AECEC9F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71813" y="876300"/>
            <a:ext cx="3152775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482" y="3373516"/>
            <a:ext cx="7435436" cy="2760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014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505CB-4A58-4F72-A4C3-C3BF7D6E4B6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13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05CB-4A58-4F72-A4C3-C3BF7D6E4B6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05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05CB-4A58-4F72-A4C3-C3BF7D6E4B6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289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6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58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274638"/>
            <a:ext cx="8686800" cy="1044523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91613"/>
            <a:ext cx="7772400" cy="827549"/>
          </a:xfr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7096"/>
            <a:ext cx="7772400" cy="419356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7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90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ed Title W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DE-logo-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7720"/>
            <a:ext cx="1686335" cy="44406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274638"/>
            <a:ext cx="8686800" cy="1044523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91613"/>
            <a:ext cx="7772400" cy="827549"/>
          </a:xfr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7096"/>
            <a:ext cx="7772400" cy="419356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411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91613"/>
            <a:ext cx="7772400" cy="827549"/>
          </a:xfrm>
        </p:spPr>
        <p:txBody>
          <a:bodyPr anchor="ctr"/>
          <a:lstStyle>
            <a:lvl1pPr algn="l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7096"/>
            <a:ext cx="7772400" cy="419356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09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e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74638"/>
            <a:ext cx="8686800" cy="1044523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‹Nr.›</a:t>
            </a:fld>
            <a:endParaRPr lang="en-US"/>
          </a:p>
        </p:txBody>
      </p:sp>
      <p:pic>
        <p:nvPicPr>
          <p:cNvPr id="8" name="Picture 7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79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itle/Sub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274638"/>
            <a:ext cx="8686800" cy="1044523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85800" y="491613"/>
            <a:ext cx="7772400" cy="827549"/>
          </a:xfr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685800" y="277096"/>
            <a:ext cx="7772400" cy="419356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11" name="Picture 10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70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1453"/>
            <a:ext cx="8229600" cy="1735182"/>
          </a:xfrm>
        </p:spPr>
        <p:txBody>
          <a:bodyPr/>
          <a:lstStyle>
            <a:lvl1pPr algn="l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6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03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10550"/>
            <a:ext cx="8229600" cy="5515613"/>
          </a:xfrm>
        </p:spPr>
        <p:txBody>
          <a:bodyPr anchor="ctr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6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10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lnSpc>
                <a:spcPct val="80000"/>
              </a:lnSpc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6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278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Red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475331"/>
            <a:ext cx="8686800" cy="1225214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524175"/>
            <a:ext cx="7772400" cy="1127526"/>
          </a:xfrm>
        </p:spPr>
        <p:txBody>
          <a:bodyPr anchor="ctr"/>
          <a:lstStyle>
            <a:lvl1pPr algn="l">
              <a:lnSpc>
                <a:spcPct val="80000"/>
              </a:lnSpc>
              <a:defRPr sz="4000" b="1" cap="all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pic>
        <p:nvPicPr>
          <p:cNvPr id="8" name="Picture 7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775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Red Section Header W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DE-logo-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7720"/>
            <a:ext cx="1686335" cy="444068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4475331"/>
            <a:ext cx="8686800" cy="1225214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524175"/>
            <a:ext cx="7772400" cy="1127526"/>
          </a:xfrm>
        </p:spPr>
        <p:txBody>
          <a:bodyPr anchor="ctr"/>
          <a:lstStyle>
            <a:lvl1pPr algn="l">
              <a:lnSpc>
                <a:spcPct val="80000"/>
              </a:lnSpc>
              <a:defRPr sz="4000" b="1" cap="all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292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475331"/>
            <a:ext cx="8686800" cy="1225214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524175"/>
            <a:ext cx="7772400" cy="1127526"/>
          </a:xfrm>
        </p:spPr>
        <p:txBody>
          <a:bodyPr anchor="ctr"/>
          <a:lstStyle>
            <a:lvl1pPr algn="l">
              <a:lnSpc>
                <a:spcPct val="80000"/>
              </a:lnSpc>
              <a:defRPr sz="4000" b="1" cap="all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437924"/>
            <a:ext cx="8229600" cy="3890037"/>
          </a:xfrm>
        </p:spPr>
        <p:txBody>
          <a:bodyPr anchor="ctr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679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ection Header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475331"/>
            <a:ext cx="8686800" cy="1225214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894687"/>
            <a:ext cx="7772400" cy="757013"/>
          </a:xfrm>
        </p:spPr>
        <p:txBody>
          <a:bodyPr anchor="ctr"/>
          <a:lstStyle>
            <a:lvl1pPr algn="l">
              <a:lnSpc>
                <a:spcPct val="80000"/>
              </a:lnSpc>
              <a:defRPr sz="4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Subtitle 2"/>
          <p:cNvSpPr>
            <a:spLocks noGrp="1"/>
          </p:cNvSpPr>
          <p:nvPr>
            <p:ph type="subTitle" idx="13"/>
          </p:nvPr>
        </p:nvSpPr>
        <p:spPr>
          <a:xfrm>
            <a:off x="722313" y="4475331"/>
            <a:ext cx="7772400" cy="419356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7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982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ection Header Sub W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DE-logo-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7720"/>
            <a:ext cx="1686335" cy="444068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4475331"/>
            <a:ext cx="8686800" cy="1225214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894687"/>
            <a:ext cx="7772400" cy="757013"/>
          </a:xfrm>
        </p:spPr>
        <p:txBody>
          <a:bodyPr anchor="ctr"/>
          <a:lstStyle>
            <a:lvl1pPr algn="l">
              <a:lnSpc>
                <a:spcPct val="80000"/>
              </a:lnSpc>
              <a:defRPr sz="4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Subtitle 2"/>
          <p:cNvSpPr>
            <a:spLocks noGrp="1"/>
          </p:cNvSpPr>
          <p:nvPr>
            <p:ph type="subTitle" idx="13"/>
          </p:nvPr>
        </p:nvSpPr>
        <p:spPr>
          <a:xfrm>
            <a:off x="722313" y="4475331"/>
            <a:ext cx="7772400" cy="419356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494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ub with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475331"/>
            <a:ext cx="8686800" cy="1225214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437924"/>
            <a:ext cx="8229600" cy="3890037"/>
          </a:xfrm>
        </p:spPr>
        <p:txBody>
          <a:bodyPr anchor="ctr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22313" y="4894687"/>
            <a:ext cx="7772400" cy="757013"/>
          </a:xfrm>
        </p:spPr>
        <p:txBody>
          <a:bodyPr anchor="ctr"/>
          <a:lstStyle>
            <a:lvl1pPr algn="l">
              <a:lnSpc>
                <a:spcPct val="80000"/>
              </a:lnSpc>
              <a:defRPr sz="4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4"/>
          </p:nvPr>
        </p:nvSpPr>
        <p:spPr>
          <a:xfrm>
            <a:off x="722313" y="4475331"/>
            <a:ext cx="7772400" cy="419356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11" name="Picture 10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31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274638"/>
            <a:ext cx="8686800" cy="1044523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‹Nr.›</a:t>
            </a:fld>
            <a:endParaRPr lang="en-US"/>
          </a:p>
        </p:txBody>
      </p:sp>
      <p:pic>
        <p:nvPicPr>
          <p:cNvPr id="9" name="Picture 8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13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274638"/>
            <a:ext cx="8686800" cy="1044523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‹Nr.›</a:t>
            </a:fld>
            <a:endParaRPr lang="en-US"/>
          </a:p>
        </p:txBody>
      </p:sp>
      <p:pic>
        <p:nvPicPr>
          <p:cNvPr id="11" name="Picture 10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033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274638"/>
            <a:ext cx="8686800" cy="1044523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6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276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‹Nr.›</a:t>
            </a:fld>
            <a:endParaRPr lang="en-US"/>
          </a:p>
        </p:txBody>
      </p:sp>
      <p:pic>
        <p:nvPicPr>
          <p:cNvPr id="5" name="Picture 4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104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‹Nr.›</a:t>
            </a:fld>
            <a:endParaRPr lang="en-US"/>
          </a:p>
        </p:txBody>
      </p:sp>
      <p:pic>
        <p:nvPicPr>
          <p:cNvPr id="8" name="Picture 7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76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‹Nr.›</a:t>
            </a:fld>
            <a:endParaRPr lang="en-US"/>
          </a:p>
        </p:txBody>
      </p:sp>
      <p:pic>
        <p:nvPicPr>
          <p:cNvPr id="8" name="Picture 7" descr="CDE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40" y="6356350"/>
            <a:ext cx="1686335" cy="44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27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40000"/>
                <a:satMod val="350000"/>
              </a:schemeClr>
            </a:gs>
            <a:gs pos="57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8D103-FFFA-7442-BEFE-7ACB1377C2F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816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38" r:id="rId2"/>
    <p:sldLayoutId id="2147483861" r:id="rId3"/>
    <p:sldLayoutId id="2147483853" r:id="rId4"/>
    <p:sldLayoutId id="2147483828" r:id="rId5"/>
    <p:sldLayoutId id="2147483857" r:id="rId6"/>
    <p:sldLayoutId id="2147483852" r:id="rId7"/>
    <p:sldLayoutId id="2147483855" r:id="rId8"/>
    <p:sldLayoutId id="2147483829" r:id="rId9"/>
    <p:sldLayoutId id="2147483854" r:id="rId10"/>
    <p:sldLayoutId id="2147483860" r:id="rId11"/>
    <p:sldLayoutId id="2147483856" r:id="rId12"/>
    <p:sldLayoutId id="2147483858" r:id="rId13"/>
    <p:sldLayoutId id="2147483862" r:id="rId14"/>
    <p:sldLayoutId id="214748385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18" Type="http://schemas.openxmlformats.org/officeDocument/2006/relationships/image" Target="../media/image37.png"/><Relationship Id="rId26" Type="http://schemas.openxmlformats.org/officeDocument/2006/relationships/image" Target="../media/image45.jpeg"/><Relationship Id="rId3" Type="http://schemas.openxmlformats.org/officeDocument/2006/relationships/image" Target="../media/image22.jpeg"/><Relationship Id="rId21" Type="http://schemas.openxmlformats.org/officeDocument/2006/relationships/image" Target="../media/image40.jpeg"/><Relationship Id="rId7" Type="http://schemas.openxmlformats.org/officeDocument/2006/relationships/image" Target="../media/image26.jpeg"/><Relationship Id="rId12" Type="http://schemas.openxmlformats.org/officeDocument/2006/relationships/image" Target="../media/image31.png"/><Relationship Id="rId17" Type="http://schemas.openxmlformats.org/officeDocument/2006/relationships/image" Target="../media/image36.jpeg"/><Relationship Id="rId25" Type="http://schemas.openxmlformats.org/officeDocument/2006/relationships/image" Target="../media/image44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3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24" Type="http://schemas.openxmlformats.org/officeDocument/2006/relationships/image" Target="../media/image43.jpeg"/><Relationship Id="rId5" Type="http://schemas.openxmlformats.org/officeDocument/2006/relationships/image" Target="../media/image24.jpe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28" Type="http://schemas.openxmlformats.org/officeDocument/2006/relationships/image" Target="../media/image47.png"/><Relationship Id="rId10" Type="http://schemas.openxmlformats.org/officeDocument/2006/relationships/image" Target="../media/image29.jpeg"/><Relationship Id="rId19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28.jpeg"/><Relationship Id="rId14" Type="http://schemas.openxmlformats.org/officeDocument/2006/relationships/image" Target="../media/image33.png"/><Relationship Id="rId22" Type="http://schemas.openxmlformats.org/officeDocument/2006/relationships/image" Target="../media/image41.jpeg"/><Relationship Id="rId27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DE-logo-l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9730" y="1573092"/>
            <a:ext cx="5024540" cy="131266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4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Cornell Dubilier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478" y="1268802"/>
            <a:ext cx="8550322" cy="44494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A privately-held company headquartered in Liberty, SC,  Cornell Dubilier Electronics is a technology leader and manufacturer of high quality capacitors used in demanding </a:t>
            </a:r>
            <a:r>
              <a:rPr lang="en-US" sz="3600" dirty="0"/>
              <a:t>industrial, medical and military/aerospace applications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9063" y="4003575"/>
            <a:ext cx="4421874" cy="305231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20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45" y="268907"/>
            <a:ext cx="8781656" cy="827549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CDE Core Products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46" y="2634014"/>
            <a:ext cx="2219000" cy="21427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13510" y="2784134"/>
            <a:ext cx="2296694" cy="19938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1601" y="1807175"/>
            <a:ext cx="2328223" cy="29628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4359" y="2721575"/>
            <a:ext cx="2122778" cy="20484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0251" y="1883391"/>
            <a:ext cx="1801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Aluminum Electrolytic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76940" y="2037279"/>
            <a:ext cx="180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DC Film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78320" y="1251760"/>
            <a:ext cx="1801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AC &amp; DC 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Oil-Filled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06543" y="2022732"/>
            <a:ext cx="180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Mica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587" y="4822694"/>
            <a:ext cx="23610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Screw Terminal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Snap-in</a:t>
            </a:r>
          </a:p>
          <a:p>
            <a:pPr marL="285750" indent="-285750">
              <a:buFontTx/>
              <a:buChar char="-"/>
            </a:pPr>
            <a:r>
              <a:rPr lang="en-US" dirty="0" err="1" smtClean="0">
                <a:solidFill>
                  <a:schemeClr val="bg1"/>
                </a:solidFill>
              </a:rPr>
              <a:t>Flatpack</a:t>
            </a:r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Axial and Radial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SMT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22401" y="4824966"/>
            <a:ext cx="2361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DC Link</a:t>
            </a:r>
          </a:p>
          <a:p>
            <a:pPr marL="285750" indent="-285750">
              <a:buFontTx/>
              <a:buChar char="-"/>
            </a:pPr>
            <a:r>
              <a:rPr lang="en-US" dirty="0" err="1" smtClean="0">
                <a:solidFill>
                  <a:schemeClr val="bg1"/>
                </a:solidFill>
              </a:rPr>
              <a:t>Snubber</a:t>
            </a:r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Axial and Radial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SMT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85274" y="4824606"/>
            <a:ext cx="23610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1Ø and 3Ø Harmonic Filters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Power Conversion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Motor Run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HID Lighting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91378" y="4822694"/>
            <a:ext cx="2361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RF Dipped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RF Clad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SMT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Transmitting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56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039" y="1319162"/>
            <a:ext cx="4658432" cy="55388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Our Most Recent Acquisition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886" y="4479877"/>
            <a:ext cx="3009900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741" y="2250530"/>
            <a:ext cx="2104525" cy="21265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88741" y="1897039"/>
            <a:ext cx="210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Illinois Capacitor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596273" y="6221266"/>
            <a:ext cx="237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Supercap</a:t>
            </a:r>
            <a:r>
              <a:rPr lang="en-US" dirty="0" smtClean="0"/>
              <a:t> Modules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7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Markets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1148039"/>
              </p:ext>
            </p:extLst>
          </p:nvPr>
        </p:nvGraphicFramePr>
        <p:xfrm>
          <a:off x="915756" y="1868244"/>
          <a:ext cx="7313843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828638" y="2522750"/>
            <a:ext cx="10301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FFFFFF"/>
                </a:solidFill>
              </a:rPr>
              <a:t>18% </a:t>
            </a:r>
            <a:br>
              <a:rPr lang="en-US" sz="1000" dirty="0" smtClean="0">
                <a:solidFill>
                  <a:srgbClr val="FFFFFF"/>
                </a:solidFill>
              </a:rPr>
            </a:br>
            <a:r>
              <a:rPr lang="en-US" sz="1000" dirty="0" smtClean="0">
                <a:solidFill>
                  <a:srgbClr val="FFFFFF"/>
                </a:solidFill>
              </a:rPr>
              <a:t>Large UPS Systems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75439" y="3863536"/>
            <a:ext cx="9172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FFFFFF"/>
                </a:solidFill>
              </a:rPr>
              <a:t>15% </a:t>
            </a:r>
            <a:br>
              <a:rPr lang="en-US" sz="1000" dirty="0" smtClean="0">
                <a:solidFill>
                  <a:srgbClr val="FFFFFF"/>
                </a:solidFill>
              </a:rPr>
            </a:br>
            <a:r>
              <a:rPr lang="en-US" sz="1000" dirty="0" smtClean="0">
                <a:solidFill>
                  <a:srgbClr val="FFFFFF"/>
                </a:solidFill>
              </a:rPr>
              <a:t>Misc. Power Supplies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131202" y="4963563"/>
            <a:ext cx="9445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FFFFFF"/>
                </a:solidFill>
              </a:rPr>
              <a:t>10% </a:t>
            </a:r>
            <a:br>
              <a:rPr lang="en-US" sz="1000" dirty="0" smtClean="0">
                <a:solidFill>
                  <a:srgbClr val="FFFFFF"/>
                </a:solidFill>
              </a:rPr>
            </a:br>
            <a:r>
              <a:rPr lang="en-US" sz="1000" dirty="0" smtClean="0">
                <a:solidFill>
                  <a:srgbClr val="FFFFFF"/>
                </a:solidFill>
              </a:rPr>
              <a:t>Motors and Motor Drives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275996" y="5402439"/>
            <a:ext cx="823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FFFFFF"/>
                </a:solidFill>
              </a:rPr>
              <a:t>10% Military Aerospace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01643" y="5293571"/>
            <a:ext cx="8871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FFFFFF"/>
                </a:solidFill>
              </a:rPr>
              <a:t>7% Renewable Energy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46850" y="4905709"/>
            <a:ext cx="597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FFFFFF"/>
                </a:solidFill>
              </a:rPr>
              <a:t>7% Other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61901" y="4264439"/>
            <a:ext cx="739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FFFFFF"/>
                </a:solidFill>
              </a:rPr>
              <a:t>7% Welding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71780" y="3566971"/>
            <a:ext cx="7851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FFFFFF"/>
                </a:solidFill>
              </a:rPr>
              <a:t>6% Medical Power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38401" y="3094041"/>
            <a:ext cx="1203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FFFFFF"/>
                </a:solidFill>
              </a:rPr>
              <a:t>6% Communications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70564" y="2207541"/>
            <a:ext cx="19604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4% Misc. Industrial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64214" y="1979898"/>
            <a:ext cx="19604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3% Power Transmission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085645" y="1764781"/>
            <a:ext cx="19604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2% Lighting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271445" y="1589613"/>
            <a:ext cx="19604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1% Audio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16839" y="1368675"/>
            <a:ext cx="19604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1% HVAC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268447" y="1534563"/>
            <a:ext cx="19604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1% HEV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384559" y="1745133"/>
            <a:ext cx="19604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1% Traction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4389705" y="1745133"/>
            <a:ext cx="0" cy="4317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4503813" y="1946680"/>
            <a:ext cx="0" cy="2358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256985" y="1581016"/>
            <a:ext cx="0" cy="59587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123569" y="1835834"/>
            <a:ext cx="0" cy="34672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3923479" y="1991354"/>
            <a:ext cx="0" cy="2358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615842" y="2182561"/>
            <a:ext cx="0" cy="2358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3235179" y="2418442"/>
            <a:ext cx="0" cy="2358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3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Power Supplies and Backup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Where CDE </a:t>
            </a:r>
            <a:r>
              <a:rPr lang="en-US" dirty="0"/>
              <a:t>c</a:t>
            </a:r>
            <a:r>
              <a:rPr lang="en-US" dirty="0" smtClean="0"/>
              <a:t>apacitors are used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08478" y="4261567"/>
            <a:ext cx="45720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UPS</a:t>
            </a:r>
            <a:endParaRPr lang="en-US" sz="20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Flywheel Energy Storage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Battery Chargers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Linear Power Supplies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err="1" smtClean="0"/>
              <a:t>Ferroresonant</a:t>
            </a:r>
            <a:r>
              <a:rPr lang="en-US" sz="2000" i="1" dirty="0" smtClean="0"/>
              <a:t> Power Supplies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Fixed Output and Programmable Power Supplies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30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Industrial 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662906" y="821297"/>
            <a:ext cx="5996858" cy="419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55943" y="1365498"/>
            <a:ext cx="3237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bg1"/>
                </a:solidFill>
              </a:rPr>
              <a:t>Welders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bg1"/>
                </a:solidFill>
              </a:rPr>
              <a:t>Motors and Motor Drives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bg1"/>
                </a:solidFill>
              </a:rPr>
              <a:t>Motion Control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bg1"/>
                </a:solidFill>
              </a:rPr>
              <a:t>Elevators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bg1"/>
                </a:solidFill>
              </a:rPr>
              <a:t>HVAC Systems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85800" y="277096"/>
            <a:ext cx="7772400" cy="419356"/>
          </a:xfrm>
        </p:spPr>
        <p:txBody>
          <a:bodyPr/>
          <a:lstStyle/>
          <a:p>
            <a:r>
              <a:rPr lang="en-US" dirty="0" smtClean="0"/>
              <a:t>Where CDE capacitors are used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9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Military and Aerospace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662906" y="821297"/>
            <a:ext cx="5996858" cy="419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40640" y="1839802"/>
            <a:ext cx="31089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Radar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Commercial and Military </a:t>
            </a:r>
            <a:r>
              <a:rPr lang="en-US" sz="2000" i="1" dirty="0"/>
              <a:t>A</a:t>
            </a:r>
            <a:r>
              <a:rPr lang="en-US" sz="2000" i="1" dirty="0" smtClean="0"/>
              <a:t>ircraft </a:t>
            </a:r>
            <a:r>
              <a:rPr lang="en-US" sz="2000" i="1" dirty="0"/>
              <a:t>P</a:t>
            </a:r>
            <a:r>
              <a:rPr lang="en-US" sz="2000" i="1" dirty="0" smtClean="0"/>
              <a:t>ower </a:t>
            </a:r>
            <a:r>
              <a:rPr lang="en-US" sz="2000" i="1" dirty="0"/>
              <a:t>S</a:t>
            </a:r>
            <a:r>
              <a:rPr lang="en-US" sz="2000" i="1" dirty="0" smtClean="0"/>
              <a:t>upplies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Cockpit Communications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Black Box </a:t>
            </a:r>
            <a:r>
              <a:rPr lang="en-US" sz="2000" i="1" dirty="0"/>
              <a:t>R</a:t>
            </a:r>
            <a:r>
              <a:rPr lang="en-US" sz="2000" i="1" dirty="0" smtClean="0"/>
              <a:t>ecorder</a:t>
            </a:r>
          </a:p>
          <a:p>
            <a:pPr marL="342900" indent="-342900">
              <a:buFontTx/>
              <a:buChar char="-"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85800" y="277096"/>
            <a:ext cx="7772400" cy="419356"/>
          </a:xfrm>
        </p:spPr>
        <p:txBody>
          <a:bodyPr/>
          <a:lstStyle/>
          <a:p>
            <a:r>
              <a:rPr lang="en-US" dirty="0" smtClean="0"/>
              <a:t>Where CDE capacitors are used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6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662906" y="821297"/>
            <a:ext cx="5996858" cy="419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85800" y="277096"/>
            <a:ext cx="7772400" cy="419356"/>
          </a:xfrm>
        </p:spPr>
        <p:txBody>
          <a:bodyPr/>
          <a:lstStyle/>
          <a:p>
            <a:r>
              <a:rPr lang="en-US" dirty="0" smtClean="0"/>
              <a:t>Where CDE capacitors are used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91069" y="1553137"/>
            <a:ext cx="32618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MRI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X-ray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Lasers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RF Ablation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Oxygen     Concentrators</a:t>
            </a:r>
            <a:endParaRPr lang="en-US" sz="20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9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Renewable Energy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662906" y="821297"/>
            <a:ext cx="5996858" cy="419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3773" y="1444007"/>
            <a:ext cx="61551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Grid Tie and Commercial PV Inverters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Wind Inverter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Fuel Cell Inverter</a:t>
            </a:r>
            <a:endParaRPr lang="en-US" sz="2000" i="1" dirty="0" smtClean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85800" y="277096"/>
            <a:ext cx="7772400" cy="419356"/>
          </a:xfrm>
        </p:spPr>
        <p:txBody>
          <a:bodyPr/>
          <a:lstStyle/>
          <a:p>
            <a:r>
              <a:rPr lang="en-US" dirty="0" smtClean="0"/>
              <a:t>Where CDE capacitors are used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62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Lighting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Where CDE capacitors are used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0" y="4508803"/>
            <a:ext cx="4572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HID Lighting</a:t>
            </a:r>
            <a:endParaRPr lang="en-US" sz="20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Professional Photography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Strobe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LED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Where CDE capacitors are used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50423" y="1319162"/>
            <a:ext cx="4572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bg1"/>
                </a:solidFill>
              </a:rPr>
              <a:t>Audio Amplifiers</a:t>
            </a:r>
            <a:endParaRPr lang="en-US" sz="2000" i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bg1"/>
                </a:solidFill>
              </a:rPr>
              <a:t>Guitar Tone </a:t>
            </a:r>
            <a:r>
              <a:rPr lang="en-US" sz="2000" i="1" dirty="0">
                <a:solidFill>
                  <a:schemeClr val="bg1"/>
                </a:solidFill>
              </a:rPr>
              <a:t>C</a:t>
            </a:r>
            <a:r>
              <a:rPr lang="en-US" sz="2000" i="1" dirty="0" smtClean="0">
                <a:solidFill>
                  <a:schemeClr val="bg1"/>
                </a:solidFill>
              </a:rPr>
              <a:t>ircuits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bg1"/>
                </a:solidFill>
              </a:rPr>
              <a:t>Battery Stiffening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bg1"/>
                </a:solidFill>
              </a:rPr>
              <a:t>RF Tuning </a:t>
            </a:r>
            <a:r>
              <a:rPr lang="en-US" sz="2000" i="1" dirty="0">
                <a:solidFill>
                  <a:schemeClr val="bg1"/>
                </a:solidFill>
              </a:rPr>
              <a:t>C</a:t>
            </a:r>
            <a:r>
              <a:rPr lang="en-US" sz="2000" i="1" dirty="0" smtClean="0">
                <a:solidFill>
                  <a:schemeClr val="bg1"/>
                </a:solidFill>
              </a:rPr>
              <a:t>ircuits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04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OEM Partners</a:t>
            </a:r>
            <a:endParaRPr lang="en-US" dirty="0"/>
          </a:p>
        </p:txBody>
      </p:sp>
      <p:pic>
        <p:nvPicPr>
          <p:cNvPr id="10" name="Picture 22" descr="http://www.yourindustrynews.com/upload_images/AdvanceEnergyLogo_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5446" y="1384369"/>
            <a:ext cx="13716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6" descr="http://t2.gstatic.com/images?q=tbn:ANd9GcSAw_Zr1dXEII6yhMHz5LxSF4q3GoPPq03xXOzSwWCSxyB3hPzP3a2Efe-dJ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9193" y="2399599"/>
            <a:ext cx="2333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http://www.microage.com/wp-content/uploads/2012/04/Emerson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838" y="5376138"/>
            <a:ext cx="1771650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http://www.freecorporatelogos.com/thumbs/ROCKWELL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6721" y="4866859"/>
            <a:ext cx="24987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2" descr="http://www.arizonacreative.com/site/images/portfolio/logos/bloom_large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7131" y="1416798"/>
            <a:ext cx="12319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6" descr="http://www.westermans.com/images/user/image/Miller%20welding%20log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131" y="3446794"/>
            <a:ext cx="17716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0" descr="http://www.clemson.edu/ces/cuepra/Siemens_Log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8531" y="4113258"/>
            <a:ext cx="1849438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4" descr="http://www.solaredge.com/files/images/solaredge_article_logo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1011" y="6148949"/>
            <a:ext cx="2157413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8" descr="http://t0.gstatic.com/images?q=tbn:ANd9GcTBQCLBfCVcFBaMBFwjGZxkkkVqqKUz8O_dFkIEBCjRwTDUoyIgcKCj2jUh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8646" y="6191849"/>
            <a:ext cx="177165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4" descr="http://smarthistory.khanacademy.org/assets/images/images/OtisLogoTight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7317" y="3518039"/>
            <a:ext cx="1617663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8" descr="http://www.mtckenworth.net/New%20info_9-27-10/service/Eaton_logo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331" y="2229866"/>
            <a:ext cx="2278063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0" descr="http://www.phys.tue.nl/ALD2008/Images/mks_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8570" y="1551725"/>
            <a:ext cx="12319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4" descr="http://www.dailypolitical.com/logos/hubbell-inc-b-logo.gi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6721" y="5577442"/>
            <a:ext cx="2251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6" descr="http://www02.abb.com/global/abbzh/abbzh252.nsf/0/c12567f100602e8bc12574ac00333e89/$file/p_be_logo_main.gif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2426" y="6284694"/>
            <a:ext cx="207168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0" descr="http://www.altestore.com/Solar/descfiles/solectria/Solectria_Renewables_Logo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0306" y="2966337"/>
            <a:ext cx="2311400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2" descr="http://www.easygreensolar.com/Pictures/Fronius/FroniusLogo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8531" y="3212506"/>
            <a:ext cx="1819275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4" descr="http://www.nashmedical.com/v/vspfiles/assets/images/heartsine-logo.gif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6618" y="5667422"/>
            <a:ext cx="1385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6" descr="http://3.bp.blogspot.com/-9Ry9YPL4Q5o/TpyrIdYpU6I/AAAAAAAACY8/AR2rCUHQBHo/s500/AMSC+logo+2011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6606" y="2481263"/>
            <a:ext cx="13112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8" descr="Return Home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8646" y="4694220"/>
            <a:ext cx="190658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0" descr="http://ww1.prweb.com/prfiles/2010/06/17/2426654/gI_0_SchindlerElevatorCorporationLogo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7418" y="4527085"/>
            <a:ext cx="1284288" cy="109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52" descr="http://www.lincolnelectric.com/Style%20Library/Images/LECO/LECOlogo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131" y="2497138"/>
            <a:ext cx="1636713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54" descr="http://www.analogic.com/Collateral/Templates/English-US/images/top_logo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486" y="4399186"/>
            <a:ext cx="1768475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56" descr="Northrop Grumman Corporation - The Value of Performance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6606" y="4352926"/>
            <a:ext cx="196373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58" descr="MedCom Logo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0296" y="1327382"/>
            <a:ext cx="1425575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60" descr="http://www.securboration.com/img/BAE_logo.jp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6606" y="3897313"/>
            <a:ext cx="17716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655" y="1517826"/>
            <a:ext cx="1617663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8646" y="5387958"/>
            <a:ext cx="2079625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2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Experts </a:t>
            </a:r>
            <a:r>
              <a:rPr lang="en-US" dirty="0" smtClean="0"/>
              <a:t>in </a:t>
            </a:r>
            <a:r>
              <a:rPr lang="en-US" dirty="0"/>
              <a:t>every </a:t>
            </a:r>
            <a:br>
              <a:rPr lang="en-US" dirty="0"/>
            </a:br>
            <a:r>
              <a:rPr lang="en-US" dirty="0"/>
              <a:t>industry application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5400" i="1" dirty="0" smtClean="0">
                <a:solidFill>
                  <a:srgbClr val="FF0000"/>
                </a:solidFill>
              </a:rPr>
              <a:t> </a:t>
            </a:r>
            <a:endParaRPr lang="en-US" sz="5400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5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engineers are </a:t>
            </a:r>
            <a:br>
              <a:rPr lang="en-US" dirty="0"/>
            </a:br>
            <a:r>
              <a:rPr lang="en-US" dirty="0"/>
              <a:t>eager to collaborate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Whether your project requires a </a:t>
            </a:r>
            <a:r>
              <a:rPr lang="en-US" dirty="0" smtClean="0"/>
              <a:t>standard capacitor </a:t>
            </a:r>
            <a:r>
              <a:rPr lang="en-US" dirty="0"/>
              <a:t>or a </a:t>
            </a:r>
            <a:r>
              <a:rPr lang="en-US" dirty="0" smtClean="0"/>
              <a:t>custom </a:t>
            </a:r>
            <a:r>
              <a:rPr lang="en-US" dirty="0"/>
              <a:t>solution, our engineers </a:t>
            </a:r>
            <a:r>
              <a:rPr lang="en-US" dirty="0" smtClean="0"/>
              <a:t>will </a:t>
            </a:r>
            <a:r>
              <a:rPr lang="en-US" dirty="0"/>
              <a:t>work with your team to arrive </a:t>
            </a:r>
            <a:br>
              <a:rPr lang="en-US" dirty="0"/>
            </a:br>
            <a:r>
              <a:rPr lang="en-US" dirty="0"/>
              <a:t>at the </a:t>
            </a:r>
            <a:r>
              <a:rPr lang="en-US" dirty="0" smtClean="0"/>
              <a:t>optimal solution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14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Innovation driven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/>
              <a:t>research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2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283" y="1444935"/>
            <a:ext cx="4319517" cy="48236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723" y="1557528"/>
            <a:ext cx="3910083" cy="359959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R&amp;D Center located in Liberty</a:t>
            </a:r>
            <a:r>
              <a:rPr lang="en-US" dirty="0"/>
              <a:t>, South </a:t>
            </a:r>
            <a:r>
              <a:rPr lang="en-US" dirty="0" smtClean="0"/>
              <a:t>Carolina</a:t>
            </a:r>
          </a:p>
          <a:p>
            <a:r>
              <a:rPr lang="en-US" sz="2900" dirty="0" smtClean="0"/>
              <a:t>Advancing aluminum electrolytic technology, especially in the area of prismatic form factors</a:t>
            </a:r>
          </a:p>
          <a:p>
            <a:pPr marL="0" indent="0">
              <a:buNone/>
            </a:pPr>
            <a:endParaRPr lang="en-US" sz="2900" dirty="0" smtClean="0"/>
          </a:p>
          <a:p>
            <a:r>
              <a:rPr lang="en-US" sz="2900" dirty="0"/>
              <a:t>T</a:t>
            </a:r>
            <a:r>
              <a:rPr lang="en-US" sz="2900" dirty="0" smtClean="0"/>
              <a:t>hermal and physical modeling of capacitors using COMSOL</a:t>
            </a:r>
          </a:p>
          <a:p>
            <a:pPr marL="0" indent="0">
              <a:buNone/>
            </a:pPr>
            <a:endParaRPr lang="en-US" sz="2900" dirty="0" smtClean="0"/>
          </a:p>
          <a:p>
            <a:r>
              <a:rPr lang="en-US" sz="2900" dirty="0"/>
              <a:t>A</a:t>
            </a:r>
            <a:r>
              <a:rPr lang="en-US" sz="2900" dirty="0" smtClean="0"/>
              <a:t>dvanced electrical and physical testing and analysis techniques. </a:t>
            </a: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6295838"/>
            <a:ext cx="4667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COMSOL THERMAL MODEL OF SCREW TERMINAL</a:t>
            </a:r>
          </a:p>
          <a:p>
            <a:r>
              <a:rPr lang="en-US" sz="1400" dirty="0" smtClean="0"/>
              <a:t>ELECTROLYTIC</a:t>
            </a:r>
            <a:endParaRPr lang="en-US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31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665" y="1434697"/>
            <a:ext cx="3391469" cy="3572302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6200" dirty="0" smtClean="0"/>
              <a:t>AC and DC Film Capacitor Development Center Located in New Bedford, Massachusetts</a:t>
            </a:r>
          </a:p>
          <a:p>
            <a:r>
              <a:rPr lang="en-US" sz="5500" dirty="0" smtClean="0"/>
              <a:t>Advancing AC and DC film technology to remain at the forefront of capacitor development in this dielectric technology </a:t>
            </a:r>
          </a:p>
          <a:p>
            <a:pPr marL="0" indent="0">
              <a:buNone/>
            </a:pPr>
            <a:endParaRPr lang="en-US" sz="3800" dirty="0" smtClean="0"/>
          </a:p>
          <a:p>
            <a:pPr>
              <a:buFontTx/>
              <a:buChar char="-"/>
            </a:pPr>
            <a:endParaRPr lang="en-US" dirty="0"/>
          </a:p>
        </p:txBody>
      </p:sp>
      <p:pic>
        <p:nvPicPr>
          <p:cNvPr id="1026" name="Picture 2" descr="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7143" y="1656142"/>
            <a:ext cx="4759583" cy="388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16908" y="5557366"/>
            <a:ext cx="5841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COMSOL MAGNETIC FLUX DENSITY MODEL OF IGBT SNUBBER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0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Liberty, SC: Corporate headquarters, Aluminum Electrolytic R&amp;D Center and manufacturing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New Bedford, MA: Distribution Center and Engineering Development Center for AC and DC Films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Mexicali, Mexico: Manufacturing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Chicago, Illinois: Logistics center and Illinois Cap Customer Service Center for OEM Sales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 smtClean="0"/>
              <a:t>Kwun</a:t>
            </a:r>
            <a:r>
              <a:rPr lang="en-US" dirty="0" smtClean="0"/>
              <a:t> Tong, Kowloon, Hong Kong: Asia Sales and logistics center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Facilities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09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Liberty, South Carolina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Manufacturing Facility:  15,000 M</a:t>
            </a:r>
            <a:r>
              <a:rPr lang="en-US" baseline="30000" dirty="0"/>
              <a:t>2</a:t>
            </a:r>
            <a:r>
              <a:rPr lang="en-US" dirty="0"/>
              <a:t>, 205 People, 12 Engineers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4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3"/>
          </p:nvPr>
        </p:nvSpPr>
        <p:spPr>
          <a:xfrm>
            <a:off x="457200" y="375616"/>
            <a:ext cx="8229600" cy="38900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Home of CDE Headquarters and our </a:t>
            </a:r>
            <a:r>
              <a:rPr lang="en-US" dirty="0"/>
              <a:t>principal manufacturing site </a:t>
            </a:r>
            <a:r>
              <a:rPr lang="en-US" dirty="0" smtClean="0"/>
              <a:t>for Screw Terminal Aluminum Electrolytic and </a:t>
            </a:r>
            <a:r>
              <a:rPr lang="en-US" dirty="0"/>
              <a:t>Transmitting </a:t>
            </a:r>
            <a:r>
              <a:rPr lang="en-US" dirty="0" smtClean="0"/>
              <a:t>Mica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Liberty, South Carolina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Manufacturing Facility:  15,000 M</a:t>
            </a:r>
            <a:r>
              <a:rPr lang="en-US" baseline="30000" dirty="0" smtClean="0"/>
              <a:t>2</a:t>
            </a:r>
            <a:r>
              <a:rPr lang="en-US" dirty="0" smtClean="0"/>
              <a:t>, 205 People, 12 Engineers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88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Mexicali, Mexico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3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CDE Manufacturing Facility: 11,000 M2, 400 Employees, 11 Engineers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84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Located just across the </a:t>
            </a:r>
            <a:r>
              <a:rPr lang="en-US" dirty="0" smtClean="0"/>
              <a:t>Southern California border</a:t>
            </a:r>
            <a:r>
              <a:rPr lang="en-US" dirty="0"/>
              <a:t>, this facility is the largest mica capacitor factory in the world. Capacitors </a:t>
            </a:r>
            <a:r>
              <a:rPr lang="en-US" dirty="0" smtClean="0"/>
              <a:t>manufactured </a:t>
            </a:r>
            <a:r>
              <a:rPr lang="en-US" dirty="0"/>
              <a:t>here include:</a:t>
            </a:r>
          </a:p>
          <a:p>
            <a:r>
              <a:rPr lang="en-US" dirty="0" smtClean="0"/>
              <a:t>Snap-in Aluminum Electrolytic</a:t>
            </a:r>
          </a:p>
          <a:p>
            <a:r>
              <a:rPr lang="en-US" dirty="0" smtClean="0"/>
              <a:t>AC </a:t>
            </a:r>
            <a:r>
              <a:rPr lang="en-US" dirty="0"/>
              <a:t>Power Film Capacitors</a:t>
            </a:r>
          </a:p>
          <a:p>
            <a:r>
              <a:rPr lang="en-US" dirty="0" smtClean="0"/>
              <a:t>DC </a:t>
            </a:r>
            <a:r>
              <a:rPr lang="en-US" dirty="0"/>
              <a:t>Film Capacitors</a:t>
            </a:r>
          </a:p>
          <a:p>
            <a:r>
              <a:rPr lang="en-US" dirty="0" smtClean="0"/>
              <a:t>IGBT </a:t>
            </a:r>
            <a:r>
              <a:rPr lang="en-US" dirty="0"/>
              <a:t>Snubbers</a:t>
            </a:r>
          </a:p>
          <a:p>
            <a:r>
              <a:rPr lang="en-US" dirty="0" smtClean="0"/>
              <a:t>Mica Capacitors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Mexicali, Mexico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23</a:t>
            </a:fld>
            <a:endParaRPr lang="en-US"/>
          </a:p>
        </p:txBody>
      </p:sp>
      <p:sp>
        <p:nvSpPr>
          <p:cNvPr id="9" name="Subtitle 4"/>
          <p:cNvSpPr>
            <a:spLocks noGrp="1"/>
          </p:cNvSpPr>
          <p:nvPr>
            <p:ph type="subTitle" idx="13"/>
          </p:nvPr>
        </p:nvSpPr>
        <p:spPr>
          <a:xfrm>
            <a:off x="722313" y="4613255"/>
            <a:ext cx="7772400" cy="41935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CDE Manufacturing Facility: 11,000 M</a:t>
            </a:r>
            <a:r>
              <a:rPr lang="en-US" baseline="30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, 400 Employees, 11 Engineers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11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New Bedford, 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37493"/>
            <a:ext cx="8400197" cy="4525963"/>
          </a:xfrm>
        </p:spPr>
        <p:txBody>
          <a:bodyPr anchor="t"/>
          <a:lstStyle/>
          <a:p>
            <a:pPr marL="0" indent="0">
              <a:buNone/>
            </a:pPr>
            <a:r>
              <a:rPr lang="en-US" dirty="0"/>
              <a:t>Located </a:t>
            </a:r>
            <a:r>
              <a:rPr lang="en-US" dirty="0" smtClean="0"/>
              <a:t>60 miles south of Boston, this facility services all of the company’s distribution business with thousands of stocked SKUs.</a:t>
            </a:r>
          </a:p>
          <a:p>
            <a:pPr marL="0" indent="0">
              <a:buNone/>
            </a:pPr>
            <a:r>
              <a:rPr lang="en-US" dirty="0" smtClean="0"/>
              <a:t>It is also our Engineering Center for all Film and Mica Capacitor products</a:t>
            </a:r>
          </a:p>
          <a:p>
            <a:pPr marL="0" indent="0">
              <a:buNone/>
            </a:pPr>
            <a:endParaRPr lang="en-US" strike="sngStrik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24</a:t>
            </a:fld>
            <a:endParaRPr lang="en-US"/>
          </a:p>
        </p:txBody>
      </p:sp>
      <p:sp>
        <p:nvSpPr>
          <p:cNvPr id="7" name="Subtitle 4"/>
          <p:cNvSpPr txBox="1">
            <a:spLocks/>
          </p:cNvSpPr>
          <p:nvPr/>
        </p:nvSpPr>
        <p:spPr>
          <a:xfrm>
            <a:off x="457200" y="249358"/>
            <a:ext cx="7772400" cy="419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37,000 M</a:t>
            </a:r>
            <a:r>
              <a:rPr lang="en-US" baseline="30000" dirty="0" smtClean="0"/>
              <a:t>2</a:t>
            </a:r>
            <a:r>
              <a:rPr lang="en-US" dirty="0" smtClean="0"/>
              <a:t>, 48 Employees, 8 Engineers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2012" y="4165600"/>
            <a:ext cx="3762375" cy="2190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169" y="4130744"/>
            <a:ext cx="3396977" cy="222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19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Chicago, Illinois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 anchor="t"/>
          <a:lstStyle/>
          <a:p>
            <a:pPr marL="0" indent="0">
              <a:buNone/>
            </a:pPr>
            <a:r>
              <a:rPr lang="en-US" dirty="0" smtClean="0"/>
              <a:t>Located in the Chicago area, this facility houses operations for Illinois Capacitor Customer Service, Engineering, Warehousing and Logistics.</a:t>
            </a:r>
            <a:endParaRPr lang="en-US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25</a:t>
            </a:fld>
            <a:endParaRPr lang="en-US"/>
          </a:p>
        </p:txBody>
      </p:sp>
      <p:sp>
        <p:nvSpPr>
          <p:cNvPr id="5" name="Subtitle 4"/>
          <p:cNvSpPr txBox="1">
            <a:spLocks/>
          </p:cNvSpPr>
          <p:nvPr/>
        </p:nvSpPr>
        <p:spPr>
          <a:xfrm>
            <a:off x="457200" y="262130"/>
            <a:ext cx="7772400" cy="419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3</a:t>
            </a:r>
            <a:r>
              <a:rPr lang="en-US" dirty="0" smtClean="0"/>
              <a:t>,000 M</a:t>
            </a:r>
            <a:r>
              <a:rPr lang="en-US" baseline="30000" dirty="0" smtClean="0"/>
              <a:t>2</a:t>
            </a:r>
            <a:r>
              <a:rPr lang="en-US" dirty="0" smtClean="0"/>
              <a:t>, 19 Employees, 2 Engineers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371" y="3579950"/>
            <a:ext cx="4782829" cy="257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0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818" y="3879958"/>
            <a:ext cx="6721522" cy="29780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Hong Kong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 anchor="t"/>
          <a:lstStyle/>
          <a:p>
            <a:pPr marL="0" indent="0">
              <a:buNone/>
            </a:pPr>
            <a:r>
              <a:rPr lang="en-US" dirty="0" smtClean="0"/>
              <a:t>Our Asia sales office and logistics center is located in </a:t>
            </a:r>
            <a:r>
              <a:rPr lang="en-US" dirty="0" err="1" smtClean="0"/>
              <a:t>Kwun</a:t>
            </a:r>
            <a:r>
              <a:rPr lang="en-US" dirty="0" smtClean="0"/>
              <a:t> Tong, Kowloon, Hong Kong. Staffed with 19 people including sales engineers, customer service personnel, application engineers and technicians.</a:t>
            </a:r>
            <a:endParaRPr lang="en-US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26</a:t>
            </a:fld>
            <a:endParaRPr lang="en-US"/>
          </a:p>
        </p:txBody>
      </p:sp>
      <p:sp>
        <p:nvSpPr>
          <p:cNvPr id="5" name="Subtitle 4"/>
          <p:cNvSpPr txBox="1">
            <a:spLocks/>
          </p:cNvSpPr>
          <p:nvPr/>
        </p:nvSpPr>
        <p:spPr>
          <a:xfrm>
            <a:off x="457200" y="262130"/>
            <a:ext cx="7772400" cy="419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Asia Sales and Logistics: 1,500 M</a:t>
            </a:r>
            <a:r>
              <a:rPr lang="en-US" baseline="30000" dirty="0" smtClean="0"/>
              <a:t>2</a:t>
            </a:r>
            <a:r>
              <a:rPr lang="en-US" dirty="0" smtClean="0"/>
              <a:t>, 19 Employees, 2 Engineers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46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p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32" y="1392531"/>
            <a:ext cx="7715336" cy="41745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Sales Channels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9714" y="1600200"/>
            <a:ext cx="8229600" cy="4525963"/>
          </a:xfrm>
        </p:spPr>
        <p:txBody>
          <a:bodyPr anchor="b"/>
          <a:lstStyle/>
          <a:p>
            <a:pPr marL="0" indent="0">
              <a:buNone/>
            </a:pPr>
            <a:r>
              <a:rPr lang="en-US" dirty="0"/>
              <a:t>CDE International Sales Offices are conveniently located in North America,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Asia </a:t>
            </a:r>
            <a:r>
              <a:rPr lang="en-US" dirty="0"/>
              <a:t>and throughout </a:t>
            </a:r>
            <a:r>
              <a:rPr lang="en-US" dirty="0" smtClean="0"/>
              <a:t>Europe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93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Global Sales Channel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35400688"/>
              </p:ext>
            </p:extLst>
          </p:nvPr>
        </p:nvGraphicFramePr>
        <p:xfrm>
          <a:off x="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1877198"/>
            <a:ext cx="2166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Direct Customers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20883" y="1600200"/>
            <a:ext cx="23973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Our Distributor Partners reach more than 30,000 customers worldwide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77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CDE Advantage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We have a broad </a:t>
            </a:r>
            <a:r>
              <a:rPr lang="en-US" dirty="0"/>
              <a:t>p</a:t>
            </a:r>
            <a:r>
              <a:rPr lang="en-US" dirty="0" smtClean="0"/>
              <a:t>ortfolio of standard </a:t>
            </a:r>
            <a:r>
              <a:rPr lang="en-US" dirty="0"/>
              <a:t>c</a:t>
            </a:r>
            <a:r>
              <a:rPr lang="en-US" dirty="0" smtClean="0"/>
              <a:t>apacitor products for Power Electronics</a:t>
            </a:r>
          </a:p>
          <a:p>
            <a:r>
              <a:rPr lang="en-US" dirty="0" smtClean="0"/>
              <a:t>We excel with applications and custom capacitor designs for critical applications</a:t>
            </a:r>
          </a:p>
          <a:p>
            <a:r>
              <a:rPr lang="en-US" dirty="0" smtClean="0"/>
              <a:t>Access to CDE engineers</a:t>
            </a:r>
          </a:p>
          <a:p>
            <a:r>
              <a:rPr lang="en-US" dirty="0"/>
              <a:t>G</a:t>
            </a:r>
            <a:r>
              <a:rPr lang="en-US" dirty="0" smtClean="0"/>
              <a:t>lobal logistics, sales and distribution network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D103-FFFA-7442-BEFE-7ACB1377C2F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11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DE 2">
      <a:dk1>
        <a:sysClr val="windowText" lastClr="000000"/>
      </a:dk1>
      <a:lt1>
        <a:sysClr val="window" lastClr="FFFFFF"/>
      </a:lt1>
      <a:dk2>
        <a:srgbClr val="7B0C15"/>
      </a:dk2>
      <a:lt2>
        <a:srgbClr val="D2D2D2"/>
      </a:lt2>
      <a:accent1>
        <a:srgbClr val="AE0008"/>
      </a:accent1>
      <a:accent2>
        <a:srgbClr val="227FB3"/>
      </a:accent2>
      <a:accent3>
        <a:srgbClr val="9BBB59"/>
      </a:accent3>
      <a:accent4>
        <a:srgbClr val="505050"/>
      </a:accent4>
      <a:accent5>
        <a:srgbClr val="4BACC6"/>
      </a:accent5>
      <a:accent6>
        <a:srgbClr val="F79646"/>
      </a:accent6>
      <a:hlink>
        <a:srgbClr val="660011"/>
      </a:hlink>
      <a:folHlink>
        <a:srgbClr val="50505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790</Words>
  <Application>Microsoft Office PowerPoint</Application>
  <PresentationFormat>Bildschirmpräsentation (4:3)</PresentationFormat>
  <Paragraphs>187</Paragraphs>
  <Slides>29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0" baseType="lpstr">
      <vt:lpstr>Office Theme</vt:lpstr>
      <vt:lpstr>PowerPoint-Präsentation</vt:lpstr>
      <vt:lpstr>Cornell Dubilier</vt:lpstr>
      <vt:lpstr>CDE Core Products</vt:lpstr>
      <vt:lpstr>Our Most Recent Acquisition</vt:lpstr>
      <vt:lpstr>Markets</vt:lpstr>
      <vt:lpstr>Power Supplies and Backup</vt:lpstr>
      <vt:lpstr>Industrial </vt:lpstr>
      <vt:lpstr>Military and Aerospace</vt:lpstr>
      <vt:lpstr>Medical</vt:lpstr>
      <vt:lpstr>Renewable Energy</vt:lpstr>
      <vt:lpstr>Lighting</vt:lpstr>
      <vt:lpstr>Audio</vt:lpstr>
      <vt:lpstr>Global OEM Partners</vt:lpstr>
      <vt:lpstr>Experts in every  industry application</vt:lpstr>
      <vt:lpstr>Our engineers are  eager to collaborate</vt:lpstr>
      <vt:lpstr>Innovation driven  by research</vt:lpstr>
      <vt:lpstr>Our Technology</vt:lpstr>
      <vt:lpstr>Our Technology</vt:lpstr>
      <vt:lpstr>Facilities</vt:lpstr>
      <vt:lpstr>Liberty, South Carolina</vt:lpstr>
      <vt:lpstr>Liberty, South Carolina</vt:lpstr>
      <vt:lpstr>Mexicali, Mexico</vt:lpstr>
      <vt:lpstr>Mexicali, Mexico</vt:lpstr>
      <vt:lpstr>New Bedford, MA</vt:lpstr>
      <vt:lpstr>Chicago, Illinois</vt:lpstr>
      <vt:lpstr>Hong Kong </vt:lpstr>
      <vt:lpstr>Global Sales Channels</vt:lpstr>
      <vt:lpstr>Global Sales Channel</vt:lpstr>
      <vt:lpstr>The CDE Advantage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 Davis</dc:creator>
  <cp:lastModifiedBy>Van Bassen Philipp</cp:lastModifiedBy>
  <cp:revision>145</cp:revision>
  <cp:lastPrinted>2015-09-17T18:48:26Z</cp:lastPrinted>
  <dcterms:created xsi:type="dcterms:W3CDTF">2015-03-05T18:51:10Z</dcterms:created>
  <dcterms:modified xsi:type="dcterms:W3CDTF">2018-01-26T12:21:59Z</dcterms:modified>
</cp:coreProperties>
</file>