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20"/>
  </p:notesMasterIdLst>
  <p:handoutMasterIdLst>
    <p:handoutMasterId r:id="rId21"/>
  </p:handoutMasterIdLst>
  <p:sldIdLst>
    <p:sldId id="317" r:id="rId5"/>
    <p:sldId id="287" r:id="rId6"/>
    <p:sldId id="321" r:id="rId7"/>
    <p:sldId id="318" r:id="rId8"/>
    <p:sldId id="319" r:id="rId9"/>
    <p:sldId id="288" r:id="rId10"/>
    <p:sldId id="322" r:id="rId11"/>
    <p:sldId id="320" r:id="rId12"/>
    <p:sldId id="303" r:id="rId13"/>
    <p:sldId id="294" r:id="rId14"/>
    <p:sldId id="300" r:id="rId15"/>
    <p:sldId id="296" r:id="rId16"/>
    <p:sldId id="301" r:id="rId17"/>
    <p:sldId id="312" r:id="rId18"/>
    <p:sldId id="279" r:id="rId19"/>
  </p:sldIdLst>
  <p:sldSz cx="9144000" cy="5143500" type="screen16x9"/>
  <p:notesSz cx="7010400" cy="9296400"/>
  <p:defaultTextStyle>
    <a:defPPr>
      <a:defRPr lang="en-US"/>
    </a:defPPr>
    <a:lvl1pPr marL="0" algn="l" defTabSz="779074" rtl="0" eaLnBrk="1" latinLnBrk="0" hangingPunct="1">
      <a:defRPr sz="1500" kern="1200">
        <a:solidFill>
          <a:schemeClr val="tx1"/>
        </a:solidFill>
        <a:latin typeface="+mn-lt"/>
        <a:ea typeface="+mn-ea"/>
        <a:cs typeface="+mn-cs"/>
      </a:defRPr>
    </a:lvl1pPr>
    <a:lvl2pPr marL="389538" algn="l" defTabSz="779074" rtl="0" eaLnBrk="1" latinLnBrk="0" hangingPunct="1">
      <a:defRPr sz="1500" kern="1200">
        <a:solidFill>
          <a:schemeClr val="tx1"/>
        </a:solidFill>
        <a:latin typeface="+mn-lt"/>
        <a:ea typeface="+mn-ea"/>
        <a:cs typeface="+mn-cs"/>
      </a:defRPr>
    </a:lvl2pPr>
    <a:lvl3pPr marL="779074" algn="l" defTabSz="779074" rtl="0" eaLnBrk="1" latinLnBrk="0" hangingPunct="1">
      <a:defRPr sz="1500" kern="1200">
        <a:solidFill>
          <a:schemeClr val="tx1"/>
        </a:solidFill>
        <a:latin typeface="+mn-lt"/>
        <a:ea typeface="+mn-ea"/>
        <a:cs typeface="+mn-cs"/>
      </a:defRPr>
    </a:lvl3pPr>
    <a:lvl4pPr marL="1168612" algn="l" defTabSz="779074" rtl="0" eaLnBrk="1" latinLnBrk="0" hangingPunct="1">
      <a:defRPr sz="1500" kern="1200">
        <a:solidFill>
          <a:schemeClr val="tx1"/>
        </a:solidFill>
        <a:latin typeface="+mn-lt"/>
        <a:ea typeface="+mn-ea"/>
        <a:cs typeface="+mn-cs"/>
      </a:defRPr>
    </a:lvl4pPr>
    <a:lvl5pPr marL="1558149" algn="l" defTabSz="779074" rtl="0" eaLnBrk="1" latinLnBrk="0" hangingPunct="1">
      <a:defRPr sz="1500" kern="1200">
        <a:solidFill>
          <a:schemeClr val="tx1"/>
        </a:solidFill>
        <a:latin typeface="+mn-lt"/>
        <a:ea typeface="+mn-ea"/>
        <a:cs typeface="+mn-cs"/>
      </a:defRPr>
    </a:lvl5pPr>
    <a:lvl6pPr marL="1947686" algn="l" defTabSz="779074" rtl="0" eaLnBrk="1" latinLnBrk="0" hangingPunct="1">
      <a:defRPr sz="1500" kern="1200">
        <a:solidFill>
          <a:schemeClr val="tx1"/>
        </a:solidFill>
        <a:latin typeface="+mn-lt"/>
        <a:ea typeface="+mn-ea"/>
        <a:cs typeface="+mn-cs"/>
      </a:defRPr>
    </a:lvl6pPr>
    <a:lvl7pPr marL="2337223" algn="l" defTabSz="779074" rtl="0" eaLnBrk="1" latinLnBrk="0" hangingPunct="1">
      <a:defRPr sz="1500" kern="1200">
        <a:solidFill>
          <a:schemeClr val="tx1"/>
        </a:solidFill>
        <a:latin typeface="+mn-lt"/>
        <a:ea typeface="+mn-ea"/>
        <a:cs typeface="+mn-cs"/>
      </a:defRPr>
    </a:lvl7pPr>
    <a:lvl8pPr marL="2726760" algn="l" defTabSz="779074" rtl="0" eaLnBrk="1" latinLnBrk="0" hangingPunct="1">
      <a:defRPr sz="1500" kern="1200">
        <a:solidFill>
          <a:schemeClr val="tx1"/>
        </a:solidFill>
        <a:latin typeface="+mn-lt"/>
        <a:ea typeface="+mn-ea"/>
        <a:cs typeface="+mn-cs"/>
      </a:defRPr>
    </a:lvl8pPr>
    <a:lvl9pPr marL="3116298" algn="l" defTabSz="779074"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iti Chasen" initials="AC" lastIdx="1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43433"/>
    <a:srgbClr val="005495"/>
    <a:srgbClr val="422A88"/>
    <a:srgbClr val="7D55C7"/>
    <a:srgbClr val="DDDEDE"/>
    <a:srgbClr val="75787B"/>
    <a:srgbClr val="949594"/>
    <a:srgbClr val="EFF4CB"/>
    <a:srgbClr val="C4D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70850" autoAdjust="0"/>
  </p:normalViewPr>
  <p:slideViewPr>
    <p:cSldViewPr snapToGrid="0">
      <p:cViewPr varScale="1">
        <p:scale>
          <a:sx n="101" d="100"/>
          <a:sy n="101" d="100"/>
        </p:scale>
        <p:origin x="492" y="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snapToGrid="0">
      <p:cViewPr varScale="1">
        <p:scale>
          <a:sx n="80" d="100"/>
          <a:sy n="80" d="100"/>
        </p:scale>
        <p:origin x="3162"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hollenbeck\Desktop\Capacit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Yearly!$D$2</c:f>
              <c:strCache>
                <c:ptCount val="1"/>
                <c:pt idx="0">
                  <c:v>Capacity (cm2)</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delete val="1"/>
          </c:dLbls>
          <c:cat>
            <c:numRef>
              <c:f>Yearly!$B$3:$B$6</c:f>
              <c:numCache>
                <c:formatCode>General</c:formatCode>
                <c:ptCount val="4"/>
                <c:pt idx="0">
                  <c:v>2017</c:v>
                </c:pt>
                <c:pt idx="1">
                  <c:v>2018</c:v>
                </c:pt>
                <c:pt idx="2">
                  <c:v>2019</c:v>
                </c:pt>
                <c:pt idx="3">
                  <c:v>2020</c:v>
                </c:pt>
              </c:numCache>
            </c:numRef>
          </c:cat>
          <c:val>
            <c:numRef>
              <c:f>Yearly!$D$3:$D$6</c:f>
              <c:numCache>
                <c:formatCode>General</c:formatCode>
                <c:ptCount val="4"/>
                <c:pt idx="0">
                  <c:v>10264466.772211676</c:v>
                </c:pt>
                <c:pt idx="1">
                  <c:v>23460451.824258413</c:v>
                </c:pt>
                <c:pt idx="2">
                  <c:v>33906581.191663913</c:v>
                </c:pt>
                <c:pt idx="3">
                  <c:v>45666760.226249695</c:v>
                </c:pt>
              </c:numCache>
            </c:numRef>
          </c:val>
          <c:extLst>
            <c:ext xmlns:c16="http://schemas.microsoft.com/office/drawing/2014/chart" uri="{C3380CC4-5D6E-409C-BE32-E72D297353CC}">
              <c16:uniqueId val="{00000000-3A3E-4173-A724-FDB07784CEE5}"/>
            </c:ext>
          </c:extLst>
        </c:ser>
        <c:dLbls>
          <c:dLblPos val="inEnd"/>
          <c:showLegendKey val="0"/>
          <c:showVal val="1"/>
          <c:showCatName val="0"/>
          <c:showSerName val="0"/>
          <c:showPercent val="0"/>
          <c:showBubbleSize val="0"/>
        </c:dLbls>
        <c:gapWidth val="41"/>
        <c:axId val="148982720"/>
        <c:axId val="148983048"/>
      </c:barChart>
      <c:catAx>
        <c:axId val="1489827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148983048"/>
        <c:crosses val="autoZero"/>
        <c:auto val="1"/>
        <c:lblAlgn val="ctr"/>
        <c:lblOffset val="100"/>
        <c:noMultiLvlLbl val="0"/>
      </c:catAx>
      <c:valAx>
        <c:axId val="148983048"/>
        <c:scaling>
          <c:orientation val="minMax"/>
          <c:max val="60000000"/>
        </c:scaling>
        <c:delete val="1"/>
        <c:axPos val="l"/>
        <c:numFmt formatCode="General" sourceLinked="1"/>
        <c:majorTickMark val="none"/>
        <c:minorTickMark val="none"/>
        <c:tickLblPos val="nextTo"/>
        <c:crossAx val="1489827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634F0-727A-4C1E-8490-539DAD5F367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CD284714-17D2-4004-B9F6-F04E851C0F49}">
      <dgm:prSet phldrT="[Text]" custT="1"/>
      <dgm:spPr>
        <a:solidFill>
          <a:schemeClr val="accent3"/>
        </a:solidFill>
      </dgm:spPr>
      <dgm:t>
        <a:bodyPr/>
        <a:lstStyle/>
        <a:p>
          <a:r>
            <a:rPr lang="en-US" sz="1600" dirty="0"/>
            <a:t>Grow Silicon Carbide Boules</a:t>
          </a:r>
        </a:p>
      </dgm:t>
    </dgm:pt>
    <dgm:pt modelId="{4F935443-B671-49FC-952A-0F3E7ABD80C9}" type="parTrans" cxnId="{E6D43D4A-9BEE-491C-904C-6EA89487F36C}">
      <dgm:prSet/>
      <dgm:spPr/>
      <dgm:t>
        <a:bodyPr/>
        <a:lstStyle/>
        <a:p>
          <a:endParaRPr lang="en-US"/>
        </a:p>
      </dgm:t>
    </dgm:pt>
    <dgm:pt modelId="{5E98FDF0-14C5-4DEF-9E86-C326F93CC841}" type="sibTrans" cxnId="{E6D43D4A-9BEE-491C-904C-6EA89487F36C}">
      <dgm:prSet/>
      <dgm:spPr>
        <a:solidFill>
          <a:schemeClr val="bg2">
            <a:alpha val="90000"/>
          </a:schemeClr>
        </a:solidFill>
      </dgm:spPr>
      <dgm:t>
        <a:bodyPr/>
        <a:lstStyle/>
        <a:p>
          <a:endParaRPr lang="en-US"/>
        </a:p>
      </dgm:t>
    </dgm:pt>
    <dgm:pt modelId="{0AD362EC-3422-4BA9-9B3B-283D7B47B24F}">
      <dgm:prSet phldrT="[Text]" custT="1"/>
      <dgm:spPr>
        <a:solidFill>
          <a:schemeClr val="accent3"/>
        </a:solidFill>
      </dgm:spPr>
      <dgm:t>
        <a:bodyPr/>
        <a:lstStyle/>
        <a:p>
          <a:r>
            <a:rPr lang="en-US" sz="1600" dirty="0"/>
            <a:t>Slice &amp; Polish Wafers</a:t>
          </a:r>
        </a:p>
      </dgm:t>
    </dgm:pt>
    <dgm:pt modelId="{813F7BC1-2718-43C1-9350-B84AF7B5CA37}" type="parTrans" cxnId="{C44CF70B-08F3-4681-8D67-FF22603E80EB}">
      <dgm:prSet/>
      <dgm:spPr/>
      <dgm:t>
        <a:bodyPr/>
        <a:lstStyle/>
        <a:p>
          <a:endParaRPr lang="en-US"/>
        </a:p>
      </dgm:t>
    </dgm:pt>
    <dgm:pt modelId="{8E913DF7-E704-4AD3-BB09-996A3623516E}" type="sibTrans" cxnId="{C44CF70B-08F3-4681-8D67-FF22603E80EB}">
      <dgm:prSet/>
      <dgm:spPr>
        <a:solidFill>
          <a:schemeClr val="bg2">
            <a:alpha val="90000"/>
          </a:schemeClr>
        </a:solidFill>
      </dgm:spPr>
      <dgm:t>
        <a:bodyPr/>
        <a:lstStyle/>
        <a:p>
          <a:endParaRPr lang="en-US"/>
        </a:p>
      </dgm:t>
    </dgm:pt>
    <dgm:pt modelId="{E8342B72-04B5-453F-AFEB-AEECB5AF301B}">
      <dgm:prSet phldrT="[Text]" custT="1"/>
      <dgm:spPr>
        <a:solidFill>
          <a:schemeClr val="accent3"/>
        </a:solidFill>
      </dgm:spPr>
      <dgm:t>
        <a:bodyPr/>
        <a:lstStyle/>
        <a:p>
          <a:r>
            <a:rPr lang="en-US" sz="1600" dirty="0"/>
            <a:t>Grow Epi &amp; Fabricate Devices</a:t>
          </a:r>
        </a:p>
      </dgm:t>
    </dgm:pt>
    <dgm:pt modelId="{B83F3939-AAA3-45B5-ACE6-014639223629}" type="parTrans" cxnId="{06E02018-8A06-4D2B-B6C2-0412571AAB75}">
      <dgm:prSet/>
      <dgm:spPr/>
      <dgm:t>
        <a:bodyPr/>
        <a:lstStyle/>
        <a:p>
          <a:endParaRPr lang="en-US"/>
        </a:p>
      </dgm:t>
    </dgm:pt>
    <dgm:pt modelId="{D34BD734-B3FF-4F46-B10B-3F5FE56FFE9A}" type="sibTrans" cxnId="{06E02018-8A06-4D2B-B6C2-0412571AAB75}">
      <dgm:prSet/>
      <dgm:spPr>
        <a:solidFill>
          <a:schemeClr val="bg2">
            <a:alpha val="90000"/>
          </a:schemeClr>
        </a:solidFill>
      </dgm:spPr>
      <dgm:t>
        <a:bodyPr/>
        <a:lstStyle/>
        <a:p>
          <a:endParaRPr lang="en-US"/>
        </a:p>
      </dgm:t>
    </dgm:pt>
    <dgm:pt modelId="{25985AF0-CC7E-4BA6-8571-352331003029}">
      <dgm:prSet phldrT="[Text]" custT="1"/>
      <dgm:spPr>
        <a:solidFill>
          <a:schemeClr val="accent3"/>
        </a:solidFill>
      </dgm:spPr>
      <dgm:t>
        <a:bodyPr/>
        <a:lstStyle/>
        <a:p>
          <a:r>
            <a:rPr lang="en-US" sz="1600" dirty="0"/>
            <a:t>Package Die</a:t>
          </a:r>
        </a:p>
      </dgm:t>
    </dgm:pt>
    <dgm:pt modelId="{D70C40ED-5E3E-4439-8005-40DC1DBAF6C3}" type="parTrans" cxnId="{CC4DAD4F-0368-44AE-9655-9E2E75FCF9DB}">
      <dgm:prSet/>
      <dgm:spPr/>
      <dgm:t>
        <a:bodyPr/>
        <a:lstStyle/>
        <a:p>
          <a:endParaRPr lang="en-US"/>
        </a:p>
      </dgm:t>
    </dgm:pt>
    <dgm:pt modelId="{6A7663C1-9BA7-4D90-A9F6-02CCE143A90B}" type="sibTrans" cxnId="{CC4DAD4F-0368-44AE-9655-9E2E75FCF9DB}">
      <dgm:prSet/>
      <dgm:spPr/>
      <dgm:t>
        <a:bodyPr/>
        <a:lstStyle/>
        <a:p>
          <a:endParaRPr lang="en-US"/>
        </a:p>
      </dgm:t>
    </dgm:pt>
    <dgm:pt modelId="{96FDFC3D-22B7-4D49-A7D1-29C3529C03BC}" type="pres">
      <dgm:prSet presAssocID="{228634F0-727A-4C1E-8490-539DAD5F3672}" presName="outerComposite" presStyleCnt="0">
        <dgm:presLayoutVars>
          <dgm:chMax val="5"/>
          <dgm:dir/>
          <dgm:resizeHandles val="exact"/>
        </dgm:presLayoutVars>
      </dgm:prSet>
      <dgm:spPr/>
    </dgm:pt>
    <dgm:pt modelId="{6B80E340-5B89-4D63-8B0B-FC3F81C4079E}" type="pres">
      <dgm:prSet presAssocID="{228634F0-727A-4C1E-8490-539DAD5F3672}" presName="dummyMaxCanvas" presStyleCnt="0">
        <dgm:presLayoutVars/>
      </dgm:prSet>
      <dgm:spPr/>
    </dgm:pt>
    <dgm:pt modelId="{C2A05688-E937-4CD2-AA39-ADD7BF24BC5C}" type="pres">
      <dgm:prSet presAssocID="{228634F0-727A-4C1E-8490-539DAD5F3672}" presName="FourNodes_1" presStyleLbl="node1" presStyleIdx="0" presStyleCnt="4">
        <dgm:presLayoutVars>
          <dgm:bulletEnabled val="1"/>
        </dgm:presLayoutVars>
      </dgm:prSet>
      <dgm:spPr/>
    </dgm:pt>
    <dgm:pt modelId="{1346CD13-BD00-48F3-A736-735E1F9B54DF}" type="pres">
      <dgm:prSet presAssocID="{228634F0-727A-4C1E-8490-539DAD5F3672}" presName="FourNodes_2" presStyleLbl="node1" presStyleIdx="1" presStyleCnt="4">
        <dgm:presLayoutVars>
          <dgm:bulletEnabled val="1"/>
        </dgm:presLayoutVars>
      </dgm:prSet>
      <dgm:spPr/>
    </dgm:pt>
    <dgm:pt modelId="{7F6D8C7A-3CED-40CC-BF80-89F9A574BE69}" type="pres">
      <dgm:prSet presAssocID="{228634F0-727A-4C1E-8490-539DAD5F3672}" presName="FourNodes_3" presStyleLbl="node1" presStyleIdx="2" presStyleCnt="4">
        <dgm:presLayoutVars>
          <dgm:bulletEnabled val="1"/>
        </dgm:presLayoutVars>
      </dgm:prSet>
      <dgm:spPr/>
    </dgm:pt>
    <dgm:pt modelId="{B6567F6C-12A0-4F16-A288-ABB1CEBAB574}" type="pres">
      <dgm:prSet presAssocID="{228634F0-727A-4C1E-8490-539DAD5F3672}" presName="FourNodes_4" presStyleLbl="node1" presStyleIdx="3" presStyleCnt="4">
        <dgm:presLayoutVars>
          <dgm:bulletEnabled val="1"/>
        </dgm:presLayoutVars>
      </dgm:prSet>
      <dgm:spPr/>
    </dgm:pt>
    <dgm:pt modelId="{12FD6848-43BA-42C2-BBA6-ACC0AFC8A550}" type="pres">
      <dgm:prSet presAssocID="{228634F0-727A-4C1E-8490-539DAD5F3672}" presName="FourConn_1-2" presStyleLbl="fgAccFollowNode1" presStyleIdx="0" presStyleCnt="3">
        <dgm:presLayoutVars>
          <dgm:bulletEnabled val="1"/>
        </dgm:presLayoutVars>
      </dgm:prSet>
      <dgm:spPr/>
    </dgm:pt>
    <dgm:pt modelId="{24866413-DEA0-441A-BEF8-AFA0F511C0DC}" type="pres">
      <dgm:prSet presAssocID="{228634F0-727A-4C1E-8490-539DAD5F3672}" presName="FourConn_2-3" presStyleLbl="fgAccFollowNode1" presStyleIdx="1" presStyleCnt="3">
        <dgm:presLayoutVars>
          <dgm:bulletEnabled val="1"/>
        </dgm:presLayoutVars>
      </dgm:prSet>
      <dgm:spPr/>
    </dgm:pt>
    <dgm:pt modelId="{60012593-3917-457F-B575-24F0D249CF3A}" type="pres">
      <dgm:prSet presAssocID="{228634F0-727A-4C1E-8490-539DAD5F3672}" presName="FourConn_3-4" presStyleLbl="fgAccFollowNode1" presStyleIdx="2" presStyleCnt="3">
        <dgm:presLayoutVars>
          <dgm:bulletEnabled val="1"/>
        </dgm:presLayoutVars>
      </dgm:prSet>
      <dgm:spPr/>
    </dgm:pt>
    <dgm:pt modelId="{2DF8EB3A-9D7F-4DB7-9DF7-6E5123F4605D}" type="pres">
      <dgm:prSet presAssocID="{228634F0-727A-4C1E-8490-539DAD5F3672}" presName="FourNodes_1_text" presStyleLbl="node1" presStyleIdx="3" presStyleCnt="4">
        <dgm:presLayoutVars>
          <dgm:bulletEnabled val="1"/>
        </dgm:presLayoutVars>
      </dgm:prSet>
      <dgm:spPr/>
    </dgm:pt>
    <dgm:pt modelId="{91C7AA56-634D-4D8C-9733-FCE8B5B2C00E}" type="pres">
      <dgm:prSet presAssocID="{228634F0-727A-4C1E-8490-539DAD5F3672}" presName="FourNodes_2_text" presStyleLbl="node1" presStyleIdx="3" presStyleCnt="4">
        <dgm:presLayoutVars>
          <dgm:bulletEnabled val="1"/>
        </dgm:presLayoutVars>
      </dgm:prSet>
      <dgm:spPr/>
    </dgm:pt>
    <dgm:pt modelId="{B6010585-3B50-4B3A-AC5B-936B38CC300B}" type="pres">
      <dgm:prSet presAssocID="{228634F0-727A-4C1E-8490-539DAD5F3672}" presName="FourNodes_3_text" presStyleLbl="node1" presStyleIdx="3" presStyleCnt="4">
        <dgm:presLayoutVars>
          <dgm:bulletEnabled val="1"/>
        </dgm:presLayoutVars>
      </dgm:prSet>
      <dgm:spPr/>
    </dgm:pt>
    <dgm:pt modelId="{78A4B81C-CCC2-4DA5-82AB-BD03A24F3554}" type="pres">
      <dgm:prSet presAssocID="{228634F0-727A-4C1E-8490-539DAD5F3672}" presName="FourNodes_4_text" presStyleLbl="node1" presStyleIdx="3" presStyleCnt="4">
        <dgm:presLayoutVars>
          <dgm:bulletEnabled val="1"/>
        </dgm:presLayoutVars>
      </dgm:prSet>
      <dgm:spPr/>
    </dgm:pt>
  </dgm:ptLst>
  <dgm:cxnLst>
    <dgm:cxn modelId="{720CE201-3550-4EB0-922D-AEAC9FFEC530}" type="presOf" srcId="{0AD362EC-3422-4BA9-9B3B-283D7B47B24F}" destId="{1346CD13-BD00-48F3-A736-735E1F9B54DF}" srcOrd="0" destOrd="0" presId="urn:microsoft.com/office/officeart/2005/8/layout/vProcess5"/>
    <dgm:cxn modelId="{C44CF70B-08F3-4681-8D67-FF22603E80EB}" srcId="{228634F0-727A-4C1E-8490-539DAD5F3672}" destId="{0AD362EC-3422-4BA9-9B3B-283D7B47B24F}" srcOrd="1" destOrd="0" parTransId="{813F7BC1-2718-43C1-9350-B84AF7B5CA37}" sibTransId="{8E913DF7-E704-4AD3-BB09-996A3623516E}"/>
    <dgm:cxn modelId="{13F8BE0E-0BAE-49B0-BFC7-54AB25C6EDC1}" type="presOf" srcId="{25985AF0-CC7E-4BA6-8571-352331003029}" destId="{B6567F6C-12A0-4F16-A288-ABB1CEBAB574}" srcOrd="0" destOrd="0" presId="urn:microsoft.com/office/officeart/2005/8/layout/vProcess5"/>
    <dgm:cxn modelId="{06E02018-8A06-4D2B-B6C2-0412571AAB75}" srcId="{228634F0-727A-4C1E-8490-539DAD5F3672}" destId="{E8342B72-04B5-453F-AFEB-AEECB5AF301B}" srcOrd="2" destOrd="0" parTransId="{B83F3939-AAA3-45B5-ACE6-014639223629}" sibTransId="{D34BD734-B3FF-4F46-B10B-3F5FE56FFE9A}"/>
    <dgm:cxn modelId="{8E8E6E33-33A1-47B2-8368-1D22EB130EDE}" type="presOf" srcId="{228634F0-727A-4C1E-8490-539DAD5F3672}" destId="{96FDFC3D-22B7-4D49-A7D1-29C3529C03BC}" srcOrd="0" destOrd="0" presId="urn:microsoft.com/office/officeart/2005/8/layout/vProcess5"/>
    <dgm:cxn modelId="{E6D43D4A-9BEE-491C-904C-6EA89487F36C}" srcId="{228634F0-727A-4C1E-8490-539DAD5F3672}" destId="{CD284714-17D2-4004-B9F6-F04E851C0F49}" srcOrd="0" destOrd="0" parTransId="{4F935443-B671-49FC-952A-0F3E7ABD80C9}" sibTransId="{5E98FDF0-14C5-4DEF-9E86-C326F93CC841}"/>
    <dgm:cxn modelId="{CC4DAD4F-0368-44AE-9655-9E2E75FCF9DB}" srcId="{228634F0-727A-4C1E-8490-539DAD5F3672}" destId="{25985AF0-CC7E-4BA6-8571-352331003029}" srcOrd="3" destOrd="0" parTransId="{D70C40ED-5E3E-4439-8005-40DC1DBAF6C3}" sibTransId="{6A7663C1-9BA7-4D90-A9F6-02CCE143A90B}"/>
    <dgm:cxn modelId="{6ABC6F7B-1E16-49D5-8890-3584D0498D54}" type="presOf" srcId="{0AD362EC-3422-4BA9-9B3B-283D7B47B24F}" destId="{91C7AA56-634D-4D8C-9733-FCE8B5B2C00E}" srcOrd="1" destOrd="0" presId="urn:microsoft.com/office/officeart/2005/8/layout/vProcess5"/>
    <dgm:cxn modelId="{85258F7F-0AA5-4AD2-B59B-C2194276F34F}" type="presOf" srcId="{D34BD734-B3FF-4F46-B10B-3F5FE56FFE9A}" destId="{60012593-3917-457F-B575-24F0D249CF3A}" srcOrd="0" destOrd="0" presId="urn:microsoft.com/office/officeart/2005/8/layout/vProcess5"/>
    <dgm:cxn modelId="{663C64BF-BE6A-49DE-A2B2-B007193670E3}" type="presOf" srcId="{8E913DF7-E704-4AD3-BB09-996A3623516E}" destId="{24866413-DEA0-441A-BEF8-AFA0F511C0DC}" srcOrd="0" destOrd="0" presId="urn:microsoft.com/office/officeart/2005/8/layout/vProcess5"/>
    <dgm:cxn modelId="{822B4CC1-A620-42C0-91A7-BABF4A629A3C}" type="presOf" srcId="{E8342B72-04B5-453F-AFEB-AEECB5AF301B}" destId="{B6010585-3B50-4B3A-AC5B-936B38CC300B}" srcOrd="1" destOrd="0" presId="urn:microsoft.com/office/officeart/2005/8/layout/vProcess5"/>
    <dgm:cxn modelId="{6644BDC6-8E1E-4040-AAEA-A82B03F60788}" type="presOf" srcId="{25985AF0-CC7E-4BA6-8571-352331003029}" destId="{78A4B81C-CCC2-4DA5-82AB-BD03A24F3554}" srcOrd="1" destOrd="0" presId="urn:microsoft.com/office/officeart/2005/8/layout/vProcess5"/>
    <dgm:cxn modelId="{1D5054E3-C69B-49EA-9CF2-09F747F4A56A}" type="presOf" srcId="{CD284714-17D2-4004-B9F6-F04E851C0F49}" destId="{C2A05688-E937-4CD2-AA39-ADD7BF24BC5C}" srcOrd="0" destOrd="0" presId="urn:microsoft.com/office/officeart/2005/8/layout/vProcess5"/>
    <dgm:cxn modelId="{0E0C19E8-B501-43C4-ACC9-5FC667D35CEF}" type="presOf" srcId="{E8342B72-04B5-453F-AFEB-AEECB5AF301B}" destId="{7F6D8C7A-3CED-40CC-BF80-89F9A574BE69}" srcOrd="0" destOrd="0" presId="urn:microsoft.com/office/officeart/2005/8/layout/vProcess5"/>
    <dgm:cxn modelId="{15EAFAEE-79EB-4F07-B5FB-2D3D4416205E}" type="presOf" srcId="{CD284714-17D2-4004-B9F6-F04E851C0F49}" destId="{2DF8EB3A-9D7F-4DB7-9DF7-6E5123F4605D}" srcOrd="1" destOrd="0" presId="urn:microsoft.com/office/officeart/2005/8/layout/vProcess5"/>
    <dgm:cxn modelId="{BF5B35F3-0A99-4673-BD5A-4EB02F8EE79D}" type="presOf" srcId="{5E98FDF0-14C5-4DEF-9E86-C326F93CC841}" destId="{12FD6848-43BA-42C2-BBA6-ACC0AFC8A550}" srcOrd="0" destOrd="0" presId="urn:microsoft.com/office/officeart/2005/8/layout/vProcess5"/>
    <dgm:cxn modelId="{7CA0A429-3020-4725-BA5B-9B42E13414C7}" type="presParOf" srcId="{96FDFC3D-22B7-4D49-A7D1-29C3529C03BC}" destId="{6B80E340-5B89-4D63-8B0B-FC3F81C4079E}" srcOrd="0" destOrd="0" presId="urn:microsoft.com/office/officeart/2005/8/layout/vProcess5"/>
    <dgm:cxn modelId="{43C1EF34-3782-4A5C-B32A-50421F62A1D1}" type="presParOf" srcId="{96FDFC3D-22B7-4D49-A7D1-29C3529C03BC}" destId="{C2A05688-E937-4CD2-AA39-ADD7BF24BC5C}" srcOrd="1" destOrd="0" presId="urn:microsoft.com/office/officeart/2005/8/layout/vProcess5"/>
    <dgm:cxn modelId="{AEEFF7DD-6D7E-412B-98F1-7C395F5921C3}" type="presParOf" srcId="{96FDFC3D-22B7-4D49-A7D1-29C3529C03BC}" destId="{1346CD13-BD00-48F3-A736-735E1F9B54DF}" srcOrd="2" destOrd="0" presId="urn:microsoft.com/office/officeart/2005/8/layout/vProcess5"/>
    <dgm:cxn modelId="{79AE60A7-9255-4AC1-8EBB-AF93AD283D06}" type="presParOf" srcId="{96FDFC3D-22B7-4D49-A7D1-29C3529C03BC}" destId="{7F6D8C7A-3CED-40CC-BF80-89F9A574BE69}" srcOrd="3" destOrd="0" presId="urn:microsoft.com/office/officeart/2005/8/layout/vProcess5"/>
    <dgm:cxn modelId="{7CEBD7AC-2307-41DD-8124-8B5C7D8CD66E}" type="presParOf" srcId="{96FDFC3D-22B7-4D49-A7D1-29C3529C03BC}" destId="{B6567F6C-12A0-4F16-A288-ABB1CEBAB574}" srcOrd="4" destOrd="0" presId="urn:microsoft.com/office/officeart/2005/8/layout/vProcess5"/>
    <dgm:cxn modelId="{6E8BD0D2-37A9-4D70-8FB2-F5BADA19027C}" type="presParOf" srcId="{96FDFC3D-22B7-4D49-A7D1-29C3529C03BC}" destId="{12FD6848-43BA-42C2-BBA6-ACC0AFC8A550}" srcOrd="5" destOrd="0" presId="urn:microsoft.com/office/officeart/2005/8/layout/vProcess5"/>
    <dgm:cxn modelId="{CEA939E4-1BEB-4681-896F-095B8D218FBD}" type="presParOf" srcId="{96FDFC3D-22B7-4D49-A7D1-29C3529C03BC}" destId="{24866413-DEA0-441A-BEF8-AFA0F511C0DC}" srcOrd="6" destOrd="0" presId="urn:microsoft.com/office/officeart/2005/8/layout/vProcess5"/>
    <dgm:cxn modelId="{E034B240-A760-4D80-BB2C-393AAC597062}" type="presParOf" srcId="{96FDFC3D-22B7-4D49-A7D1-29C3529C03BC}" destId="{60012593-3917-457F-B575-24F0D249CF3A}" srcOrd="7" destOrd="0" presId="urn:microsoft.com/office/officeart/2005/8/layout/vProcess5"/>
    <dgm:cxn modelId="{F24A82DD-909E-4D15-8267-ABB9A88431AB}" type="presParOf" srcId="{96FDFC3D-22B7-4D49-A7D1-29C3529C03BC}" destId="{2DF8EB3A-9D7F-4DB7-9DF7-6E5123F4605D}" srcOrd="8" destOrd="0" presId="urn:microsoft.com/office/officeart/2005/8/layout/vProcess5"/>
    <dgm:cxn modelId="{F566ABCF-8C9E-4B47-BC7F-2DEB4B7E760D}" type="presParOf" srcId="{96FDFC3D-22B7-4D49-A7D1-29C3529C03BC}" destId="{91C7AA56-634D-4D8C-9733-FCE8B5B2C00E}" srcOrd="9" destOrd="0" presId="urn:microsoft.com/office/officeart/2005/8/layout/vProcess5"/>
    <dgm:cxn modelId="{1F99359E-D0CC-4D42-86C7-5702FED3D6E1}" type="presParOf" srcId="{96FDFC3D-22B7-4D49-A7D1-29C3529C03BC}" destId="{B6010585-3B50-4B3A-AC5B-936B38CC300B}" srcOrd="10" destOrd="0" presId="urn:microsoft.com/office/officeart/2005/8/layout/vProcess5"/>
    <dgm:cxn modelId="{FB6F1D8E-F0F6-4689-AAED-0A50AA7189BD}" type="presParOf" srcId="{96FDFC3D-22B7-4D49-A7D1-29C3529C03BC}" destId="{78A4B81C-CCC2-4DA5-82AB-BD03A24F3554}"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05688-E937-4CD2-AA39-ADD7BF24BC5C}">
      <dsp:nvSpPr>
        <dsp:cNvPr id="0" name=""/>
        <dsp:cNvSpPr/>
      </dsp:nvSpPr>
      <dsp:spPr>
        <a:xfrm>
          <a:off x="0" y="0"/>
          <a:ext cx="3651680" cy="72085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Grow Silicon Carbide Boules</a:t>
          </a:r>
        </a:p>
      </dsp:txBody>
      <dsp:txXfrm>
        <a:off x="21113" y="21113"/>
        <a:ext cx="2812912" cy="678626"/>
      </dsp:txXfrm>
    </dsp:sp>
    <dsp:sp modelId="{1346CD13-BD00-48F3-A736-735E1F9B54DF}">
      <dsp:nvSpPr>
        <dsp:cNvPr id="0" name=""/>
        <dsp:cNvSpPr/>
      </dsp:nvSpPr>
      <dsp:spPr>
        <a:xfrm>
          <a:off x="305828" y="851916"/>
          <a:ext cx="3651680" cy="72085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Slice &amp; Polish Wafers</a:t>
          </a:r>
        </a:p>
      </dsp:txBody>
      <dsp:txXfrm>
        <a:off x="326941" y="873029"/>
        <a:ext cx="2835071" cy="678626"/>
      </dsp:txXfrm>
    </dsp:sp>
    <dsp:sp modelId="{7F6D8C7A-3CED-40CC-BF80-89F9A574BE69}">
      <dsp:nvSpPr>
        <dsp:cNvPr id="0" name=""/>
        <dsp:cNvSpPr/>
      </dsp:nvSpPr>
      <dsp:spPr>
        <a:xfrm>
          <a:off x="607091" y="1703832"/>
          <a:ext cx="3651680" cy="72085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Grow Epi &amp; Fabricate Devices</a:t>
          </a:r>
        </a:p>
      </dsp:txBody>
      <dsp:txXfrm>
        <a:off x="628204" y="1724945"/>
        <a:ext cx="2839636" cy="678626"/>
      </dsp:txXfrm>
    </dsp:sp>
    <dsp:sp modelId="{B6567F6C-12A0-4F16-A288-ABB1CEBAB574}">
      <dsp:nvSpPr>
        <dsp:cNvPr id="0" name=""/>
        <dsp:cNvSpPr/>
      </dsp:nvSpPr>
      <dsp:spPr>
        <a:xfrm>
          <a:off x="912919" y="2555748"/>
          <a:ext cx="3651680" cy="72085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Package Die</a:t>
          </a:r>
        </a:p>
      </dsp:txBody>
      <dsp:txXfrm>
        <a:off x="934032" y="2576861"/>
        <a:ext cx="2835072" cy="678626"/>
      </dsp:txXfrm>
    </dsp:sp>
    <dsp:sp modelId="{12FD6848-43BA-42C2-BBA6-ACC0AFC8A550}">
      <dsp:nvSpPr>
        <dsp:cNvPr id="0" name=""/>
        <dsp:cNvSpPr/>
      </dsp:nvSpPr>
      <dsp:spPr>
        <a:xfrm>
          <a:off x="3183126" y="552107"/>
          <a:ext cx="468553" cy="468553"/>
        </a:xfrm>
        <a:prstGeom prst="downArrow">
          <a:avLst>
            <a:gd name="adj1" fmla="val 55000"/>
            <a:gd name="adj2" fmla="val 45000"/>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288550" y="552107"/>
        <a:ext cx="257705" cy="352586"/>
      </dsp:txXfrm>
    </dsp:sp>
    <dsp:sp modelId="{24866413-DEA0-441A-BEF8-AFA0F511C0DC}">
      <dsp:nvSpPr>
        <dsp:cNvPr id="0" name=""/>
        <dsp:cNvSpPr/>
      </dsp:nvSpPr>
      <dsp:spPr>
        <a:xfrm>
          <a:off x="3488954" y="1404023"/>
          <a:ext cx="468553" cy="468553"/>
        </a:xfrm>
        <a:prstGeom prst="downArrow">
          <a:avLst>
            <a:gd name="adj1" fmla="val 55000"/>
            <a:gd name="adj2" fmla="val 45000"/>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594378" y="1404023"/>
        <a:ext cx="257705" cy="352586"/>
      </dsp:txXfrm>
    </dsp:sp>
    <dsp:sp modelId="{60012593-3917-457F-B575-24F0D249CF3A}">
      <dsp:nvSpPr>
        <dsp:cNvPr id="0" name=""/>
        <dsp:cNvSpPr/>
      </dsp:nvSpPr>
      <dsp:spPr>
        <a:xfrm>
          <a:off x="3790218" y="2255939"/>
          <a:ext cx="468553" cy="468553"/>
        </a:xfrm>
        <a:prstGeom prst="downArrow">
          <a:avLst>
            <a:gd name="adj1" fmla="val 55000"/>
            <a:gd name="adj2" fmla="val 45000"/>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895642" y="2255939"/>
        <a:ext cx="257705" cy="35258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B57B78B-0C5F-4424-9626-96067E7046DF}" type="datetimeFigureOut">
              <a:rPr lang="en-US" smtClean="0"/>
              <a:pPr/>
              <a:t>2/26/2019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44B3812-7E8A-40E2-A812-262EBC9B7906}" type="slidenum">
              <a:rPr lang="en-US" smtClean="0"/>
              <a:pPr/>
              <a:t>‹#›</a:t>
            </a:fld>
            <a:endParaRPr lang="en-US"/>
          </a:p>
        </p:txBody>
      </p:sp>
    </p:spTree>
    <p:extLst>
      <p:ext uri="{BB962C8B-B14F-4D97-AF65-F5344CB8AC3E}">
        <p14:creationId xmlns:p14="http://schemas.microsoft.com/office/powerpoint/2010/main" val="545852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0BD5B13-04FC-4EB8-B650-88C6695F81DE}" type="datetimeFigureOut">
              <a:rPr lang="en-US" smtClean="0"/>
              <a:pPr/>
              <a:t>2/26/2019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DCE125D-C6EC-4A34-A2C4-EF19D6C23738}" type="slidenum">
              <a:rPr lang="en-US" smtClean="0"/>
              <a:pPr/>
              <a:t>‹#›</a:t>
            </a:fld>
            <a:endParaRPr lang="en-US"/>
          </a:p>
        </p:txBody>
      </p:sp>
    </p:spTree>
    <p:extLst>
      <p:ext uri="{BB962C8B-B14F-4D97-AF65-F5344CB8AC3E}">
        <p14:creationId xmlns:p14="http://schemas.microsoft.com/office/powerpoint/2010/main" val="1444919361"/>
      </p:ext>
    </p:extLst>
  </p:cSld>
  <p:clrMap bg1="lt1" tx1="dk1" bg2="lt2" tx2="dk2" accent1="accent1" accent2="accent2" accent3="accent3" accent4="accent4" accent5="accent5" accent6="accent6" hlink="hlink" folHlink="folHlink"/>
  <p:hf hdr="0" ftr="0" dt="0"/>
  <p:notesStyle>
    <a:lvl1pPr marL="0" algn="l" defTabSz="779074" rtl="0" eaLnBrk="1" latinLnBrk="0" hangingPunct="1">
      <a:defRPr sz="1000" kern="1200">
        <a:solidFill>
          <a:schemeClr val="tx1"/>
        </a:solidFill>
        <a:latin typeface="+mn-lt"/>
        <a:ea typeface="+mn-ea"/>
        <a:cs typeface="+mn-cs"/>
      </a:defRPr>
    </a:lvl1pPr>
    <a:lvl2pPr marL="389538" algn="l" defTabSz="779074" rtl="0" eaLnBrk="1" latinLnBrk="0" hangingPunct="1">
      <a:defRPr sz="1000" kern="1200">
        <a:solidFill>
          <a:schemeClr val="tx1"/>
        </a:solidFill>
        <a:latin typeface="+mn-lt"/>
        <a:ea typeface="+mn-ea"/>
        <a:cs typeface="+mn-cs"/>
      </a:defRPr>
    </a:lvl2pPr>
    <a:lvl3pPr marL="779074" algn="l" defTabSz="779074" rtl="0" eaLnBrk="1" latinLnBrk="0" hangingPunct="1">
      <a:defRPr sz="1000" kern="1200">
        <a:solidFill>
          <a:schemeClr val="tx1"/>
        </a:solidFill>
        <a:latin typeface="+mn-lt"/>
        <a:ea typeface="+mn-ea"/>
        <a:cs typeface="+mn-cs"/>
      </a:defRPr>
    </a:lvl3pPr>
    <a:lvl4pPr marL="1168612" algn="l" defTabSz="779074" rtl="0" eaLnBrk="1" latinLnBrk="0" hangingPunct="1">
      <a:defRPr sz="1000" kern="1200">
        <a:solidFill>
          <a:schemeClr val="tx1"/>
        </a:solidFill>
        <a:latin typeface="+mn-lt"/>
        <a:ea typeface="+mn-ea"/>
        <a:cs typeface="+mn-cs"/>
      </a:defRPr>
    </a:lvl4pPr>
    <a:lvl5pPr marL="1558149" algn="l" defTabSz="779074" rtl="0" eaLnBrk="1" latinLnBrk="0" hangingPunct="1">
      <a:defRPr sz="1000" kern="1200">
        <a:solidFill>
          <a:schemeClr val="tx1"/>
        </a:solidFill>
        <a:latin typeface="+mn-lt"/>
        <a:ea typeface="+mn-ea"/>
        <a:cs typeface="+mn-cs"/>
      </a:defRPr>
    </a:lvl5pPr>
    <a:lvl6pPr marL="1947686" algn="l" defTabSz="779074" rtl="0" eaLnBrk="1" latinLnBrk="0" hangingPunct="1">
      <a:defRPr sz="1000" kern="1200">
        <a:solidFill>
          <a:schemeClr val="tx1"/>
        </a:solidFill>
        <a:latin typeface="+mn-lt"/>
        <a:ea typeface="+mn-ea"/>
        <a:cs typeface="+mn-cs"/>
      </a:defRPr>
    </a:lvl6pPr>
    <a:lvl7pPr marL="2337223" algn="l" defTabSz="779074" rtl="0" eaLnBrk="1" latinLnBrk="0" hangingPunct="1">
      <a:defRPr sz="1000" kern="1200">
        <a:solidFill>
          <a:schemeClr val="tx1"/>
        </a:solidFill>
        <a:latin typeface="+mn-lt"/>
        <a:ea typeface="+mn-ea"/>
        <a:cs typeface="+mn-cs"/>
      </a:defRPr>
    </a:lvl7pPr>
    <a:lvl8pPr marL="2726760" algn="l" defTabSz="779074" rtl="0" eaLnBrk="1" latinLnBrk="0" hangingPunct="1">
      <a:defRPr sz="1000" kern="1200">
        <a:solidFill>
          <a:schemeClr val="tx1"/>
        </a:solidFill>
        <a:latin typeface="+mn-lt"/>
        <a:ea typeface="+mn-ea"/>
        <a:cs typeface="+mn-cs"/>
      </a:defRPr>
    </a:lvl8pPr>
    <a:lvl9pPr marL="3116298" algn="l" defTabSz="779074"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high-profile applications (UPS, rail, electric vehicles, solar) driving </a:t>
            </a:r>
            <a:r>
              <a:rPr lang="en-US" dirty="0" err="1"/>
              <a:t>SiC</a:t>
            </a:r>
            <a:r>
              <a:rPr lang="en-US" dirty="0"/>
              <a:t> adoption and </a:t>
            </a:r>
            <a:r>
              <a:rPr lang="en-US" dirty="0" err="1"/>
              <a:t>Wolfspeed’s</a:t>
            </a:r>
            <a:r>
              <a:rPr lang="en-US" dirty="0"/>
              <a:t> investments in expansion…it’s all about efficiency, from </a:t>
            </a:r>
            <a:r>
              <a:rPr lang="en-US" dirty="0" err="1"/>
              <a:t>SiC</a:t>
            </a:r>
            <a:r>
              <a:rPr lang="en-US" dirty="0"/>
              <a:t> itself to the end application.</a:t>
            </a:r>
          </a:p>
        </p:txBody>
      </p:sp>
      <p:sp>
        <p:nvSpPr>
          <p:cNvPr id="4" name="Slide Number Placeholder 3"/>
          <p:cNvSpPr>
            <a:spLocks noGrp="1"/>
          </p:cNvSpPr>
          <p:nvPr>
            <p:ph type="sldNum" sz="quarter" idx="10"/>
          </p:nvPr>
        </p:nvSpPr>
        <p:spPr/>
        <p:txBody>
          <a:bodyPr/>
          <a:lstStyle/>
          <a:p>
            <a:fld id="{2DCE125D-C6EC-4A34-A2C4-EF19D6C23738}" type="slidenum">
              <a:rPr lang="en-US" smtClean="0"/>
              <a:pPr/>
              <a:t>1</a:t>
            </a:fld>
            <a:endParaRPr lang="en-US"/>
          </a:p>
        </p:txBody>
      </p:sp>
    </p:spTree>
    <p:extLst>
      <p:ext uri="{BB962C8B-B14F-4D97-AF65-F5344CB8AC3E}">
        <p14:creationId xmlns:p14="http://schemas.microsoft.com/office/powerpoint/2010/main" val="1714839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message/value proposition is captured in the graphic. Customers choose </a:t>
            </a:r>
            <a:r>
              <a:rPr lang="en-US" dirty="0" err="1"/>
              <a:t>SiC</a:t>
            </a:r>
            <a:r>
              <a:rPr lang="en-US" dirty="0"/>
              <a:t> when they need their power design to enable one or more of those six attributes AT THE SYSTEM LEVEL. Keep bringing the message back to those, especially the intuitive ones: Cooler, Faster, Lighter, Smaller.  Greener refers to less wasted power due to </a:t>
            </a:r>
            <a:r>
              <a:rPr lang="en-US" dirty="0" err="1"/>
              <a:t>SiC</a:t>
            </a:r>
            <a:r>
              <a:rPr lang="en-US" dirty="0"/>
              <a:t> increasing the system’s efficiency.  Tougher refers to </a:t>
            </a:r>
            <a:r>
              <a:rPr lang="en-US" dirty="0" err="1"/>
              <a:t>SiC</a:t>
            </a:r>
            <a:r>
              <a:rPr lang="en-US" dirty="0"/>
              <a:t> improving power system reliability, as the </a:t>
            </a:r>
            <a:r>
              <a:rPr lang="en-US" dirty="0" err="1"/>
              <a:t>SiC</a:t>
            </a:r>
            <a:r>
              <a:rPr lang="en-US" dirty="0"/>
              <a:t> devices themselves are rugged (withstanding high voltage and high temperatures) and can reduce total component count in a design.</a:t>
            </a:r>
          </a:p>
          <a:p>
            <a:endParaRPr lang="en-US" dirty="0"/>
          </a:p>
          <a:p>
            <a:r>
              <a:rPr lang="en-US" dirty="0"/>
              <a:t>What is </a:t>
            </a:r>
            <a:r>
              <a:rPr lang="en-US" dirty="0" err="1"/>
              <a:t>SiC</a:t>
            </a:r>
            <a:r>
              <a:rPr lang="en-US" dirty="0"/>
              <a:t>?</a:t>
            </a:r>
          </a:p>
          <a:p>
            <a:pPr marL="171450" indent="-171450">
              <a:buFontTx/>
              <a:buChar char="-"/>
            </a:pPr>
            <a:r>
              <a:rPr lang="en-US" dirty="0"/>
              <a:t>Compound semiconductor Base material for our power products, enabling operation at high voltages or high junction temperatures, or both depending on the application.</a:t>
            </a:r>
          </a:p>
          <a:p>
            <a:endParaRPr lang="en-US" dirty="0"/>
          </a:p>
          <a:p>
            <a:r>
              <a:rPr lang="en-US" dirty="0" err="1"/>
              <a:t>SiC</a:t>
            </a:r>
            <a:r>
              <a:rPr lang="en-US" dirty="0"/>
              <a:t> vs Si:</a:t>
            </a:r>
          </a:p>
          <a:p>
            <a:pPr marL="171450" indent="-171450">
              <a:buFontTx/>
              <a:buChar char="-"/>
            </a:pPr>
            <a:r>
              <a:rPr lang="en-US" dirty="0" err="1"/>
              <a:t>SiC</a:t>
            </a:r>
            <a:r>
              <a:rPr lang="en-US" dirty="0"/>
              <a:t> can handle higher voltages and more amps than Si across temperature, and the on-state resistance </a:t>
            </a:r>
            <a:r>
              <a:rPr lang="en-US" dirty="0" err="1"/>
              <a:t>Rds</a:t>
            </a:r>
            <a:r>
              <a:rPr lang="en-US" dirty="0"/>
              <a:t>(on) is relatively constant over temperature (Si </a:t>
            </a:r>
            <a:r>
              <a:rPr lang="en-US" dirty="0" err="1"/>
              <a:t>Rds</a:t>
            </a:r>
            <a:r>
              <a:rPr lang="en-US" dirty="0"/>
              <a:t>(on) increases as temperature increases).</a:t>
            </a:r>
          </a:p>
          <a:p>
            <a:pPr marL="171450" indent="-171450">
              <a:buFontTx/>
              <a:buChar char="-"/>
            </a:pPr>
            <a:r>
              <a:rPr lang="en-US" dirty="0" err="1"/>
              <a:t>SiC</a:t>
            </a:r>
            <a:r>
              <a:rPr lang="en-US" dirty="0"/>
              <a:t> can switch much faster with lower switching losses than Si.</a:t>
            </a:r>
          </a:p>
          <a:p>
            <a:pPr marL="171450" indent="-171450">
              <a:buFontTx/>
              <a:buChar char="-"/>
            </a:pPr>
            <a:r>
              <a:rPr lang="en-US" dirty="0" err="1"/>
              <a:t>SiC</a:t>
            </a:r>
            <a:r>
              <a:rPr lang="en-US" dirty="0"/>
              <a:t> conducts heat better than Si, and can run hotter without sacrificing reliability.</a:t>
            </a:r>
          </a:p>
        </p:txBody>
      </p:sp>
      <p:sp>
        <p:nvSpPr>
          <p:cNvPr id="4" name="Slide Number Placeholder 3"/>
          <p:cNvSpPr>
            <a:spLocks noGrp="1"/>
          </p:cNvSpPr>
          <p:nvPr>
            <p:ph type="sldNum" sz="quarter" idx="10"/>
          </p:nvPr>
        </p:nvSpPr>
        <p:spPr/>
        <p:txBody>
          <a:bodyPr/>
          <a:lstStyle/>
          <a:p>
            <a:fld id="{2DCE125D-C6EC-4A34-A2C4-EF19D6C23738}" type="slidenum">
              <a:rPr lang="en-US" smtClean="0"/>
              <a:pPr/>
              <a:t>2</a:t>
            </a:fld>
            <a:endParaRPr lang="en-US"/>
          </a:p>
        </p:txBody>
      </p:sp>
    </p:spTree>
    <p:extLst>
      <p:ext uri="{BB962C8B-B14F-4D97-AF65-F5344CB8AC3E}">
        <p14:creationId xmlns:p14="http://schemas.microsoft.com/office/powerpoint/2010/main" val="3725359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power supply has the POTENTIAL to benefit from </a:t>
            </a:r>
            <a:r>
              <a:rPr lang="en-US" dirty="0" err="1"/>
              <a:t>SiC</a:t>
            </a:r>
            <a:r>
              <a:rPr lang="en-US" dirty="0"/>
              <a:t>, but where we really add value is in the high voltage (&gt;600V), high power (anything in the kW) arena.</a:t>
            </a:r>
          </a:p>
          <a:p>
            <a:endParaRPr lang="en-US" dirty="0"/>
          </a:p>
          <a:p>
            <a:r>
              <a:rPr lang="en-US" dirty="0"/>
              <a:t>Emphasize that making Silicon Carbide products is all we do, 24/7/365…</a:t>
            </a:r>
            <a:r>
              <a:rPr lang="en-US" dirty="0" err="1"/>
              <a:t>SiC</a:t>
            </a:r>
            <a:r>
              <a:rPr lang="en-US" dirty="0"/>
              <a:t> truly is the best technology that can meet the power efficiency needs of the future.</a:t>
            </a:r>
          </a:p>
        </p:txBody>
      </p:sp>
      <p:sp>
        <p:nvSpPr>
          <p:cNvPr id="4" name="Slide Number Placeholder 3"/>
          <p:cNvSpPr>
            <a:spLocks noGrp="1"/>
          </p:cNvSpPr>
          <p:nvPr>
            <p:ph type="sldNum" sz="quarter" idx="10"/>
          </p:nvPr>
        </p:nvSpPr>
        <p:spPr/>
        <p:txBody>
          <a:bodyPr/>
          <a:lstStyle/>
          <a:p>
            <a:fld id="{2DCE125D-C6EC-4A34-A2C4-EF19D6C23738}" type="slidenum">
              <a:rPr lang="en-US" smtClean="0"/>
              <a:pPr/>
              <a:t>3</a:t>
            </a:fld>
            <a:endParaRPr lang="en-US"/>
          </a:p>
        </p:txBody>
      </p:sp>
    </p:spTree>
    <p:extLst>
      <p:ext uri="{BB962C8B-B14F-4D97-AF65-F5344CB8AC3E}">
        <p14:creationId xmlns:p14="http://schemas.microsoft.com/office/powerpoint/2010/main" val="1772819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story as LED…just different packages.</a:t>
            </a:r>
          </a:p>
        </p:txBody>
      </p:sp>
      <p:sp>
        <p:nvSpPr>
          <p:cNvPr id="4" name="Slide Number Placeholder 3"/>
          <p:cNvSpPr>
            <a:spLocks noGrp="1"/>
          </p:cNvSpPr>
          <p:nvPr>
            <p:ph type="sldNum" sz="quarter" idx="10"/>
          </p:nvPr>
        </p:nvSpPr>
        <p:spPr/>
        <p:txBody>
          <a:bodyPr/>
          <a:lstStyle/>
          <a:p>
            <a:fld id="{2DCE125D-C6EC-4A34-A2C4-EF19D6C23738}" type="slidenum">
              <a:rPr lang="en-US" smtClean="0"/>
              <a:pPr/>
              <a:t>4</a:t>
            </a:fld>
            <a:endParaRPr lang="en-US"/>
          </a:p>
        </p:txBody>
      </p:sp>
    </p:spTree>
    <p:extLst>
      <p:ext uri="{BB962C8B-B14F-4D97-AF65-F5344CB8AC3E}">
        <p14:creationId xmlns:p14="http://schemas.microsoft.com/office/powerpoint/2010/main" val="3936417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CE125D-C6EC-4A34-A2C4-EF19D6C23738}" type="slidenum">
              <a:rPr lang="en-US" smtClean="0"/>
              <a:pPr/>
              <a:t>5</a:t>
            </a:fld>
            <a:endParaRPr lang="en-US"/>
          </a:p>
        </p:txBody>
      </p:sp>
    </p:spTree>
    <p:extLst>
      <p:ext uri="{BB962C8B-B14F-4D97-AF65-F5344CB8AC3E}">
        <p14:creationId xmlns:p14="http://schemas.microsoft.com/office/powerpoint/2010/main" val="514403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talk about cars to a non-automotive audience? EV volume drives manufacturing economies of scale, making the cost of silicon carbide-based power solutions attractive to the broader market.</a:t>
            </a:r>
          </a:p>
          <a:p>
            <a:endParaRPr lang="en-US" dirty="0"/>
          </a:p>
          <a:p>
            <a:pPr marL="0" marR="0" lvl="0" indent="0" algn="l" defTabSz="779074" rtl="0" eaLnBrk="1" fontAlgn="auto" latinLnBrk="0" hangingPunct="1">
              <a:lnSpc>
                <a:spcPct val="100000"/>
              </a:lnSpc>
              <a:spcBef>
                <a:spcPts val="0"/>
              </a:spcBef>
              <a:spcAft>
                <a:spcPts val="0"/>
              </a:spcAft>
              <a:buClrTx/>
              <a:buSzTx/>
              <a:buFontTx/>
              <a:buNone/>
              <a:tabLst/>
              <a:defRPr/>
            </a:pPr>
            <a:r>
              <a:rPr lang="en-US" dirty="0"/>
              <a:t>CRITICAL detail: When talking about system/BOM cost savings (just like LED!) be sure to say that while using </a:t>
            </a:r>
            <a:r>
              <a:rPr lang="en-US" dirty="0" err="1"/>
              <a:t>SiC</a:t>
            </a:r>
            <a:r>
              <a:rPr lang="en-US" dirty="0"/>
              <a:t> in the powertrain and on-board charger adds $300 of incremental cost to the system, look at what that $300 buys for the auto makers at the system level. Reduction in battery cost alone more than covers the cost of </a:t>
            </a:r>
            <a:r>
              <a:rPr lang="en-US" dirty="0" err="1"/>
              <a:t>SiC.</a:t>
            </a:r>
            <a:r>
              <a:rPr lang="en-US" dirty="0"/>
              <a:t> </a:t>
            </a:r>
          </a:p>
          <a:p>
            <a:endParaRPr lang="en-US" dirty="0"/>
          </a:p>
          <a:p>
            <a:r>
              <a:rPr lang="en-US" dirty="0"/>
              <a:t>Other details:</a:t>
            </a:r>
          </a:p>
          <a:p>
            <a:r>
              <a:rPr lang="en-US" dirty="0"/>
              <a:t>-   Auto makers are investing heavily in electric vehicles, and they need </a:t>
            </a:r>
            <a:r>
              <a:rPr lang="en-US" dirty="0" err="1"/>
              <a:t>SiC</a:t>
            </a:r>
            <a:r>
              <a:rPr lang="en-US" dirty="0"/>
              <a:t> power solutions because we enable ALL of the attributes in the graphic more effectively than any other technology.</a:t>
            </a:r>
          </a:p>
          <a:p>
            <a:pPr marL="171450" indent="-171450">
              <a:buFontTx/>
              <a:buChar char="-"/>
            </a:pPr>
            <a:r>
              <a:rPr lang="en-US" dirty="0" err="1"/>
              <a:t>SiC</a:t>
            </a:r>
            <a:r>
              <a:rPr lang="en-US" dirty="0"/>
              <a:t> manufacturing capacity must grow rapidly to support ever-growing numbers of electric vehicles.  As manufacturing scales up, costs go down…just look at the flat panel TV market.</a:t>
            </a:r>
          </a:p>
          <a:p>
            <a:pPr marL="171450" indent="-171450">
              <a:buFontTx/>
              <a:buChar char="-"/>
            </a:pPr>
            <a:r>
              <a:rPr lang="en-US" dirty="0"/>
              <a:t>Automotive quality requirements enable high reliability for all markets.</a:t>
            </a:r>
          </a:p>
        </p:txBody>
      </p:sp>
      <p:sp>
        <p:nvSpPr>
          <p:cNvPr id="4" name="Slide Number Placeholder 3"/>
          <p:cNvSpPr>
            <a:spLocks noGrp="1"/>
          </p:cNvSpPr>
          <p:nvPr>
            <p:ph type="sldNum" sz="quarter" idx="10"/>
          </p:nvPr>
        </p:nvSpPr>
        <p:spPr/>
        <p:txBody>
          <a:bodyPr/>
          <a:lstStyle/>
          <a:p>
            <a:fld id="{2DCE125D-C6EC-4A34-A2C4-EF19D6C23738}" type="slidenum">
              <a:rPr lang="en-US" smtClean="0"/>
              <a:pPr/>
              <a:t>6</a:t>
            </a:fld>
            <a:endParaRPr lang="en-US"/>
          </a:p>
        </p:txBody>
      </p:sp>
    </p:spTree>
    <p:extLst>
      <p:ext uri="{BB962C8B-B14F-4D97-AF65-F5344CB8AC3E}">
        <p14:creationId xmlns:p14="http://schemas.microsoft.com/office/powerpoint/2010/main" val="3730012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talk about cars to a non-automotive audience? EV volume drives manufacturing economies of scale, making the cost of silicon carbide-based power solutions attractive to the broader market.</a:t>
            </a:r>
          </a:p>
          <a:p>
            <a:endParaRPr lang="en-US" dirty="0"/>
          </a:p>
          <a:p>
            <a:pPr marL="0" marR="0" lvl="0" indent="0" algn="l" defTabSz="779074" rtl="0" eaLnBrk="1" fontAlgn="auto" latinLnBrk="0" hangingPunct="1">
              <a:lnSpc>
                <a:spcPct val="100000"/>
              </a:lnSpc>
              <a:spcBef>
                <a:spcPts val="0"/>
              </a:spcBef>
              <a:spcAft>
                <a:spcPts val="0"/>
              </a:spcAft>
              <a:buClrTx/>
              <a:buSzTx/>
              <a:buFontTx/>
              <a:buNone/>
              <a:tabLst/>
              <a:defRPr/>
            </a:pPr>
            <a:r>
              <a:rPr lang="en-US" dirty="0"/>
              <a:t>CRITICAL detail: When talking about system/BOM cost savings be sure to say that while using SiC in the powertrain and on-board charger adds $300 of incremental cost to the system, look at what that $300 buys for the auto makers at the system level. Reduction in battery cost alone more than covers the cost of </a:t>
            </a:r>
            <a:r>
              <a:rPr lang="en-US" dirty="0" err="1"/>
              <a:t>SiC.</a:t>
            </a:r>
            <a:r>
              <a:rPr lang="en-US" dirty="0"/>
              <a:t> </a:t>
            </a:r>
          </a:p>
          <a:p>
            <a:r>
              <a:rPr lang="en-US" dirty="0"/>
              <a:t>Other details:</a:t>
            </a:r>
          </a:p>
          <a:p>
            <a:r>
              <a:rPr lang="en-US" dirty="0"/>
              <a:t>-   Auto makers are investing heavily in electric vehicles, and they need SiC power solutions because we enable ALL of the attributes in the graphic more effectively than any other technology.</a:t>
            </a:r>
          </a:p>
          <a:p>
            <a:pPr marL="171450" indent="-171450">
              <a:buFontTx/>
              <a:buChar char="-"/>
            </a:pPr>
            <a:r>
              <a:rPr lang="en-US" dirty="0"/>
              <a:t>SiC manufacturing capacity must grow rapidly to support ever-growing numbers of electric vehicles.  As manufacturing scales up, costs go down…just look at the flat panel TV market.</a:t>
            </a:r>
          </a:p>
          <a:p>
            <a:pPr marL="171450" indent="-171450">
              <a:buFontTx/>
              <a:buChar char="-"/>
            </a:pPr>
            <a:r>
              <a:rPr lang="en-US" dirty="0"/>
              <a:t>Automotive quality requirements enable high reliability for all markets.</a:t>
            </a:r>
          </a:p>
          <a:p>
            <a:endParaRPr lang="en-US" dirty="0"/>
          </a:p>
        </p:txBody>
      </p:sp>
      <p:sp>
        <p:nvSpPr>
          <p:cNvPr id="4" name="Slide Number Placeholder 3"/>
          <p:cNvSpPr>
            <a:spLocks noGrp="1"/>
          </p:cNvSpPr>
          <p:nvPr>
            <p:ph type="sldNum" sz="quarter" idx="10"/>
          </p:nvPr>
        </p:nvSpPr>
        <p:spPr/>
        <p:txBody>
          <a:bodyPr/>
          <a:lstStyle/>
          <a:p>
            <a:fld id="{2DCE125D-C6EC-4A34-A2C4-EF19D6C23738}" type="slidenum">
              <a:rPr lang="en-US" smtClean="0"/>
              <a:pPr/>
              <a:t>7</a:t>
            </a:fld>
            <a:endParaRPr lang="en-US"/>
          </a:p>
        </p:txBody>
      </p:sp>
    </p:spTree>
    <p:extLst>
      <p:ext uri="{BB962C8B-B14F-4D97-AF65-F5344CB8AC3E}">
        <p14:creationId xmlns:p14="http://schemas.microsoft.com/office/powerpoint/2010/main" val="9028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Wolfspeed</a:t>
            </a:r>
            <a:r>
              <a:rPr lang="en-US" dirty="0"/>
              <a:t> is investing not only in capacity expansion, but also R&amp;D in process technology, chip design, packaging for both discrete devices and modules, etc. to continue advancing SiC capabilities.</a:t>
            </a:r>
          </a:p>
          <a:p>
            <a:endParaRPr lang="en-US" dirty="0"/>
          </a:p>
          <a:p>
            <a:r>
              <a:rPr lang="en-US" dirty="0"/>
              <a:t>We’re also hiring the absolute best product marketing people. Especially the new power guy.  He ROCKS.</a:t>
            </a:r>
          </a:p>
        </p:txBody>
      </p:sp>
      <p:sp>
        <p:nvSpPr>
          <p:cNvPr id="4" name="Slide Number Placeholder 3"/>
          <p:cNvSpPr>
            <a:spLocks noGrp="1"/>
          </p:cNvSpPr>
          <p:nvPr>
            <p:ph type="sldNum" sz="quarter" idx="10"/>
          </p:nvPr>
        </p:nvSpPr>
        <p:spPr/>
        <p:txBody>
          <a:bodyPr/>
          <a:lstStyle/>
          <a:p>
            <a:fld id="{2DCE125D-C6EC-4A34-A2C4-EF19D6C23738}" type="slidenum">
              <a:rPr lang="en-US" smtClean="0"/>
              <a:pPr/>
              <a:t>8</a:t>
            </a:fld>
            <a:endParaRPr lang="en-US"/>
          </a:p>
        </p:txBody>
      </p:sp>
    </p:spTree>
    <p:extLst>
      <p:ext uri="{BB962C8B-B14F-4D97-AF65-F5344CB8AC3E}">
        <p14:creationId xmlns:p14="http://schemas.microsoft.com/office/powerpoint/2010/main" val="1212733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CE125D-C6EC-4A34-A2C4-EF19D6C23738}" type="slidenum">
              <a:rPr lang="en-US" smtClean="0"/>
              <a:pPr/>
              <a:t>9</a:t>
            </a:fld>
            <a:endParaRPr lang="en-US"/>
          </a:p>
        </p:txBody>
      </p:sp>
    </p:spTree>
    <p:extLst>
      <p:ext uri="{BB962C8B-B14F-4D97-AF65-F5344CB8AC3E}">
        <p14:creationId xmlns:p14="http://schemas.microsoft.com/office/powerpoint/2010/main" val="427941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any/or all Apps based upon customer relevance:  2-pager reference design is available on Cree Connect</a:t>
            </a:r>
          </a:p>
          <a:p>
            <a:endParaRPr lang="en-US" dirty="0"/>
          </a:p>
          <a:p>
            <a:r>
              <a:rPr lang="en-US" dirty="0"/>
              <a:t>Smaller. Lighter. </a:t>
            </a:r>
            <a:r>
              <a:rPr lang="en-US" dirty="0" err="1"/>
              <a:t>Faster..back</a:t>
            </a:r>
            <a:r>
              <a:rPr lang="en-US" dirty="0"/>
              <a:t> to the core value proposition.</a:t>
            </a:r>
          </a:p>
        </p:txBody>
      </p:sp>
      <p:sp>
        <p:nvSpPr>
          <p:cNvPr id="4" name="Slide Number Placeholder 3"/>
          <p:cNvSpPr>
            <a:spLocks noGrp="1"/>
          </p:cNvSpPr>
          <p:nvPr>
            <p:ph type="sldNum" sz="quarter" idx="10"/>
          </p:nvPr>
        </p:nvSpPr>
        <p:spPr/>
        <p:txBody>
          <a:bodyPr/>
          <a:lstStyle/>
          <a:p>
            <a:fld id="{2DCE125D-C6EC-4A34-A2C4-EF19D6C23738}" type="slidenum">
              <a:rPr lang="en-US" smtClean="0"/>
              <a:pPr/>
              <a:t>10</a:t>
            </a:fld>
            <a:endParaRPr lang="en-US"/>
          </a:p>
        </p:txBody>
      </p:sp>
    </p:spTree>
    <p:extLst>
      <p:ext uri="{BB962C8B-B14F-4D97-AF65-F5344CB8AC3E}">
        <p14:creationId xmlns:p14="http://schemas.microsoft.com/office/powerpoint/2010/main" val="4154991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any/or all Apps based upon customer relevance  2-pager reference design is available on Cree Connect</a:t>
            </a:r>
          </a:p>
          <a:p>
            <a:endParaRPr lang="en-US" dirty="0"/>
          </a:p>
          <a:p>
            <a:pPr marL="0" marR="0" lvl="0" indent="0" algn="l" defTabSz="779074" rtl="0" eaLnBrk="1" fontAlgn="auto" latinLnBrk="0" hangingPunct="1">
              <a:lnSpc>
                <a:spcPct val="100000"/>
              </a:lnSpc>
              <a:spcBef>
                <a:spcPts val="0"/>
              </a:spcBef>
              <a:spcAft>
                <a:spcPts val="0"/>
              </a:spcAft>
              <a:buClrTx/>
              <a:buSzTx/>
              <a:buFontTx/>
              <a:buNone/>
              <a:tabLst/>
              <a:defRPr/>
            </a:pPr>
            <a:r>
              <a:rPr lang="en-US" dirty="0"/>
              <a:t>Cooler. Smaller. Greener...back to the core value proposition.</a:t>
            </a:r>
          </a:p>
          <a:p>
            <a:endParaRPr lang="en-US" dirty="0"/>
          </a:p>
        </p:txBody>
      </p:sp>
      <p:sp>
        <p:nvSpPr>
          <p:cNvPr id="4" name="Slide Number Placeholder 3"/>
          <p:cNvSpPr>
            <a:spLocks noGrp="1"/>
          </p:cNvSpPr>
          <p:nvPr>
            <p:ph type="sldNum" sz="quarter" idx="10"/>
          </p:nvPr>
        </p:nvSpPr>
        <p:spPr/>
        <p:txBody>
          <a:bodyPr/>
          <a:lstStyle/>
          <a:p>
            <a:fld id="{2DCE125D-C6EC-4A34-A2C4-EF19D6C23738}" type="slidenum">
              <a:rPr lang="en-US" smtClean="0"/>
              <a:pPr/>
              <a:t>11</a:t>
            </a:fld>
            <a:endParaRPr lang="en-US"/>
          </a:p>
        </p:txBody>
      </p:sp>
    </p:spTree>
    <p:extLst>
      <p:ext uri="{BB962C8B-B14F-4D97-AF65-F5344CB8AC3E}">
        <p14:creationId xmlns:p14="http://schemas.microsoft.com/office/powerpoint/2010/main" val="449427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any/or all Apps based upon customer relevance. 2-pager reference design is available on Cree Connect</a:t>
            </a:r>
          </a:p>
          <a:p>
            <a:endParaRPr lang="en-US" dirty="0"/>
          </a:p>
          <a:p>
            <a:pPr marL="0" marR="0" lvl="0" indent="0" algn="l" defTabSz="779074" rtl="0" eaLnBrk="1" fontAlgn="auto" latinLnBrk="0" hangingPunct="1">
              <a:lnSpc>
                <a:spcPct val="100000"/>
              </a:lnSpc>
              <a:spcBef>
                <a:spcPts val="0"/>
              </a:spcBef>
              <a:spcAft>
                <a:spcPts val="0"/>
              </a:spcAft>
              <a:buClrTx/>
              <a:buSzTx/>
              <a:buFontTx/>
              <a:buNone/>
              <a:tabLst/>
              <a:defRPr/>
            </a:pPr>
            <a:r>
              <a:rPr lang="en-US" dirty="0"/>
              <a:t>Smaller. Lighter. Tougher...back to the core value proposition.</a:t>
            </a:r>
          </a:p>
          <a:p>
            <a:endParaRPr lang="en-US" dirty="0"/>
          </a:p>
        </p:txBody>
      </p:sp>
      <p:sp>
        <p:nvSpPr>
          <p:cNvPr id="4" name="Slide Number Placeholder 3"/>
          <p:cNvSpPr>
            <a:spLocks noGrp="1"/>
          </p:cNvSpPr>
          <p:nvPr>
            <p:ph type="sldNum" sz="quarter" idx="10"/>
          </p:nvPr>
        </p:nvSpPr>
        <p:spPr/>
        <p:txBody>
          <a:bodyPr/>
          <a:lstStyle/>
          <a:p>
            <a:fld id="{2DCE125D-C6EC-4A34-A2C4-EF19D6C23738}" type="slidenum">
              <a:rPr lang="en-US" smtClean="0"/>
              <a:pPr/>
              <a:t>12</a:t>
            </a:fld>
            <a:endParaRPr lang="en-US"/>
          </a:p>
        </p:txBody>
      </p:sp>
    </p:spTree>
    <p:extLst>
      <p:ext uri="{BB962C8B-B14F-4D97-AF65-F5344CB8AC3E}">
        <p14:creationId xmlns:p14="http://schemas.microsoft.com/office/powerpoint/2010/main" val="100691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application illustrates that even a relatively-simple power supply can benefit from switching from Si to </a:t>
            </a:r>
            <a:r>
              <a:rPr lang="en-US" dirty="0" err="1"/>
              <a:t>SiC.</a:t>
            </a:r>
            <a:endParaRPr lang="en-US" dirty="0"/>
          </a:p>
          <a:p>
            <a:endParaRPr lang="en-US" dirty="0"/>
          </a:p>
          <a:p>
            <a:pPr marL="0" marR="0" lvl="0" indent="0" algn="l" defTabSz="779074" rtl="0" eaLnBrk="1" fontAlgn="auto" latinLnBrk="0" hangingPunct="1">
              <a:lnSpc>
                <a:spcPct val="100000"/>
              </a:lnSpc>
              <a:spcBef>
                <a:spcPts val="0"/>
              </a:spcBef>
              <a:spcAft>
                <a:spcPts val="0"/>
              </a:spcAft>
              <a:buClrTx/>
              <a:buSzTx/>
              <a:buFontTx/>
              <a:buNone/>
              <a:tabLst/>
              <a:defRPr/>
            </a:pPr>
            <a:r>
              <a:rPr lang="en-US" dirty="0"/>
              <a:t>Cooler. Smaller. Faster...back to the core value proposition.</a:t>
            </a:r>
          </a:p>
          <a:p>
            <a:endParaRPr lang="en-US" dirty="0"/>
          </a:p>
          <a:p>
            <a:r>
              <a:rPr lang="en-US" dirty="0"/>
              <a:t>Choose any/or all Apps based upon customer relevance. 2-pager reference design is available on Cree Connect</a:t>
            </a:r>
          </a:p>
        </p:txBody>
      </p:sp>
      <p:sp>
        <p:nvSpPr>
          <p:cNvPr id="4" name="Slide Number Placeholder 3"/>
          <p:cNvSpPr>
            <a:spLocks noGrp="1"/>
          </p:cNvSpPr>
          <p:nvPr>
            <p:ph type="sldNum" sz="quarter" idx="10"/>
          </p:nvPr>
        </p:nvSpPr>
        <p:spPr/>
        <p:txBody>
          <a:bodyPr/>
          <a:lstStyle/>
          <a:p>
            <a:fld id="{2DCE125D-C6EC-4A34-A2C4-EF19D6C23738}" type="slidenum">
              <a:rPr lang="en-US" smtClean="0"/>
              <a:pPr/>
              <a:t>13</a:t>
            </a:fld>
            <a:endParaRPr lang="en-US"/>
          </a:p>
        </p:txBody>
      </p:sp>
    </p:spTree>
    <p:extLst>
      <p:ext uri="{BB962C8B-B14F-4D97-AF65-F5344CB8AC3E}">
        <p14:creationId xmlns:p14="http://schemas.microsoft.com/office/powerpoint/2010/main" val="2326660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Copy">
    <p:bg>
      <p:bgPr>
        <a:solidFill>
          <a:schemeClr val="bg1"/>
        </a:solidFill>
        <a:effectLst/>
      </p:bgPr>
    </p:bg>
    <p:spTree>
      <p:nvGrpSpPr>
        <p:cNvPr id="1" name=""/>
        <p:cNvGrpSpPr/>
        <p:nvPr/>
      </p:nvGrpSpPr>
      <p:grpSpPr>
        <a:xfrm>
          <a:off x="0" y="0"/>
          <a:ext cx="0" cy="0"/>
          <a:chOff x="0" y="0"/>
          <a:chExt cx="0" cy="0"/>
        </a:xfrm>
      </p:grpSpPr>
      <p:sp>
        <p:nvSpPr>
          <p:cNvPr id="11" name="Text Placeholder 23">
            <a:extLst>
              <a:ext uri="{FF2B5EF4-FFF2-40B4-BE49-F238E27FC236}">
                <a16:creationId xmlns:a16="http://schemas.microsoft.com/office/drawing/2014/main" id="{A35406DD-D3B4-415F-BB1D-7B627EB0282E}"/>
              </a:ext>
            </a:extLst>
          </p:cNvPr>
          <p:cNvSpPr>
            <a:spLocks noGrp="1"/>
          </p:cNvSpPr>
          <p:nvPr>
            <p:ph type="body" sz="quarter" idx="13" hasCustomPrompt="1"/>
          </p:nvPr>
        </p:nvSpPr>
        <p:spPr>
          <a:xfrm>
            <a:off x="685799" y="1885950"/>
            <a:ext cx="4177435" cy="887233"/>
          </a:xfrm>
          <a:prstGeom prst="rect">
            <a:avLst/>
          </a:prstGeom>
        </p:spPr>
        <p:txBody>
          <a:bodyPr/>
          <a:lstStyle>
            <a:lvl1pPr marL="0" indent="0" algn="l">
              <a:spcBef>
                <a:spcPts val="0"/>
              </a:spcBef>
              <a:buNone/>
              <a:defRPr sz="2700" b="0" i="0" baseline="0">
                <a:solidFill>
                  <a:schemeClr val="tx1"/>
                </a:solidFill>
                <a:latin typeface="+mj-lt"/>
                <a:cs typeface="Calibri" panose="020F0502020204030204" pitchFamily="34" charset="0"/>
              </a:defRPr>
            </a:lvl1pPr>
          </a:lstStyle>
          <a:p>
            <a:pPr lvl="0"/>
            <a:r>
              <a:rPr lang="en-US" dirty="0"/>
              <a:t>This is the title text second line goes here</a:t>
            </a:r>
          </a:p>
        </p:txBody>
      </p:sp>
      <p:sp>
        <p:nvSpPr>
          <p:cNvPr id="12" name="Text Placeholder 23">
            <a:extLst>
              <a:ext uri="{FF2B5EF4-FFF2-40B4-BE49-F238E27FC236}">
                <a16:creationId xmlns:a16="http://schemas.microsoft.com/office/drawing/2014/main" id="{6C4A70E4-EAE3-4440-9C70-A7D49AC0FE45}"/>
              </a:ext>
            </a:extLst>
          </p:cNvPr>
          <p:cNvSpPr>
            <a:spLocks noGrp="1"/>
          </p:cNvSpPr>
          <p:nvPr>
            <p:ph type="body" sz="quarter" idx="14" hasCustomPrompt="1"/>
          </p:nvPr>
        </p:nvSpPr>
        <p:spPr>
          <a:xfrm>
            <a:off x="685799" y="2848610"/>
            <a:ext cx="4177435" cy="536966"/>
          </a:xfrm>
          <a:prstGeom prst="rect">
            <a:avLst/>
          </a:prstGeom>
        </p:spPr>
        <p:txBody>
          <a:bodyPr/>
          <a:lstStyle>
            <a:lvl1pPr marL="0" indent="0" algn="l">
              <a:spcBef>
                <a:spcPts val="0"/>
              </a:spcBef>
              <a:buNone/>
              <a:defRPr sz="1400">
                <a:solidFill>
                  <a:srgbClr val="75787B"/>
                </a:solidFill>
                <a:latin typeface="+mn-lt"/>
                <a:cs typeface="Calibri" panose="020F0502020204030204" pitchFamily="34" charset="0"/>
              </a:defRPr>
            </a:lvl1pPr>
          </a:lstStyle>
          <a:p>
            <a:pPr lvl="0"/>
            <a:r>
              <a:rPr lang="en-US" dirty="0"/>
              <a:t>Name / Date </a:t>
            </a:r>
          </a:p>
        </p:txBody>
      </p:sp>
      <p:sp>
        <p:nvSpPr>
          <p:cNvPr id="3" name="Rectangle 2">
            <a:extLst>
              <a:ext uri="{FF2B5EF4-FFF2-40B4-BE49-F238E27FC236}">
                <a16:creationId xmlns:a16="http://schemas.microsoft.com/office/drawing/2014/main" id="{71FA5738-C674-4646-BE67-1C342C24F808}"/>
              </a:ext>
            </a:extLst>
          </p:cNvPr>
          <p:cNvSpPr/>
          <p:nvPr userDrawn="1"/>
        </p:nvSpPr>
        <p:spPr>
          <a:xfrm>
            <a:off x="0" y="-1"/>
            <a:ext cx="1828800" cy="167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p:cNvGrpSpPr/>
          <p:nvPr userDrawn="1"/>
        </p:nvGrpSpPr>
        <p:grpSpPr>
          <a:xfrm>
            <a:off x="0" y="0"/>
            <a:ext cx="1673352" cy="1673352"/>
            <a:chOff x="3894138" y="1890713"/>
            <a:chExt cx="1052512" cy="1052512"/>
          </a:xfrm>
        </p:grpSpPr>
        <p:sp>
          <p:nvSpPr>
            <p:cNvPr id="92" name="Freeform 5"/>
            <p:cNvSpPr>
              <a:spLocks/>
            </p:cNvSpPr>
            <p:nvPr userDrawn="1"/>
          </p:nvSpPr>
          <p:spPr bwMode="auto">
            <a:xfrm>
              <a:off x="3894138" y="2384425"/>
              <a:ext cx="558800" cy="558800"/>
            </a:xfrm>
            <a:custGeom>
              <a:avLst/>
              <a:gdLst>
                <a:gd name="T0" fmla="*/ 352 w 352"/>
                <a:gd name="T1" fmla="*/ 0 h 352"/>
                <a:gd name="T2" fmla="*/ 0 w 352"/>
                <a:gd name="T3" fmla="*/ 352 h 352"/>
                <a:gd name="T4" fmla="*/ 0 w 352"/>
                <a:gd name="T5" fmla="*/ 0 h 352"/>
                <a:gd name="T6" fmla="*/ 352 w 352"/>
                <a:gd name="T7" fmla="*/ 0 h 352"/>
              </a:gdLst>
              <a:ahLst/>
              <a:cxnLst>
                <a:cxn ang="0">
                  <a:pos x="T0" y="T1"/>
                </a:cxn>
                <a:cxn ang="0">
                  <a:pos x="T2" y="T3"/>
                </a:cxn>
                <a:cxn ang="0">
                  <a:pos x="T4" y="T5"/>
                </a:cxn>
                <a:cxn ang="0">
                  <a:pos x="T6" y="T7"/>
                </a:cxn>
              </a:cxnLst>
              <a:rect l="0" t="0" r="r" b="b"/>
              <a:pathLst>
                <a:path w="352" h="352">
                  <a:moveTo>
                    <a:pt x="352" y="0"/>
                  </a:moveTo>
                  <a:lnTo>
                    <a:pt x="0" y="352"/>
                  </a:lnTo>
                  <a:lnTo>
                    <a:pt x="0" y="0"/>
                  </a:lnTo>
                  <a:lnTo>
                    <a:pt x="352" y="0"/>
                  </a:lnTo>
                  <a:close/>
                </a:path>
              </a:pathLst>
            </a:custGeom>
            <a:solidFill>
              <a:srgbClr val="005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6"/>
            <p:cNvSpPr>
              <a:spLocks/>
            </p:cNvSpPr>
            <p:nvPr userDrawn="1"/>
          </p:nvSpPr>
          <p:spPr bwMode="auto">
            <a:xfrm>
              <a:off x="3894138" y="1890713"/>
              <a:ext cx="1052512" cy="204787"/>
            </a:xfrm>
            <a:custGeom>
              <a:avLst/>
              <a:gdLst>
                <a:gd name="T0" fmla="*/ 0 w 663"/>
                <a:gd name="T1" fmla="*/ 0 h 129"/>
                <a:gd name="T2" fmla="*/ 0 w 663"/>
                <a:gd name="T3" fmla="*/ 129 h 129"/>
                <a:gd name="T4" fmla="*/ 534 w 663"/>
                <a:gd name="T5" fmla="*/ 129 h 129"/>
                <a:gd name="T6" fmla="*/ 663 w 663"/>
                <a:gd name="T7" fmla="*/ 0 h 129"/>
                <a:gd name="T8" fmla="*/ 0 w 663"/>
                <a:gd name="T9" fmla="*/ 0 h 129"/>
              </a:gdLst>
              <a:ahLst/>
              <a:cxnLst>
                <a:cxn ang="0">
                  <a:pos x="T0" y="T1"/>
                </a:cxn>
                <a:cxn ang="0">
                  <a:pos x="T2" y="T3"/>
                </a:cxn>
                <a:cxn ang="0">
                  <a:pos x="T4" y="T5"/>
                </a:cxn>
                <a:cxn ang="0">
                  <a:pos x="T6" y="T7"/>
                </a:cxn>
                <a:cxn ang="0">
                  <a:pos x="T8" y="T9"/>
                </a:cxn>
              </a:cxnLst>
              <a:rect l="0" t="0" r="r" b="b"/>
              <a:pathLst>
                <a:path w="663" h="129">
                  <a:moveTo>
                    <a:pt x="0" y="0"/>
                  </a:moveTo>
                  <a:lnTo>
                    <a:pt x="0" y="129"/>
                  </a:lnTo>
                  <a:lnTo>
                    <a:pt x="534" y="129"/>
                  </a:lnTo>
                  <a:lnTo>
                    <a:pt x="663" y="0"/>
                  </a:lnTo>
                  <a:lnTo>
                    <a:pt x="0" y="0"/>
                  </a:lnTo>
                  <a:close/>
                </a:path>
              </a:pathLst>
            </a:custGeom>
            <a:solidFill>
              <a:srgbClr val="005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4" name="Freeform 59"/>
          <p:cNvSpPr>
            <a:spLocks/>
          </p:cNvSpPr>
          <p:nvPr userDrawn="1"/>
        </p:nvSpPr>
        <p:spPr bwMode="auto">
          <a:xfrm>
            <a:off x="5133975" y="1519238"/>
            <a:ext cx="2249488" cy="1408112"/>
          </a:xfrm>
          <a:custGeom>
            <a:avLst/>
            <a:gdLst>
              <a:gd name="T0" fmla="*/ 0 w 1417"/>
              <a:gd name="T1" fmla="*/ 0 h 887"/>
              <a:gd name="T2" fmla="*/ 424 w 1417"/>
              <a:gd name="T3" fmla="*/ 887 h 887"/>
              <a:gd name="T4" fmla="*/ 835 w 1417"/>
              <a:gd name="T5" fmla="*/ 887 h 887"/>
              <a:gd name="T6" fmla="*/ 747 w 1417"/>
              <a:gd name="T7" fmla="*/ 695 h 887"/>
              <a:gd name="T8" fmla="*/ 1381 w 1417"/>
              <a:gd name="T9" fmla="*/ 887 h 887"/>
              <a:gd name="T10" fmla="*/ 1417 w 1417"/>
              <a:gd name="T11" fmla="*/ 887 h 887"/>
              <a:gd name="T12" fmla="*/ 1417 w 1417"/>
              <a:gd name="T13" fmla="*/ 663 h 887"/>
              <a:gd name="T14" fmla="*/ 0 w 1417"/>
              <a:gd name="T15" fmla="*/ 0 h 8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7" h="887">
                <a:moveTo>
                  <a:pt x="0" y="0"/>
                </a:moveTo>
                <a:lnTo>
                  <a:pt x="424" y="887"/>
                </a:lnTo>
                <a:lnTo>
                  <a:pt x="835" y="887"/>
                </a:lnTo>
                <a:lnTo>
                  <a:pt x="747" y="695"/>
                </a:lnTo>
                <a:lnTo>
                  <a:pt x="1381" y="887"/>
                </a:lnTo>
                <a:lnTo>
                  <a:pt x="1417" y="887"/>
                </a:lnTo>
                <a:lnTo>
                  <a:pt x="1417" y="66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8" name="Group 107"/>
          <p:cNvGrpSpPr/>
          <p:nvPr userDrawn="1"/>
        </p:nvGrpSpPr>
        <p:grpSpPr>
          <a:xfrm>
            <a:off x="6894512" y="3735388"/>
            <a:ext cx="2249488" cy="1408112"/>
            <a:chOff x="5133975" y="1519238"/>
            <a:chExt cx="2249488" cy="1408112"/>
          </a:xfrm>
          <a:solidFill>
            <a:srgbClr val="422A88"/>
          </a:solidFill>
        </p:grpSpPr>
        <p:sp>
          <p:nvSpPr>
            <p:cNvPr id="109" name="Freeform 58"/>
            <p:cNvSpPr>
              <a:spLocks/>
            </p:cNvSpPr>
            <p:nvPr userDrawn="1"/>
          </p:nvSpPr>
          <p:spPr bwMode="auto">
            <a:xfrm>
              <a:off x="5133975" y="1519238"/>
              <a:ext cx="2249488" cy="1408112"/>
            </a:xfrm>
            <a:custGeom>
              <a:avLst/>
              <a:gdLst>
                <a:gd name="T0" fmla="*/ 0 w 1417"/>
                <a:gd name="T1" fmla="*/ 0 h 887"/>
                <a:gd name="T2" fmla="*/ 424 w 1417"/>
                <a:gd name="T3" fmla="*/ 887 h 887"/>
                <a:gd name="T4" fmla="*/ 835 w 1417"/>
                <a:gd name="T5" fmla="*/ 887 h 887"/>
                <a:gd name="T6" fmla="*/ 747 w 1417"/>
                <a:gd name="T7" fmla="*/ 695 h 887"/>
                <a:gd name="T8" fmla="*/ 1381 w 1417"/>
                <a:gd name="T9" fmla="*/ 887 h 887"/>
                <a:gd name="T10" fmla="*/ 1417 w 1417"/>
                <a:gd name="T11" fmla="*/ 887 h 887"/>
                <a:gd name="T12" fmla="*/ 1417 w 1417"/>
                <a:gd name="T13" fmla="*/ 663 h 887"/>
                <a:gd name="T14" fmla="*/ 0 w 1417"/>
                <a:gd name="T15" fmla="*/ 0 h 8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7" h="887">
                  <a:moveTo>
                    <a:pt x="0" y="0"/>
                  </a:moveTo>
                  <a:lnTo>
                    <a:pt x="424" y="887"/>
                  </a:lnTo>
                  <a:lnTo>
                    <a:pt x="835" y="887"/>
                  </a:lnTo>
                  <a:lnTo>
                    <a:pt x="747" y="695"/>
                  </a:lnTo>
                  <a:lnTo>
                    <a:pt x="1381" y="887"/>
                  </a:lnTo>
                  <a:lnTo>
                    <a:pt x="1417" y="887"/>
                  </a:lnTo>
                  <a:lnTo>
                    <a:pt x="1417" y="66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60"/>
            <p:cNvSpPr>
              <a:spLocks/>
            </p:cNvSpPr>
            <p:nvPr userDrawn="1"/>
          </p:nvSpPr>
          <p:spPr bwMode="auto">
            <a:xfrm>
              <a:off x="6535738" y="1519238"/>
              <a:ext cx="847725" cy="858837"/>
            </a:xfrm>
            <a:custGeom>
              <a:avLst/>
              <a:gdLst>
                <a:gd name="T0" fmla="*/ 0 w 534"/>
                <a:gd name="T1" fmla="*/ 0 h 541"/>
                <a:gd name="T2" fmla="*/ 179 w 534"/>
                <a:gd name="T3" fmla="*/ 378 h 541"/>
                <a:gd name="T4" fmla="*/ 534 w 534"/>
                <a:gd name="T5" fmla="*/ 541 h 541"/>
                <a:gd name="T6" fmla="*/ 534 w 534"/>
                <a:gd name="T7" fmla="*/ 412 h 541"/>
                <a:gd name="T8" fmla="*/ 0 w 534"/>
                <a:gd name="T9" fmla="*/ 0 h 541"/>
              </a:gdLst>
              <a:ahLst/>
              <a:cxnLst>
                <a:cxn ang="0">
                  <a:pos x="T0" y="T1"/>
                </a:cxn>
                <a:cxn ang="0">
                  <a:pos x="T2" y="T3"/>
                </a:cxn>
                <a:cxn ang="0">
                  <a:pos x="T4" y="T5"/>
                </a:cxn>
                <a:cxn ang="0">
                  <a:pos x="T6" y="T7"/>
                </a:cxn>
                <a:cxn ang="0">
                  <a:pos x="T8" y="T9"/>
                </a:cxn>
              </a:cxnLst>
              <a:rect l="0" t="0" r="r" b="b"/>
              <a:pathLst>
                <a:path w="534" h="541">
                  <a:moveTo>
                    <a:pt x="0" y="0"/>
                  </a:moveTo>
                  <a:lnTo>
                    <a:pt x="179" y="378"/>
                  </a:lnTo>
                  <a:lnTo>
                    <a:pt x="534" y="541"/>
                  </a:lnTo>
                  <a:lnTo>
                    <a:pt x="534" y="41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61"/>
            <p:cNvSpPr>
              <a:spLocks/>
            </p:cNvSpPr>
            <p:nvPr userDrawn="1"/>
          </p:nvSpPr>
          <p:spPr bwMode="auto">
            <a:xfrm>
              <a:off x="6535738" y="1519238"/>
              <a:ext cx="847725" cy="858837"/>
            </a:xfrm>
            <a:custGeom>
              <a:avLst/>
              <a:gdLst>
                <a:gd name="T0" fmla="*/ 0 w 534"/>
                <a:gd name="T1" fmla="*/ 0 h 541"/>
                <a:gd name="T2" fmla="*/ 179 w 534"/>
                <a:gd name="T3" fmla="*/ 378 h 541"/>
                <a:gd name="T4" fmla="*/ 534 w 534"/>
                <a:gd name="T5" fmla="*/ 541 h 541"/>
                <a:gd name="T6" fmla="*/ 534 w 534"/>
                <a:gd name="T7" fmla="*/ 412 h 541"/>
                <a:gd name="T8" fmla="*/ 0 w 534"/>
                <a:gd name="T9" fmla="*/ 0 h 541"/>
              </a:gdLst>
              <a:ahLst/>
              <a:cxnLst>
                <a:cxn ang="0">
                  <a:pos x="T0" y="T1"/>
                </a:cxn>
                <a:cxn ang="0">
                  <a:pos x="T2" y="T3"/>
                </a:cxn>
                <a:cxn ang="0">
                  <a:pos x="T4" y="T5"/>
                </a:cxn>
                <a:cxn ang="0">
                  <a:pos x="T6" y="T7"/>
                </a:cxn>
                <a:cxn ang="0">
                  <a:pos x="T8" y="T9"/>
                </a:cxn>
              </a:cxnLst>
              <a:rect l="0" t="0" r="r" b="b"/>
              <a:pathLst>
                <a:path w="534" h="541">
                  <a:moveTo>
                    <a:pt x="0" y="0"/>
                  </a:moveTo>
                  <a:lnTo>
                    <a:pt x="179" y="378"/>
                  </a:lnTo>
                  <a:lnTo>
                    <a:pt x="534" y="541"/>
                  </a:lnTo>
                  <a:lnTo>
                    <a:pt x="534" y="412"/>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7" name="Picture 16"/>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7" t="29496" r="9813" b="27940"/>
          <a:stretch/>
        </p:blipFill>
        <p:spPr>
          <a:xfrm>
            <a:off x="5640975" y="536730"/>
            <a:ext cx="3056266" cy="555567"/>
          </a:xfrm>
          <a:prstGeom prst="rect">
            <a:avLst/>
          </a:prstGeom>
        </p:spPr>
      </p:pic>
      <p:sp>
        <p:nvSpPr>
          <p:cNvPr id="18" name="TextBox 17">
            <a:extLst/>
          </p:cNvPr>
          <p:cNvSpPr txBox="1"/>
          <p:nvPr userDrawn="1"/>
        </p:nvSpPr>
        <p:spPr>
          <a:xfrm>
            <a:off x="1581150" y="4870941"/>
            <a:ext cx="5981700" cy="169243"/>
          </a:xfrm>
          <a:prstGeom prst="rect">
            <a:avLst/>
          </a:prstGeom>
          <a:noFill/>
        </p:spPr>
        <p:txBody>
          <a:bodyPr wrap="square" lIns="91410" tIns="45703" rIns="91410" bIns="45703" rtlCol="0">
            <a:spAutoFit/>
          </a:bodyPr>
          <a:lstStyle/>
          <a:p>
            <a:pPr algn="ctr"/>
            <a:r>
              <a:rPr lang="en-US" sz="500" kern="1200" dirty="0">
                <a:solidFill>
                  <a:schemeClr val="accent1"/>
                </a:solidFill>
                <a:effectLst/>
                <a:latin typeface="+mn-lt"/>
                <a:ea typeface="+mn-ea"/>
                <a:cs typeface="+mn-cs"/>
              </a:rPr>
              <a:t>© 2019 Cree, Inc. All rights reserved. Cree®, the Cree logo, Wolfspeed®, and the Wolfspeed logo are registered trademarks of Cree, Inc.</a:t>
            </a:r>
            <a:endParaRPr lang="en-US" sz="100" dirty="0">
              <a:solidFill>
                <a:schemeClr val="accent1"/>
              </a:solidFill>
              <a:cs typeface="Roboto Light"/>
            </a:endParaRPr>
          </a:p>
        </p:txBody>
      </p:sp>
    </p:spTree>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372"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9C4F117D-8A7D-074C-9E52-A85C5BC68C00}"/>
              </a:ext>
            </a:extLst>
          </p:cNvPr>
          <p:cNvSpPr>
            <a:spLocks noGrp="1"/>
          </p:cNvSpPr>
          <p:nvPr>
            <p:ph idx="10"/>
          </p:nvPr>
        </p:nvSpPr>
        <p:spPr>
          <a:xfrm>
            <a:off x="838199" y="1047750"/>
            <a:ext cx="7543799" cy="3276600"/>
          </a:xfrm>
          <a:prstGeom prst="rect">
            <a:avLst/>
          </a:prstGeom>
        </p:spPr>
        <p:txBody>
          <a:bodyPr>
            <a:noAutofit/>
          </a:bodyPr>
          <a:lstStyle>
            <a:lvl1pPr marL="112713" indent="-112713">
              <a:lnSpc>
                <a:spcPct val="100000"/>
              </a:lnSpc>
              <a:spcBef>
                <a:spcPts val="1000"/>
              </a:spcBef>
              <a:spcAft>
                <a:spcPts val="0"/>
              </a:spcAft>
              <a:buFont typeface="Arial" panose="020B0604020202020204" pitchFamily="34" charset="0"/>
              <a:buChar char="•"/>
              <a:defRPr sz="1600" b="0" i="0">
                <a:solidFill>
                  <a:schemeClr val="tx1"/>
                </a:solidFill>
                <a:latin typeface="+mj-lt"/>
                <a:cs typeface="Calibri" panose="020F0502020204030204" pitchFamily="34" charset="0"/>
              </a:defRPr>
            </a:lvl1pPr>
            <a:lvl2pPr marL="288925" indent="-176213">
              <a:lnSpc>
                <a:spcPct val="100000"/>
              </a:lnSpc>
              <a:spcBef>
                <a:spcPts val="600"/>
              </a:spcBef>
              <a:spcAft>
                <a:spcPts val="0"/>
              </a:spcAft>
              <a:buFont typeface="Arial" panose="020B0604020202020204" pitchFamily="34" charset="0"/>
              <a:buChar char="–"/>
              <a:defRPr sz="1400" b="0" i="0">
                <a:solidFill>
                  <a:schemeClr val="tx1"/>
                </a:solidFill>
                <a:latin typeface="+mj-lt"/>
                <a:cs typeface="Calibri" panose="020F0502020204030204" pitchFamily="34" charset="0"/>
              </a:defRPr>
            </a:lvl2pPr>
            <a:lvl3pPr marL="401638" indent="-112713">
              <a:lnSpc>
                <a:spcPct val="100000"/>
              </a:lnSpc>
              <a:spcBef>
                <a:spcPts val="600"/>
              </a:spcBef>
              <a:spcAft>
                <a:spcPts val="0"/>
              </a:spcAft>
              <a:buFont typeface="Arial" panose="020B0604020202020204" pitchFamily="34" charset="0"/>
              <a:buChar char="›"/>
              <a:defRPr sz="1200" b="0" i="0">
                <a:solidFill>
                  <a:schemeClr val="tx1"/>
                </a:solidFill>
                <a:latin typeface="+mj-lt"/>
                <a:cs typeface="Calibri" panose="020F0502020204030204" pitchFamily="34" charset="0"/>
              </a:defRPr>
            </a:lvl3pPr>
            <a:lvl4pPr marL="512763" indent="-111125">
              <a:lnSpc>
                <a:spcPct val="100000"/>
              </a:lnSpc>
              <a:spcBef>
                <a:spcPts val="600"/>
              </a:spcBef>
              <a:spcAft>
                <a:spcPts val="0"/>
              </a:spcAft>
              <a:buFont typeface="Arial" panose="020B0604020202020204" pitchFamily="34" charset="0"/>
              <a:buChar char="•"/>
              <a:defRPr sz="1200" b="0" i="0">
                <a:solidFill>
                  <a:schemeClr val="tx1"/>
                </a:solidFill>
                <a:latin typeface="+mj-lt"/>
                <a:cs typeface="Calibri" panose="020F0502020204030204" pitchFamily="34" charset="0"/>
              </a:defRPr>
            </a:lvl4pPr>
            <a:lvl5pPr marL="1558503" indent="0">
              <a:buNone/>
              <a:defRPr sz="1200" b="0" i="0">
                <a:solidFill>
                  <a:srgbClr val="FF0000"/>
                </a:solidFill>
                <a:latin typeface="Calibri" panose="020F0502020204030204" pitchFamily="34" charset="0"/>
                <a:cs typeface="Calibri" panose="020F0502020204030204" pitchFamily="34" charset="0"/>
              </a:defRPr>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1"/>
          <p:cNvSpPr>
            <a:spLocks noGrp="1"/>
          </p:cNvSpPr>
          <p:nvPr>
            <p:ph type="title" hasCustomPrompt="1"/>
          </p:nvPr>
        </p:nvSpPr>
        <p:spPr>
          <a:xfrm>
            <a:off x="838199" y="438150"/>
            <a:ext cx="7543799" cy="384048"/>
          </a:xfrm>
          <a:prstGeom prst="rect">
            <a:avLst/>
          </a:prstGeom>
        </p:spPr>
        <p:txBody>
          <a:bodyPr anchor="b" anchorCtr="0">
            <a:noAutofit/>
          </a:bodyPr>
          <a:lstStyle>
            <a:lvl1pPr>
              <a:defRPr sz="2000" b="0">
                <a:solidFill>
                  <a:schemeClr val="tx1"/>
                </a:solidFill>
                <a:latin typeface="+mn-lt"/>
                <a:cs typeface="Calibri" panose="020F0502020204030204" pitchFamily="34" charset="0"/>
              </a:defRPr>
            </a:lvl1pPr>
          </a:lstStyle>
          <a:p>
            <a:r>
              <a:rPr lang="en-US" dirty="0"/>
              <a:t>Click to edit master title style</a:t>
            </a:r>
          </a:p>
        </p:txBody>
      </p:sp>
      <p:sp>
        <p:nvSpPr>
          <p:cNvPr id="5" name="TextBox 4">
            <a:extLst>
              <a:ext uri="{FF2B5EF4-FFF2-40B4-BE49-F238E27FC236}">
                <a16:creationId xmlns:a16="http://schemas.microsoft.com/office/drawing/2014/main" id="{FA6416A7-7582-4454-B3D0-016ED2F81791}"/>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chemeClr val="bg1"/>
        </a:solidFill>
        <a:effectLst/>
      </p:bgPr>
    </p:bg>
    <p:spTree>
      <p:nvGrpSpPr>
        <p:cNvPr id="1" name=""/>
        <p:cNvGrpSpPr/>
        <p:nvPr/>
      </p:nvGrpSpPr>
      <p:grpSpPr>
        <a:xfrm>
          <a:off x="0" y="0"/>
          <a:ext cx="0" cy="0"/>
          <a:chOff x="0" y="0"/>
          <a:chExt cx="0" cy="0"/>
        </a:xfrm>
      </p:grpSpPr>
      <p:sp>
        <p:nvSpPr>
          <p:cNvPr id="5" name="Freeform 5"/>
          <p:cNvSpPr>
            <a:spLocks noEditPoints="1"/>
          </p:cNvSpPr>
          <p:nvPr userDrawn="1"/>
        </p:nvSpPr>
        <p:spPr bwMode="auto">
          <a:xfrm>
            <a:off x="5836443" y="3450241"/>
            <a:ext cx="3307557" cy="1693259"/>
          </a:xfrm>
          <a:custGeom>
            <a:avLst/>
            <a:gdLst>
              <a:gd name="T0" fmla="*/ 0 w 1131"/>
              <a:gd name="T1" fmla="*/ 0 h 579"/>
              <a:gd name="T2" fmla="*/ 278 w 1131"/>
              <a:gd name="T3" fmla="*/ 579 h 579"/>
              <a:gd name="T4" fmla="*/ 546 w 1131"/>
              <a:gd name="T5" fmla="*/ 579 h 579"/>
              <a:gd name="T6" fmla="*/ 489 w 1131"/>
              <a:gd name="T7" fmla="*/ 452 h 579"/>
              <a:gd name="T8" fmla="*/ 903 w 1131"/>
              <a:gd name="T9" fmla="*/ 579 h 579"/>
              <a:gd name="T10" fmla="*/ 1131 w 1131"/>
              <a:gd name="T11" fmla="*/ 579 h 579"/>
              <a:gd name="T12" fmla="*/ 1131 w 1131"/>
              <a:gd name="T13" fmla="*/ 529 h 579"/>
              <a:gd name="T14" fmla="*/ 0 w 1131"/>
              <a:gd name="T15" fmla="*/ 0 h 579"/>
              <a:gd name="T16" fmla="*/ 577 w 1131"/>
              <a:gd name="T17" fmla="*/ 0 h 579"/>
              <a:gd name="T18" fmla="*/ 694 w 1131"/>
              <a:gd name="T19" fmla="*/ 246 h 579"/>
              <a:gd name="T20" fmla="*/ 1131 w 1131"/>
              <a:gd name="T21" fmla="*/ 448 h 579"/>
              <a:gd name="T22" fmla="*/ 1131 w 1131"/>
              <a:gd name="T23" fmla="*/ 426 h 579"/>
              <a:gd name="T24" fmla="*/ 577 w 1131"/>
              <a:gd name="T25"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1" h="579">
                <a:moveTo>
                  <a:pt x="0" y="0"/>
                </a:moveTo>
                <a:lnTo>
                  <a:pt x="278" y="579"/>
                </a:lnTo>
                <a:lnTo>
                  <a:pt x="546" y="579"/>
                </a:lnTo>
                <a:lnTo>
                  <a:pt x="489" y="452"/>
                </a:lnTo>
                <a:lnTo>
                  <a:pt x="903" y="579"/>
                </a:lnTo>
                <a:lnTo>
                  <a:pt x="1131" y="579"/>
                </a:lnTo>
                <a:lnTo>
                  <a:pt x="1131" y="529"/>
                </a:lnTo>
                <a:lnTo>
                  <a:pt x="0" y="0"/>
                </a:lnTo>
                <a:close/>
                <a:moveTo>
                  <a:pt x="577" y="0"/>
                </a:moveTo>
                <a:lnTo>
                  <a:pt x="694" y="246"/>
                </a:lnTo>
                <a:lnTo>
                  <a:pt x="1131" y="448"/>
                </a:lnTo>
                <a:lnTo>
                  <a:pt x="1131" y="426"/>
                </a:lnTo>
                <a:lnTo>
                  <a:pt x="577" y="0"/>
                </a:lnTo>
                <a:close/>
              </a:path>
            </a:pathLst>
          </a:custGeom>
          <a:solidFill>
            <a:srgbClr val="DDDEDE"/>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0" name="Group 19"/>
          <p:cNvGrpSpPr/>
          <p:nvPr userDrawn="1"/>
        </p:nvGrpSpPr>
        <p:grpSpPr>
          <a:xfrm>
            <a:off x="0" y="0"/>
            <a:ext cx="2535017" cy="2518117"/>
            <a:chOff x="3894138" y="1890713"/>
            <a:chExt cx="1052512" cy="1052512"/>
          </a:xfrm>
          <a:solidFill>
            <a:srgbClr val="DDDEDE"/>
          </a:solidFill>
        </p:grpSpPr>
        <p:sp>
          <p:nvSpPr>
            <p:cNvPr id="21" name="Freeform 5"/>
            <p:cNvSpPr>
              <a:spLocks/>
            </p:cNvSpPr>
            <p:nvPr userDrawn="1"/>
          </p:nvSpPr>
          <p:spPr bwMode="auto">
            <a:xfrm>
              <a:off x="3894138" y="2384425"/>
              <a:ext cx="558800" cy="558800"/>
            </a:xfrm>
            <a:custGeom>
              <a:avLst/>
              <a:gdLst>
                <a:gd name="T0" fmla="*/ 352 w 352"/>
                <a:gd name="T1" fmla="*/ 0 h 352"/>
                <a:gd name="T2" fmla="*/ 0 w 352"/>
                <a:gd name="T3" fmla="*/ 352 h 352"/>
                <a:gd name="T4" fmla="*/ 0 w 352"/>
                <a:gd name="T5" fmla="*/ 0 h 352"/>
                <a:gd name="T6" fmla="*/ 352 w 352"/>
                <a:gd name="T7" fmla="*/ 0 h 352"/>
              </a:gdLst>
              <a:ahLst/>
              <a:cxnLst>
                <a:cxn ang="0">
                  <a:pos x="T0" y="T1"/>
                </a:cxn>
                <a:cxn ang="0">
                  <a:pos x="T2" y="T3"/>
                </a:cxn>
                <a:cxn ang="0">
                  <a:pos x="T4" y="T5"/>
                </a:cxn>
                <a:cxn ang="0">
                  <a:pos x="T6" y="T7"/>
                </a:cxn>
              </a:cxnLst>
              <a:rect l="0" t="0" r="r" b="b"/>
              <a:pathLst>
                <a:path w="352" h="352">
                  <a:moveTo>
                    <a:pt x="352" y="0"/>
                  </a:moveTo>
                  <a:lnTo>
                    <a:pt x="0" y="352"/>
                  </a:lnTo>
                  <a:lnTo>
                    <a:pt x="0" y="0"/>
                  </a:lnTo>
                  <a:lnTo>
                    <a:pt x="35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3894138" y="1890713"/>
              <a:ext cx="1052512" cy="204787"/>
            </a:xfrm>
            <a:custGeom>
              <a:avLst/>
              <a:gdLst>
                <a:gd name="T0" fmla="*/ 0 w 663"/>
                <a:gd name="T1" fmla="*/ 0 h 129"/>
                <a:gd name="T2" fmla="*/ 0 w 663"/>
                <a:gd name="T3" fmla="*/ 129 h 129"/>
                <a:gd name="T4" fmla="*/ 534 w 663"/>
                <a:gd name="T5" fmla="*/ 129 h 129"/>
                <a:gd name="T6" fmla="*/ 663 w 663"/>
                <a:gd name="T7" fmla="*/ 0 h 129"/>
                <a:gd name="T8" fmla="*/ 0 w 663"/>
                <a:gd name="T9" fmla="*/ 0 h 129"/>
              </a:gdLst>
              <a:ahLst/>
              <a:cxnLst>
                <a:cxn ang="0">
                  <a:pos x="T0" y="T1"/>
                </a:cxn>
                <a:cxn ang="0">
                  <a:pos x="T2" y="T3"/>
                </a:cxn>
                <a:cxn ang="0">
                  <a:pos x="T4" y="T5"/>
                </a:cxn>
                <a:cxn ang="0">
                  <a:pos x="T6" y="T7"/>
                </a:cxn>
                <a:cxn ang="0">
                  <a:pos x="T8" y="T9"/>
                </a:cxn>
              </a:cxnLst>
              <a:rect l="0" t="0" r="r" b="b"/>
              <a:pathLst>
                <a:path w="663" h="129">
                  <a:moveTo>
                    <a:pt x="0" y="0"/>
                  </a:moveTo>
                  <a:lnTo>
                    <a:pt x="0" y="129"/>
                  </a:lnTo>
                  <a:lnTo>
                    <a:pt x="534" y="129"/>
                  </a:lnTo>
                  <a:lnTo>
                    <a:pt x="663"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 name="TextBox 7">
            <a:extLst>
              <a:ext uri="{FF2B5EF4-FFF2-40B4-BE49-F238E27FC236}">
                <a16:creationId xmlns:a16="http://schemas.microsoft.com/office/drawing/2014/main" id="{3886AAB7-5104-4B63-8979-782B1542D955}"/>
              </a:ext>
            </a:extLst>
          </p:cNvPr>
          <p:cNvSpPr txBox="1"/>
          <p:nvPr userDrawn="1"/>
        </p:nvSpPr>
        <p:spPr>
          <a:xfrm>
            <a:off x="30480" y="4857750"/>
            <a:ext cx="350520"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cxnSp>
        <p:nvCxnSpPr>
          <p:cNvPr id="10" name="Straight Connector 9">
            <a:extLst>
              <a:ext uri="{FF2B5EF4-FFF2-40B4-BE49-F238E27FC236}">
                <a16:creationId xmlns:a16="http://schemas.microsoft.com/office/drawing/2014/main" id="{027A35DB-A777-CF44-89F1-D0F06EDFA3E8}"/>
              </a:ext>
            </a:extLst>
          </p:cNvPr>
          <p:cNvCxnSpPr>
            <a:cxnSpLocks/>
          </p:cNvCxnSpPr>
          <p:nvPr userDrawn="1"/>
        </p:nvCxnSpPr>
        <p:spPr>
          <a:xfrm>
            <a:off x="1295400" y="2571750"/>
            <a:ext cx="6553200" cy="0"/>
          </a:xfrm>
          <a:prstGeom prst="line">
            <a:avLst/>
          </a:prstGeom>
          <a:ln>
            <a:solidFill>
              <a:srgbClr val="343433"/>
            </a:solidFill>
          </a:ln>
        </p:spPr>
        <p:style>
          <a:lnRef idx="1">
            <a:schemeClr val="accent1"/>
          </a:lnRef>
          <a:fillRef idx="0">
            <a:schemeClr val="accent1"/>
          </a:fillRef>
          <a:effectRef idx="0">
            <a:schemeClr val="accent1"/>
          </a:effectRef>
          <a:fontRef idx="minor">
            <a:schemeClr val="tx1"/>
          </a:fontRef>
        </p:style>
      </p:cxnSp>
      <p:sp>
        <p:nvSpPr>
          <p:cNvPr id="18" name="Text Placeholder 23">
            <a:extLst>
              <a:ext uri="{FF2B5EF4-FFF2-40B4-BE49-F238E27FC236}">
                <a16:creationId xmlns:a16="http://schemas.microsoft.com/office/drawing/2014/main" id="{30D45EFC-F2B7-064F-A248-4D3CEEF0F955}"/>
              </a:ext>
            </a:extLst>
          </p:cNvPr>
          <p:cNvSpPr>
            <a:spLocks noGrp="1"/>
          </p:cNvSpPr>
          <p:nvPr userDrawn="1">
            <p:ph type="body" sz="quarter" idx="15" hasCustomPrompt="1"/>
          </p:nvPr>
        </p:nvSpPr>
        <p:spPr>
          <a:xfrm>
            <a:off x="1219200" y="2720973"/>
            <a:ext cx="4177435" cy="536966"/>
          </a:xfrm>
          <a:prstGeom prst="rect">
            <a:avLst/>
          </a:prstGeom>
        </p:spPr>
        <p:txBody>
          <a:bodyPr/>
          <a:lstStyle>
            <a:lvl1pPr marL="0" indent="0" algn="l">
              <a:spcBef>
                <a:spcPts val="0"/>
              </a:spcBef>
              <a:buNone/>
              <a:defRPr sz="1400">
                <a:solidFill>
                  <a:srgbClr val="75787B"/>
                </a:solidFill>
                <a:latin typeface="+mn-lt"/>
                <a:cs typeface="Calibri" panose="020F0502020204030204" pitchFamily="34" charset="0"/>
              </a:defRPr>
            </a:lvl1pPr>
          </a:lstStyle>
          <a:p>
            <a:pPr lvl="0"/>
            <a:r>
              <a:rPr lang="en-US" dirty="0"/>
              <a:t>Subhead here</a:t>
            </a:r>
          </a:p>
        </p:txBody>
      </p:sp>
      <p:sp>
        <p:nvSpPr>
          <p:cNvPr id="11" name="Text Placeholder 23">
            <a:extLst>
              <a:ext uri="{FF2B5EF4-FFF2-40B4-BE49-F238E27FC236}">
                <a16:creationId xmlns:a16="http://schemas.microsoft.com/office/drawing/2014/main" id="{8BFCD2F9-E28E-1442-AC37-EFEBDAF295EC}"/>
              </a:ext>
            </a:extLst>
          </p:cNvPr>
          <p:cNvSpPr>
            <a:spLocks noGrp="1"/>
          </p:cNvSpPr>
          <p:nvPr>
            <p:ph type="body" sz="quarter" idx="14" hasCustomPrompt="1"/>
          </p:nvPr>
        </p:nvSpPr>
        <p:spPr>
          <a:xfrm>
            <a:off x="1219200" y="1963812"/>
            <a:ext cx="4177435" cy="457200"/>
          </a:xfrm>
          <a:prstGeom prst="rect">
            <a:avLst/>
          </a:prstGeom>
        </p:spPr>
        <p:txBody>
          <a:bodyPr anchor="b" anchorCtr="0"/>
          <a:lstStyle>
            <a:lvl1pPr marL="0" indent="0" algn="l">
              <a:buNone/>
              <a:defRPr sz="2400">
                <a:solidFill>
                  <a:srgbClr val="343433"/>
                </a:solidFill>
                <a:latin typeface="Arial" panose="020B0604020202020204" pitchFamily="34" charset="0"/>
                <a:cs typeface="Arial" panose="020B0604020202020204" pitchFamily="34" charset="0"/>
              </a:defRPr>
            </a:lvl1pPr>
          </a:lstStyle>
          <a:p>
            <a:pPr lvl="0"/>
            <a:r>
              <a:rPr lang="en-US" dirty="0"/>
              <a:t>Page break text location</a:t>
            </a:r>
          </a:p>
        </p:txBody>
      </p:sp>
      <p:grpSp>
        <p:nvGrpSpPr>
          <p:cNvPr id="14" name="Group 13"/>
          <p:cNvGrpSpPr/>
          <p:nvPr userDrawn="1"/>
        </p:nvGrpSpPr>
        <p:grpSpPr>
          <a:xfrm>
            <a:off x="0" y="0"/>
            <a:ext cx="1052512" cy="1052512"/>
            <a:chOff x="3894138" y="1890713"/>
            <a:chExt cx="1052512" cy="1052512"/>
          </a:xfrm>
        </p:grpSpPr>
        <p:sp>
          <p:nvSpPr>
            <p:cNvPr id="16" name="Freeform 5"/>
            <p:cNvSpPr>
              <a:spLocks/>
            </p:cNvSpPr>
            <p:nvPr userDrawn="1"/>
          </p:nvSpPr>
          <p:spPr bwMode="auto">
            <a:xfrm>
              <a:off x="3894138" y="2384425"/>
              <a:ext cx="558800" cy="558800"/>
            </a:xfrm>
            <a:custGeom>
              <a:avLst/>
              <a:gdLst>
                <a:gd name="T0" fmla="*/ 352 w 352"/>
                <a:gd name="T1" fmla="*/ 0 h 352"/>
                <a:gd name="T2" fmla="*/ 0 w 352"/>
                <a:gd name="T3" fmla="*/ 352 h 352"/>
                <a:gd name="T4" fmla="*/ 0 w 352"/>
                <a:gd name="T5" fmla="*/ 0 h 352"/>
                <a:gd name="T6" fmla="*/ 352 w 352"/>
                <a:gd name="T7" fmla="*/ 0 h 352"/>
              </a:gdLst>
              <a:ahLst/>
              <a:cxnLst>
                <a:cxn ang="0">
                  <a:pos x="T0" y="T1"/>
                </a:cxn>
                <a:cxn ang="0">
                  <a:pos x="T2" y="T3"/>
                </a:cxn>
                <a:cxn ang="0">
                  <a:pos x="T4" y="T5"/>
                </a:cxn>
                <a:cxn ang="0">
                  <a:pos x="T6" y="T7"/>
                </a:cxn>
              </a:cxnLst>
              <a:rect l="0" t="0" r="r" b="b"/>
              <a:pathLst>
                <a:path w="352" h="352">
                  <a:moveTo>
                    <a:pt x="352" y="0"/>
                  </a:moveTo>
                  <a:lnTo>
                    <a:pt x="0" y="352"/>
                  </a:lnTo>
                  <a:lnTo>
                    <a:pt x="0" y="0"/>
                  </a:lnTo>
                  <a:lnTo>
                    <a:pt x="352" y="0"/>
                  </a:lnTo>
                  <a:close/>
                </a:path>
              </a:pathLst>
            </a:custGeom>
            <a:solidFill>
              <a:srgbClr val="005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p:cNvSpPr>
              <a:spLocks/>
            </p:cNvSpPr>
            <p:nvPr userDrawn="1"/>
          </p:nvSpPr>
          <p:spPr bwMode="auto">
            <a:xfrm>
              <a:off x="3894138" y="1890713"/>
              <a:ext cx="1052512" cy="204787"/>
            </a:xfrm>
            <a:custGeom>
              <a:avLst/>
              <a:gdLst>
                <a:gd name="T0" fmla="*/ 0 w 663"/>
                <a:gd name="T1" fmla="*/ 0 h 129"/>
                <a:gd name="T2" fmla="*/ 0 w 663"/>
                <a:gd name="T3" fmla="*/ 129 h 129"/>
                <a:gd name="T4" fmla="*/ 534 w 663"/>
                <a:gd name="T5" fmla="*/ 129 h 129"/>
                <a:gd name="T6" fmla="*/ 663 w 663"/>
                <a:gd name="T7" fmla="*/ 0 h 129"/>
                <a:gd name="T8" fmla="*/ 0 w 663"/>
                <a:gd name="T9" fmla="*/ 0 h 129"/>
              </a:gdLst>
              <a:ahLst/>
              <a:cxnLst>
                <a:cxn ang="0">
                  <a:pos x="T0" y="T1"/>
                </a:cxn>
                <a:cxn ang="0">
                  <a:pos x="T2" y="T3"/>
                </a:cxn>
                <a:cxn ang="0">
                  <a:pos x="T4" y="T5"/>
                </a:cxn>
                <a:cxn ang="0">
                  <a:pos x="T6" y="T7"/>
                </a:cxn>
                <a:cxn ang="0">
                  <a:pos x="T8" y="T9"/>
                </a:cxn>
              </a:cxnLst>
              <a:rect l="0" t="0" r="r" b="b"/>
              <a:pathLst>
                <a:path w="663" h="129">
                  <a:moveTo>
                    <a:pt x="0" y="0"/>
                  </a:moveTo>
                  <a:lnTo>
                    <a:pt x="0" y="129"/>
                  </a:lnTo>
                  <a:lnTo>
                    <a:pt x="534" y="129"/>
                  </a:lnTo>
                  <a:lnTo>
                    <a:pt x="663" y="0"/>
                  </a:lnTo>
                  <a:lnTo>
                    <a:pt x="0" y="0"/>
                  </a:lnTo>
                  <a:close/>
                </a:path>
              </a:pathLst>
            </a:custGeom>
            <a:solidFill>
              <a:srgbClr val="005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3"/>
          <p:cNvGrpSpPr/>
          <p:nvPr userDrawn="1"/>
        </p:nvGrpSpPr>
        <p:grpSpPr>
          <a:xfrm>
            <a:off x="7940040" y="4596613"/>
            <a:ext cx="1203960" cy="546888"/>
            <a:chOff x="3860800" y="2246313"/>
            <a:chExt cx="1422401" cy="646113"/>
          </a:xfrm>
          <a:solidFill>
            <a:srgbClr val="422A88"/>
          </a:solidFill>
        </p:grpSpPr>
        <p:sp>
          <p:nvSpPr>
            <p:cNvPr id="25" name="Freeform 14"/>
            <p:cNvSpPr>
              <a:spLocks/>
            </p:cNvSpPr>
            <p:nvPr userDrawn="1"/>
          </p:nvSpPr>
          <p:spPr bwMode="auto">
            <a:xfrm>
              <a:off x="4595813" y="2246313"/>
              <a:ext cx="687388" cy="569913"/>
            </a:xfrm>
            <a:custGeom>
              <a:avLst/>
              <a:gdLst>
                <a:gd name="T0" fmla="*/ 0 w 433"/>
                <a:gd name="T1" fmla="*/ 0 h 359"/>
                <a:gd name="T2" fmla="*/ 93 w 433"/>
                <a:gd name="T3" fmla="*/ 200 h 359"/>
                <a:gd name="T4" fmla="*/ 433 w 433"/>
                <a:gd name="T5" fmla="*/ 359 h 359"/>
                <a:gd name="T6" fmla="*/ 433 w 433"/>
                <a:gd name="T7" fmla="*/ 337 h 359"/>
                <a:gd name="T8" fmla="*/ 0 w 433"/>
                <a:gd name="T9" fmla="*/ 0 h 359"/>
              </a:gdLst>
              <a:ahLst/>
              <a:cxnLst>
                <a:cxn ang="0">
                  <a:pos x="T0" y="T1"/>
                </a:cxn>
                <a:cxn ang="0">
                  <a:pos x="T2" y="T3"/>
                </a:cxn>
                <a:cxn ang="0">
                  <a:pos x="T4" y="T5"/>
                </a:cxn>
                <a:cxn ang="0">
                  <a:pos x="T6" y="T7"/>
                </a:cxn>
                <a:cxn ang="0">
                  <a:pos x="T8" y="T9"/>
                </a:cxn>
              </a:cxnLst>
              <a:rect l="0" t="0" r="r" b="b"/>
              <a:pathLst>
                <a:path w="433" h="359">
                  <a:moveTo>
                    <a:pt x="0" y="0"/>
                  </a:moveTo>
                  <a:lnTo>
                    <a:pt x="93" y="200"/>
                  </a:lnTo>
                  <a:lnTo>
                    <a:pt x="433" y="359"/>
                  </a:lnTo>
                  <a:lnTo>
                    <a:pt x="433" y="3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p:cNvSpPr>
              <a:spLocks/>
            </p:cNvSpPr>
            <p:nvPr userDrawn="1"/>
          </p:nvSpPr>
          <p:spPr bwMode="auto">
            <a:xfrm>
              <a:off x="4595813" y="2246313"/>
              <a:ext cx="687388" cy="569913"/>
            </a:xfrm>
            <a:custGeom>
              <a:avLst/>
              <a:gdLst>
                <a:gd name="T0" fmla="*/ 0 w 433"/>
                <a:gd name="T1" fmla="*/ 0 h 359"/>
                <a:gd name="T2" fmla="*/ 93 w 433"/>
                <a:gd name="T3" fmla="*/ 200 h 359"/>
                <a:gd name="T4" fmla="*/ 433 w 433"/>
                <a:gd name="T5" fmla="*/ 359 h 359"/>
                <a:gd name="T6" fmla="*/ 433 w 433"/>
                <a:gd name="T7" fmla="*/ 337 h 359"/>
                <a:gd name="T8" fmla="*/ 0 w 433"/>
                <a:gd name="T9" fmla="*/ 0 h 359"/>
              </a:gdLst>
              <a:ahLst/>
              <a:cxnLst>
                <a:cxn ang="0">
                  <a:pos x="T0" y="T1"/>
                </a:cxn>
                <a:cxn ang="0">
                  <a:pos x="T2" y="T3"/>
                </a:cxn>
                <a:cxn ang="0">
                  <a:pos x="T4" y="T5"/>
                </a:cxn>
                <a:cxn ang="0">
                  <a:pos x="T6" y="T7"/>
                </a:cxn>
                <a:cxn ang="0">
                  <a:pos x="T8" y="T9"/>
                </a:cxn>
              </a:cxnLst>
              <a:rect l="0" t="0" r="r" b="b"/>
              <a:pathLst>
                <a:path w="433" h="359">
                  <a:moveTo>
                    <a:pt x="0" y="0"/>
                  </a:moveTo>
                  <a:lnTo>
                    <a:pt x="93" y="200"/>
                  </a:lnTo>
                  <a:lnTo>
                    <a:pt x="433" y="359"/>
                  </a:lnTo>
                  <a:lnTo>
                    <a:pt x="433" y="337"/>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p:cNvSpPr>
              <a:spLocks/>
            </p:cNvSpPr>
            <p:nvPr userDrawn="1"/>
          </p:nvSpPr>
          <p:spPr bwMode="auto">
            <a:xfrm>
              <a:off x="3860800" y="2246313"/>
              <a:ext cx="1366838" cy="646113"/>
            </a:xfrm>
            <a:custGeom>
              <a:avLst/>
              <a:gdLst>
                <a:gd name="T0" fmla="*/ 0 w 861"/>
                <a:gd name="T1" fmla="*/ 0 h 407"/>
                <a:gd name="T2" fmla="*/ 192 w 861"/>
                <a:gd name="T3" fmla="*/ 407 h 407"/>
                <a:gd name="T4" fmla="*/ 411 w 861"/>
                <a:gd name="T5" fmla="*/ 407 h 407"/>
                <a:gd name="T6" fmla="*/ 392 w 861"/>
                <a:gd name="T7" fmla="*/ 368 h 407"/>
                <a:gd name="T8" fmla="*/ 518 w 861"/>
                <a:gd name="T9" fmla="*/ 407 h 407"/>
                <a:gd name="T10" fmla="*/ 861 w 861"/>
                <a:gd name="T11" fmla="*/ 407 h 407"/>
                <a:gd name="T12" fmla="*/ 0 w 861"/>
                <a:gd name="T13" fmla="*/ 0 h 407"/>
              </a:gdLst>
              <a:ahLst/>
              <a:cxnLst>
                <a:cxn ang="0">
                  <a:pos x="T0" y="T1"/>
                </a:cxn>
                <a:cxn ang="0">
                  <a:pos x="T2" y="T3"/>
                </a:cxn>
                <a:cxn ang="0">
                  <a:pos x="T4" y="T5"/>
                </a:cxn>
                <a:cxn ang="0">
                  <a:pos x="T6" y="T7"/>
                </a:cxn>
                <a:cxn ang="0">
                  <a:pos x="T8" y="T9"/>
                </a:cxn>
                <a:cxn ang="0">
                  <a:pos x="T10" y="T11"/>
                </a:cxn>
                <a:cxn ang="0">
                  <a:pos x="T12" y="T13"/>
                </a:cxn>
              </a:cxnLst>
              <a:rect l="0" t="0" r="r" b="b"/>
              <a:pathLst>
                <a:path w="861" h="407">
                  <a:moveTo>
                    <a:pt x="0" y="0"/>
                  </a:moveTo>
                  <a:lnTo>
                    <a:pt x="192" y="407"/>
                  </a:lnTo>
                  <a:lnTo>
                    <a:pt x="411" y="407"/>
                  </a:lnTo>
                  <a:lnTo>
                    <a:pt x="392" y="368"/>
                  </a:lnTo>
                  <a:lnTo>
                    <a:pt x="518" y="407"/>
                  </a:lnTo>
                  <a:lnTo>
                    <a:pt x="861" y="40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p:cNvSpPr>
              <a:spLocks/>
            </p:cNvSpPr>
            <p:nvPr userDrawn="1"/>
          </p:nvSpPr>
          <p:spPr bwMode="auto">
            <a:xfrm>
              <a:off x="3860800" y="2246313"/>
              <a:ext cx="1366838" cy="646113"/>
            </a:xfrm>
            <a:custGeom>
              <a:avLst/>
              <a:gdLst>
                <a:gd name="T0" fmla="*/ 0 w 861"/>
                <a:gd name="T1" fmla="*/ 0 h 407"/>
                <a:gd name="T2" fmla="*/ 192 w 861"/>
                <a:gd name="T3" fmla="*/ 407 h 407"/>
                <a:gd name="T4" fmla="*/ 411 w 861"/>
                <a:gd name="T5" fmla="*/ 407 h 407"/>
                <a:gd name="T6" fmla="*/ 392 w 861"/>
                <a:gd name="T7" fmla="*/ 368 h 407"/>
                <a:gd name="T8" fmla="*/ 518 w 861"/>
                <a:gd name="T9" fmla="*/ 407 h 407"/>
                <a:gd name="T10" fmla="*/ 861 w 861"/>
                <a:gd name="T11" fmla="*/ 407 h 407"/>
                <a:gd name="T12" fmla="*/ 0 w 861"/>
                <a:gd name="T13" fmla="*/ 0 h 407"/>
              </a:gdLst>
              <a:ahLst/>
              <a:cxnLst>
                <a:cxn ang="0">
                  <a:pos x="T0" y="T1"/>
                </a:cxn>
                <a:cxn ang="0">
                  <a:pos x="T2" y="T3"/>
                </a:cxn>
                <a:cxn ang="0">
                  <a:pos x="T4" y="T5"/>
                </a:cxn>
                <a:cxn ang="0">
                  <a:pos x="T6" y="T7"/>
                </a:cxn>
                <a:cxn ang="0">
                  <a:pos x="T8" y="T9"/>
                </a:cxn>
                <a:cxn ang="0">
                  <a:pos x="T10" y="T11"/>
                </a:cxn>
                <a:cxn ang="0">
                  <a:pos x="T12" y="T13"/>
                </a:cxn>
              </a:cxnLst>
              <a:rect l="0" t="0" r="r" b="b"/>
              <a:pathLst>
                <a:path w="861" h="407">
                  <a:moveTo>
                    <a:pt x="0" y="0"/>
                  </a:moveTo>
                  <a:lnTo>
                    <a:pt x="192" y="407"/>
                  </a:lnTo>
                  <a:lnTo>
                    <a:pt x="411" y="407"/>
                  </a:lnTo>
                  <a:lnTo>
                    <a:pt x="392" y="368"/>
                  </a:lnTo>
                  <a:lnTo>
                    <a:pt x="518" y="407"/>
                  </a:lnTo>
                  <a:lnTo>
                    <a:pt x="861" y="407"/>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TextBox 18">
            <a:extLst/>
          </p:cNvPr>
          <p:cNvSpPr txBox="1"/>
          <p:nvPr userDrawn="1"/>
        </p:nvSpPr>
        <p:spPr>
          <a:xfrm>
            <a:off x="1581150" y="4870941"/>
            <a:ext cx="5981700" cy="169243"/>
          </a:xfrm>
          <a:prstGeom prst="rect">
            <a:avLst/>
          </a:prstGeom>
          <a:noFill/>
        </p:spPr>
        <p:txBody>
          <a:bodyPr wrap="square" lIns="91410" tIns="45703" rIns="91410" bIns="45703" rtlCol="0">
            <a:spAutoFit/>
          </a:bodyPr>
          <a:lstStyle/>
          <a:p>
            <a:pPr algn="ctr"/>
            <a:r>
              <a:rPr lang="en-US" sz="500" kern="1200" dirty="0">
                <a:solidFill>
                  <a:schemeClr val="accent1"/>
                </a:solidFill>
                <a:effectLst/>
                <a:latin typeface="+mn-lt"/>
                <a:ea typeface="+mn-ea"/>
                <a:cs typeface="+mn-cs"/>
              </a:rPr>
              <a:t>© 2018 Cree, Inc. All rights reserved. Cree®, the Cree logo, Wolfspeed®, and the Wolfspeed logo are registered trademarks of Cree, Inc.</a:t>
            </a:r>
            <a:endParaRPr lang="en-US" sz="100" dirty="0">
              <a:solidFill>
                <a:schemeClr val="accent1"/>
              </a:solidFill>
              <a:cs typeface="Roboto Light"/>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93B0261-08FB-4E6A-8C51-83D6D6CB22E7}"/>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sp>
        <p:nvSpPr>
          <p:cNvPr id="8" name="Title 8">
            <a:extLst>
              <a:ext uri="{FF2B5EF4-FFF2-40B4-BE49-F238E27FC236}">
                <a16:creationId xmlns:a16="http://schemas.microsoft.com/office/drawing/2014/main" id="{5E152012-CC5F-BF4A-97E5-950C2124E845}"/>
              </a:ext>
            </a:extLst>
          </p:cNvPr>
          <p:cNvSpPr>
            <a:spLocks noGrp="1"/>
          </p:cNvSpPr>
          <p:nvPr>
            <p:ph type="title" hasCustomPrompt="1"/>
          </p:nvPr>
        </p:nvSpPr>
        <p:spPr>
          <a:xfrm>
            <a:off x="838199" y="438150"/>
            <a:ext cx="7886700" cy="384048"/>
          </a:xfrm>
          <a:prstGeom prst="rect">
            <a:avLst/>
          </a:prstGeom>
        </p:spPr>
        <p:txBody>
          <a:bodyPr anchor="b" anchorCtr="0">
            <a:noAutofit/>
          </a:bodyPr>
          <a:lstStyle>
            <a:lvl1pPr>
              <a:defRPr lang="en-US" sz="2000" b="0" kern="1200" dirty="0">
                <a:solidFill>
                  <a:schemeClr val="tx1"/>
                </a:solidFill>
                <a:latin typeface="+mj-lt"/>
                <a:ea typeface="+mj-ea"/>
                <a:cs typeface="Calibri" panose="020F0502020204030204" pitchFamily="34" charset="0"/>
              </a:defRPr>
            </a:lvl1pPr>
          </a:lstStyle>
          <a:p>
            <a:r>
              <a:rPr lang="en-US" dirty="0"/>
              <a:t>Two text boxes | graphics or images</a:t>
            </a:r>
          </a:p>
        </p:txBody>
      </p:sp>
      <p:sp>
        <p:nvSpPr>
          <p:cNvPr id="10" name="Content Placeholder 2">
            <a:extLst>
              <a:ext uri="{FF2B5EF4-FFF2-40B4-BE49-F238E27FC236}">
                <a16:creationId xmlns:a16="http://schemas.microsoft.com/office/drawing/2014/main" id="{B1AD5C39-AC63-944A-8379-6D2C151C9544}"/>
              </a:ext>
            </a:extLst>
          </p:cNvPr>
          <p:cNvSpPr>
            <a:spLocks noGrp="1"/>
          </p:cNvSpPr>
          <p:nvPr>
            <p:ph sz="half" idx="10"/>
          </p:nvPr>
        </p:nvSpPr>
        <p:spPr>
          <a:xfrm>
            <a:off x="4876800" y="1047750"/>
            <a:ext cx="3848099" cy="3273552"/>
          </a:xfrm>
          <a:prstGeom prst="rect">
            <a:avLst/>
          </a:prstGeom>
        </p:spPr>
        <p:txBody>
          <a:bodyPr>
            <a:noAutofit/>
          </a:bodyPr>
          <a:lstStyle>
            <a:lvl1pPr marL="114300" indent="-114300">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5750" indent="-171450">
              <a:spcBef>
                <a:spcPts val="600"/>
              </a:spcBef>
              <a:defRPr sz="1400"/>
            </a:lvl2pPr>
            <a:lvl3pPr marL="400050" indent="-114300">
              <a:spcBef>
                <a:spcPts val="600"/>
              </a:spcBef>
              <a:buFont typeface="Arial" panose="020B0604020202020204" pitchFamily="34" charset="0"/>
              <a:buChar char="›"/>
              <a:defRPr sz="1200"/>
            </a:lvl3pPr>
            <a:lvl4pPr marL="514350" indent="-114300">
              <a:spcBef>
                <a:spcPts val="600"/>
              </a:spcBef>
              <a:buFont typeface="Arial" panose="020B0604020202020204" pitchFamily="34" charset="0"/>
              <a:buChar char="•"/>
              <a:defRPr sz="12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2">
            <a:extLst>
              <a:ext uri="{FF2B5EF4-FFF2-40B4-BE49-F238E27FC236}">
                <a16:creationId xmlns:a16="http://schemas.microsoft.com/office/drawing/2014/main" id="{96D87454-CB4E-E145-A5E6-050C60CF83C9}"/>
              </a:ext>
            </a:extLst>
          </p:cNvPr>
          <p:cNvSpPr>
            <a:spLocks noGrp="1"/>
          </p:cNvSpPr>
          <p:nvPr>
            <p:ph sz="half" idx="11"/>
          </p:nvPr>
        </p:nvSpPr>
        <p:spPr>
          <a:xfrm>
            <a:off x="838199" y="1047750"/>
            <a:ext cx="3810001" cy="3273552"/>
          </a:xfrm>
          <a:prstGeom prst="rect">
            <a:avLst/>
          </a:prstGeom>
        </p:spPr>
        <p:txBody>
          <a:bodyPr>
            <a:noAutofit/>
          </a:bodyPr>
          <a:lstStyle>
            <a:lvl1pPr marL="112713" indent="-112713">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spcBef>
                <a:spcPts val="600"/>
              </a:spcBef>
              <a:defRPr sz="1400"/>
            </a:lvl2pPr>
            <a:lvl3pPr marL="401638" indent="-112713">
              <a:spcBef>
                <a:spcPts val="600"/>
              </a:spcBef>
              <a:buFont typeface="Arial" panose="020B0604020202020204" pitchFamily="34" charset="0"/>
              <a:buChar char="›"/>
              <a:defRPr sz="1200"/>
            </a:lvl3pPr>
            <a:lvl4pPr marL="512763" indent="-111125">
              <a:spcBef>
                <a:spcPts val="600"/>
              </a:spcBef>
              <a:buFont typeface="Arial" panose="020B0604020202020204" pitchFamily="34" charset="0"/>
              <a:buChar char="•"/>
              <a:defRPr sz="12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ur_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047749"/>
            <a:ext cx="3844857" cy="1600200"/>
          </a:xfrm>
          <a:prstGeom prst="rect">
            <a:avLst/>
          </a:prstGeom>
        </p:spPr>
        <p:txBody>
          <a:bodyPr>
            <a:noAutofit/>
          </a:bodyPr>
          <a:lstStyle>
            <a:lvl1pPr marL="112713" indent="-112713">
              <a:spcBef>
                <a:spcPts val="1000"/>
              </a:spcBef>
              <a:buFont typeface="Arial" panose="020B0604020202020204" pitchFamily="34" charset="0"/>
              <a:buChar char="•"/>
              <a:defRPr sz="1400" b="0">
                <a:solidFill>
                  <a:schemeClr val="tx1"/>
                </a:solidFill>
                <a:latin typeface="+mn-lt"/>
                <a:cs typeface="Calibri" panose="020F0502020204030204" pitchFamily="34" charset="0"/>
              </a:defRPr>
            </a:lvl1pPr>
            <a:lvl2pPr marL="288925" indent="-176213">
              <a:spcBef>
                <a:spcPts val="600"/>
              </a:spcBef>
              <a:defRPr sz="1400"/>
            </a:lvl2pPr>
            <a:lvl3pPr marL="401638" indent="-112713">
              <a:spcBef>
                <a:spcPts val="600"/>
              </a:spcBef>
              <a:buFont typeface="Arial" panose="020B0604020202020204" pitchFamily="34" charset="0"/>
              <a:buChar char="›"/>
              <a:defRPr sz="1200"/>
            </a:lvl3pPr>
            <a:lvl4pPr marL="512763" indent="-111125">
              <a:spcBef>
                <a:spcPts val="600"/>
              </a:spcBef>
              <a:buFont typeface="Arial" panose="020B0604020202020204" pitchFamily="34" charset="0"/>
              <a:buChar char="•"/>
              <a:defRPr sz="12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3"/>
          </p:nvPr>
        </p:nvSpPr>
        <p:spPr>
          <a:xfrm>
            <a:off x="838198" y="2800350"/>
            <a:ext cx="3844857" cy="1600200"/>
          </a:xfrm>
          <a:prstGeom prst="rect">
            <a:avLst/>
          </a:prstGeom>
        </p:spPr>
        <p:txBody>
          <a:bodyPr>
            <a:noAutofit/>
          </a:bodyPr>
          <a:lstStyle>
            <a:lvl1pPr marL="112713" indent="-112713">
              <a:spcBef>
                <a:spcPts val="1000"/>
              </a:spcBef>
              <a:buFont typeface="Arial" panose="020B0604020202020204" pitchFamily="34" charset="0"/>
              <a:buChar char="•"/>
              <a:defRPr lang="en-US" sz="1400" b="0" kern="1200" dirty="0">
                <a:solidFill>
                  <a:schemeClr val="tx1"/>
                </a:solidFill>
                <a:latin typeface="+mn-lt"/>
                <a:ea typeface="+mn-ea"/>
                <a:cs typeface="Calibri" panose="020F0502020204030204" pitchFamily="34" charset="0"/>
              </a:defRPr>
            </a:lvl1pPr>
            <a:lvl2pPr marL="288925" indent="-176213">
              <a:spcBef>
                <a:spcPts val="600"/>
              </a:spcBef>
              <a:defRPr sz="1400"/>
            </a:lvl2pPr>
            <a:lvl3pPr marL="401638" indent="-112713">
              <a:spcBef>
                <a:spcPts val="600"/>
              </a:spcBef>
              <a:buFont typeface="Arial" panose="020B0604020202020204" pitchFamily="34" charset="0"/>
              <a:buChar char="›"/>
              <a:defRPr sz="1200"/>
            </a:lvl3pPr>
            <a:lvl4pPr marL="512763" indent="-111125">
              <a:spcBef>
                <a:spcPts val="600"/>
              </a:spcBef>
              <a:buFont typeface="Arial" panose="020B0604020202020204" pitchFamily="34" charset="0"/>
              <a:buChar char="•"/>
              <a:defRPr sz="12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3"/>
          <p:cNvSpPr>
            <a:spLocks noGrp="1"/>
          </p:cNvSpPr>
          <p:nvPr>
            <p:ph sz="half" idx="14"/>
          </p:nvPr>
        </p:nvSpPr>
        <p:spPr>
          <a:xfrm>
            <a:off x="4838699" y="2800349"/>
            <a:ext cx="3886200" cy="1600200"/>
          </a:xfrm>
          <a:prstGeom prst="rect">
            <a:avLst/>
          </a:prstGeom>
        </p:spPr>
        <p:txBody>
          <a:bodyPr>
            <a:noAutofit/>
          </a:bodyPr>
          <a:lstStyle>
            <a:lvl1pPr marL="114300" indent="-114300">
              <a:spcBef>
                <a:spcPts val="1000"/>
              </a:spcBef>
              <a:buFont typeface="Arial" panose="020B0604020202020204" pitchFamily="34" charset="0"/>
              <a:buChar char="•"/>
              <a:defRPr lang="en-US" sz="1400" b="0" kern="1200" dirty="0">
                <a:solidFill>
                  <a:schemeClr val="tx1"/>
                </a:solidFill>
                <a:latin typeface="+mn-lt"/>
                <a:ea typeface="+mn-ea"/>
                <a:cs typeface="Calibri" panose="020F0502020204030204" pitchFamily="34" charset="0"/>
              </a:defRPr>
            </a:lvl1pPr>
            <a:lvl2pPr marL="285750" indent="-171450">
              <a:spcBef>
                <a:spcPts val="600"/>
              </a:spcBef>
              <a:defRPr sz="1400" baseline="0"/>
            </a:lvl2pPr>
            <a:lvl3pPr marL="400050" indent="-114300">
              <a:spcBef>
                <a:spcPts val="600"/>
              </a:spcBef>
              <a:buFont typeface="Arial" panose="020B0604020202020204" pitchFamily="34" charset="0"/>
              <a:buChar char="›"/>
              <a:defRPr sz="1200"/>
            </a:lvl3pPr>
            <a:lvl4pPr marL="514350" indent="-114300">
              <a:spcBef>
                <a:spcPts val="600"/>
              </a:spcBef>
              <a:buFont typeface="Arial" panose="020B0604020202020204" pitchFamily="34" charset="0"/>
              <a:buChar char="•"/>
              <a:defRPr sz="12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p:txBody>
      </p:sp>
      <p:sp>
        <p:nvSpPr>
          <p:cNvPr id="15" name="Title 14"/>
          <p:cNvSpPr>
            <a:spLocks noGrp="1"/>
          </p:cNvSpPr>
          <p:nvPr>
            <p:ph type="title" hasCustomPrompt="1"/>
          </p:nvPr>
        </p:nvSpPr>
        <p:spPr>
          <a:xfrm>
            <a:off x="838199" y="440858"/>
            <a:ext cx="7886700" cy="380999"/>
          </a:xfrm>
          <a:prstGeom prst="rect">
            <a:avLst/>
          </a:prstGeom>
        </p:spPr>
        <p:txBody>
          <a:bodyPr anchor="b" anchorCtr="0">
            <a:noAutofit/>
          </a:bodyPr>
          <a:lstStyle>
            <a:lvl1pPr>
              <a:defRPr lang="en-US" sz="2000" b="0" kern="1200" dirty="0">
                <a:solidFill>
                  <a:schemeClr val="tx1"/>
                </a:solidFill>
                <a:latin typeface="+mj-lt"/>
                <a:ea typeface="+mj-ea"/>
                <a:cs typeface="Calibri" panose="020F0502020204030204" pitchFamily="34" charset="0"/>
              </a:defRPr>
            </a:lvl1pPr>
          </a:lstStyle>
          <a:p>
            <a:r>
              <a:rPr lang="en-US" dirty="0"/>
              <a:t>Slide with four content areas</a:t>
            </a:r>
          </a:p>
        </p:txBody>
      </p:sp>
      <p:sp>
        <p:nvSpPr>
          <p:cNvPr id="8" name="TextBox 7">
            <a:extLst>
              <a:ext uri="{FF2B5EF4-FFF2-40B4-BE49-F238E27FC236}">
                <a16:creationId xmlns:a16="http://schemas.microsoft.com/office/drawing/2014/main" id="{5D441E06-040C-4B41-B9CC-1E4B0C32CCA4}"/>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sp>
        <p:nvSpPr>
          <p:cNvPr id="16" name="Content Placeholder 3">
            <a:extLst>
              <a:ext uri="{FF2B5EF4-FFF2-40B4-BE49-F238E27FC236}">
                <a16:creationId xmlns:a16="http://schemas.microsoft.com/office/drawing/2014/main" id="{E6D074C8-0B80-5546-8A7B-0232FEBFFC05}"/>
              </a:ext>
            </a:extLst>
          </p:cNvPr>
          <p:cNvSpPr>
            <a:spLocks noGrp="1"/>
          </p:cNvSpPr>
          <p:nvPr>
            <p:ph sz="half" idx="15"/>
          </p:nvPr>
        </p:nvSpPr>
        <p:spPr>
          <a:xfrm>
            <a:off x="4838699" y="1047749"/>
            <a:ext cx="3886200" cy="1600200"/>
          </a:xfrm>
          <a:prstGeom prst="rect">
            <a:avLst/>
          </a:prstGeom>
        </p:spPr>
        <p:txBody>
          <a:bodyPr>
            <a:noAutofit/>
          </a:bodyPr>
          <a:lstStyle>
            <a:lvl1pPr marL="114300" indent="-114300">
              <a:spcBef>
                <a:spcPts val="1000"/>
              </a:spcBef>
              <a:buFont typeface="Arial" panose="020B0604020202020204" pitchFamily="34" charset="0"/>
              <a:buChar char="•"/>
              <a:defRPr lang="en-US" sz="1400" b="0" kern="1200" dirty="0">
                <a:solidFill>
                  <a:schemeClr val="tx1"/>
                </a:solidFill>
                <a:latin typeface="+mn-lt"/>
                <a:ea typeface="+mn-ea"/>
                <a:cs typeface="Calibri" panose="020F0502020204030204" pitchFamily="34" charset="0"/>
              </a:defRPr>
            </a:lvl1pPr>
            <a:lvl2pPr marL="285750" indent="-171450">
              <a:spcBef>
                <a:spcPts val="600"/>
              </a:spcBef>
              <a:defRPr sz="1400"/>
            </a:lvl2pPr>
            <a:lvl3pPr marL="400050" indent="-114300">
              <a:spcBef>
                <a:spcPts val="600"/>
              </a:spcBef>
              <a:buFont typeface="Arial" panose="020B0604020202020204" pitchFamily="34" charset="0"/>
              <a:buChar char="›"/>
              <a:defRPr sz="1200"/>
            </a:lvl3pPr>
            <a:lvl4pPr marL="514350" indent="-114300">
              <a:spcBef>
                <a:spcPts val="600"/>
              </a:spcBef>
              <a:buFont typeface="Arial" panose="020B0604020202020204" pitchFamily="34" charset="0"/>
              <a:buChar char="•"/>
              <a:defRPr sz="12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199" y="441198"/>
            <a:ext cx="7886700" cy="381000"/>
          </a:xfrm>
          <a:prstGeom prst="rect">
            <a:avLst/>
          </a:prstGeom>
        </p:spPr>
        <p:txBody>
          <a:bodyPr anchor="b" anchorCtr="0">
            <a:noAutofit/>
          </a:bodyPr>
          <a:lstStyle>
            <a:lvl1pPr>
              <a:defRPr lang="en-US" sz="2000" b="0" kern="1200" dirty="0">
                <a:solidFill>
                  <a:schemeClr val="tx1"/>
                </a:solidFill>
                <a:latin typeface="+mj-lt"/>
                <a:ea typeface="+mj-ea"/>
                <a:cs typeface="Calibri" panose="020F0502020204030204" pitchFamily="34" charset="0"/>
              </a:defRPr>
            </a:lvl1pPr>
          </a:lstStyle>
          <a:p>
            <a:r>
              <a:rPr lang="en-US" dirty="0"/>
              <a:t>Comparison slide</a:t>
            </a:r>
          </a:p>
        </p:txBody>
      </p:sp>
      <p:sp>
        <p:nvSpPr>
          <p:cNvPr id="10" name="TextBox 9">
            <a:extLst>
              <a:ext uri="{FF2B5EF4-FFF2-40B4-BE49-F238E27FC236}">
                <a16:creationId xmlns:a16="http://schemas.microsoft.com/office/drawing/2014/main" id="{670D7633-F6F8-4C4A-B8EA-046314B197AD}"/>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sp>
        <p:nvSpPr>
          <p:cNvPr id="17" name="Text Placeholder 2">
            <a:extLst>
              <a:ext uri="{FF2B5EF4-FFF2-40B4-BE49-F238E27FC236}">
                <a16:creationId xmlns:a16="http://schemas.microsoft.com/office/drawing/2014/main" id="{B511B69F-EFE7-EE48-874F-744C208D09D0}"/>
              </a:ext>
            </a:extLst>
          </p:cNvPr>
          <p:cNvSpPr>
            <a:spLocks noGrp="1"/>
          </p:cNvSpPr>
          <p:nvPr>
            <p:ph type="body" idx="10" hasCustomPrompt="1"/>
          </p:nvPr>
        </p:nvSpPr>
        <p:spPr>
          <a:xfrm>
            <a:off x="4876800" y="1047750"/>
            <a:ext cx="3856441" cy="251222"/>
          </a:xfrm>
          <a:prstGeom prst="rect">
            <a:avLst/>
          </a:prstGeom>
          <a:solidFill>
            <a:srgbClr val="75787B"/>
          </a:solidFill>
        </p:spPr>
        <p:txBody>
          <a:bodyPr anchor="ctr">
            <a:noAutofit/>
          </a:bodyPr>
          <a:lstStyle>
            <a:lvl1pPr marL="0" indent="0" algn="ctr">
              <a:buFont typeface="Arial" panose="020B0604020202020204" pitchFamily="34" charset="0"/>
              <a:buNone/>
              <a:defRPr sz="1600" b="0" baseline="0">
                <a:solidFill>
                  <a:srgbClr val="FFFFFF"/>
                </a:solidFill>
                <a:latin typeface="+mn-lt"/>
                <a:cs typeface="Calibri" panose="020F0502020204030204" pitchFamily="34" charset="0"/>
              </a:defRPr>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dirty="0"/>
              <a:t>Click to add text</a:t>
            </a:r>
          </a:p>
        </p:txBody>
      </p:sp>
      <p:sp>
        <p:nvSpPr>
          <p:cNvPr id="19" name="Text Placeholder 2">
            <a:extLst>
              <a:ext uri="{FF2B5EF4-FFF2-40B4-BE49-F238E27FC236}">
                <a16:creationId xmlns:a16="http://schemas.microsoft.com/office/drawing/2014/main" id="{D5BC8773-5D97-6445-A683-73AC229A4A8B}"/>
              </a:ext>
            </a:extLst>
          </p:cNvPr>
          <p:cNvSpPr>
            <a:spLocks noGrp="1"/>
          </p:cNvSpPr>
          <p:nvPr>
            <p:ph type="body" idx="12" hasCustomPrompt="1"/>
          </p:nvPr>
        </p:nvSpPr>
        <p:spPr>
          <a:xfrm>
            <a:off x="838199" y="1047750"/>
            <a:ext cx="3856441" cy="251222"/>
          </a:xfrm>
          <a:prstGeom prst="rect">
            <a:avLst/>
          </a:prstGeom>
          <a:solidFill>
            <a:srgbClr val="75787B"/>
          </a:solidFill>
        </p:spPr>
        <p:txBody>
          <a:bodyPr anchor="ctr">
            <a:noAutofit/>
          </a:bodyPr>
          <a:lstStyle>
            <a:lvl1pPr marL="0" indent="0" algn="ctr">
              <a:buFont typeface="Arial" panose="020B0604020202020204" pitchFamily="34" charset="0"/>
              <a:buNone/>
              <a:defRPr sz="1600" b="0" baseline="0">
                <a:solidFill>
                  <a:srgbClr val="FFFFFF"/>
                </a:solidFill>
                <a:latin typeface="+mn-lt"/>
                <a:cs typeface="Calibri" panose="020F0502020204030204" pitchFamily="34" charset="0"/>
              </a:defRPr>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dirty="0"/>
              <a:t>Click to add text</a:t>
            </a:r>
          </a:p>
        </p:txBody>
      </p:sp>
      <p:sp>
        <p:nvSpPr>
          <p:cNvPr id="4" name="Text Placeholder 3"/>
          <p:cNvSpPr>
            <a:spLocks noGrp="1"/>
          </p:cNvSpPr>
          <p:nvPr>
            <p:ph type="body" sz="quarter" idx="15"/>
          </p:nvPr>
        </p:nvSpPr>
        <p:spPr>
          <a:xfrm>
            <a:off x="838198" y="1402556"/>
            <a:ext cx="3858768" cy="2843784"/>
          </a:xfrm>
          <a:prstGeom prst="rect">
            <a:avLst/>
          </a:prstGeom>
        </p:spPr>
        <p:txBody>
          <a:bodyPr/>
          <a:lstStyle>
            <a:lvl1pPr marL="112713" indent="-112713">
              <a:spcBef>
                <a:spcPts val="1000"/>
              </a:spcBef>
              <a:defRPr sz="1600">
                <a:solidFill>
                  <a:schemeClr val="tx1"/>
                </a:solidFill>
              </a:defRPr>
            </a:lvl1pPr>
            <a:lvl2pPr marL="288925" indent="-176213">
              <a:spcBef>
                <a:spcPts val="600"/>
              </a:spcBef>
              <a:defRPr sz="1400">
                <a:solidFill>
                  <a:schemeClr val="tx1"/>
                </a:solidFill>
              </a:defRPr>
            </a:lvl2pPr>
            <a:lvl3pPr marL="401638" indent="-112713">
              <a:spcBef>
                <a:spcPts val="600"/>
              </a:spcBef>
              <a:buFont typeface="Arial" panose="020B0604020202020204" pitchFamily="34" charset="0"/>
              <a:buChar char="›"/>
              <a:defRPr sz="1200">
                <a:solidFill>
                  <a:schemeClr val="tx1"/>
                </a:solidFill>
              </a:defRPr>
            </a:lvl3pPr>
            <a:lvl4pPr marL="512763" indent="-111125">
              <a:spcBef>
                <a:spcPts val="600"/>
              </a:spcBef>
              <a:buFont typeface="Arial" panose="020B0604020202020204" pitchFamily="34" charset="0"/>
              <a:buChar char="•"/>
              <a:defRPr sz="1200">
                <a:solidFill>
                  <a:schemeClr val="tx1"/>
                </a:solidFill>
              </a:defRPr>
            </a:lvl4pPr>
            <a:lvl5pPr>
              <a:spcBef>
                <a:spcPts val="600"/>
              </a:spcBef>
              <a:defRPr sz="12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3"/>
          <p:cNvSpPr>
            <a:spLocks noGrp="1"/>
          </p:cNvSpPr>
          <p:nvPr>
            <p:ph type="body" sz="quarter" idx="16"/>
          </p:nvPr>
        </p:nvSpPr>
        <p:spPr>
          <a:xfrm>
            <a:off x="4876800" y="1402556"/>
            <a:ext cx="3858768" cy="2843784"/>
          </a:xfrm>
          <a:prstGeom prst="rect">
            <a:avLst/>
          </a:prstGeom>
        </p:spPr>
        <p:txBody>
          <a:bodyPr/>
          <a:lstStyle>
            <a:lvl1pPr marL="112713" indent="-112713">
              <a:spcBef>
                <a:spcPts val="1000"/>
              </a:spcBef>
              <a:defRPr sz="1600">
                <a:solidFill>
                  <a:schemeClr val="tx1"/>
                </a:solidFill>
              </a:defRPr>
            </a:lvl1pPr>
            <a:lvl2pPr marL="288925" indent="-176213">
              <a:spcBef>
                <a:spcPts val="600"/>
              </a:spcBef>
              <a:defRPr sz="1400">
                <a:solidFill>
                  <a:schemeClr val="tx1"/>
                </a:solidFill>
              </a:defRPr>
            </a:lvl2pPr>
            <a:lvl3pPr marL="401638" indent="-112713">
              <a:spcBef>
                <a:spcPts val="600"/>
              </a:spcBef>
              <a:buFont typeface="Arial" panose="020B0604020202020204" pitchFamily="34" charset="0"/>
              <a:buChar char="›"/>
              <a:defRPr sz="1200">
                <a:solidFill>
                  <a:schemeClr val="tx1"/>
                </a:solidFill>
              </a:defRPr>
            </a:lvl3pPr>
            <a:lvl4pPr marL="512763" indent="-111125">
              <a:spcBef>
                <a:spcPts val="600"/>
              </a:spcBef>
              <a:buFont typeface="Arial" panose="020B0604020202020204" pitchFamily="34" charset="0"/>
              <a:buChar char="•"/>
              <a:defRPr sz="1200">
                <a:solidFill>
                  <a:schemeClr val="tx1"/>
                </a:solidFill>
              </a:defRPr>
            </a:lvl4pPr>
            <a:lvl5pPr>
              <a:spcBef>
                <a:spcPts val="600"/>
              </a:spcBef>
              <a:defRPr sz="12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838199" y="438150"/>
            <a:ext cx="7886700" cy="384175"/>
          </a:xfrm>
          <a:prstGeom prst="rect">
            <a:avLst/>
          </a:prstGeom>
        </p:spPr>
        <p:txBody>
          <a:bodyPr anchor="b" anchorCtr="0"/>
          <a:lstStyle>
            <a:lvl1pPr>
              <a:defRPr lang="en-US" sz="2000" b="0" kern="1200" dirty="0">
                <a:solidFill>
                  <a:schemeClr val="tx1"/>
                </a:solidFill>
                <a:latin typeface="+mj-lt"/>
                <a:ea typeface="+mj-ea"/>
                <a:cs typeface="Calibri" panose="020F0502020204030204" pitchFamily="34" charset="0"/>
              </a:defRPr>
            </a:lvl1pPr>
          </a:lstStyle>
          <a:p>
            <a:r>
              <a:rPr lang="en-US" dirty="0"/>
              <a:t>Slide title only</a:t>
            </a:r>
          </a:p>
        </p:txBody>
      </p:sp>
      <p:sp>
        <p:nvSpPr>
          <p:cNvPr id="4" name="TextBox 3">
            <a:extLst>
              <a:ext uri="{FF2B5EF4-FFF2-40B4-BE49-F238E27FC236}">
                <a16:creationId xmlns:a16="http://schemas.microsoft.com/office/drawing/2014/main" id="{42443F47-3A17-4815-B5CA-CB8A13ED65A3}"/>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sp>
        <p:nvSpPr>
          <p:cNvPr id="3" name="Picture Placeholder 2">
            <a:extLst>
              <a:ext uri="{FF2B5EF4-FFF2-40B4-BE49-F238E27FC236}">
                <a16:creationId xmlns:a16="http://schemas.microsoft.com/office/drawing/2014/main" id="{BBB4E6B4-9AEC-CD46-8D0B-C4A3852DAAF2}"/>
              </a:ext>
            </a:extLst>
          </p:cNvPr>
          <p:cNvSpPr>
            <a:spLocks noGrp="1"/>
          </p:cNvSpPr>
          <p:nvPr>
            <p:ph type="pic" sz="quarter" idx="10"/>
          </p:nvPr>
        </p:nvSpPr>
        <p:spPr>
          <a:xfrm>
            <a:off x="838200" y="1047750"/>
            <a:ext cx="7886700" cy="3200400"/>
          </a:xfrm>
          <a:prstGeom prst="rect">
            <a:avLst/>
          </a:prstGeom>
        </p:spPr>
        <p:txBody>
          <a:bodyPr/>
          <a:lstStyle>
            <a:lvl1pPr marL="0" indent="0">
              <a:buNone/>
              <a:defRPr sz="1100">
                <a:solidFill>
                  <a:schemeClr val="tx1"/>
                </a:solidFill>
                <a:latin typeface="+mn-lt"/>
                <a:cs typeface="Calibri" panose="020F0502020204030204" pitchFamily="34" charset="0"/>
              </a:defRPr>
            </a:lvl1pPr>
          </a:lstStyle>
          <a:p>
            <a:r>
              <a:rPr lang="en-US"/>
              <a:t>Click icon to add picture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0" y="1047750"/>
            <a:ext cx="4762499" cy="3200400"/>
          </a:xfrm>
          <a:prstGeom prst="rect">
            <a:avLst/>
          </a:prstGeom>
        </p:spPr>
        <p:txBody>
          <a:bodyPr>
            <a:noAutofit/>
          </a:bodyPr>
          <a:lstStyle>
            <a:lvl1pPr marL="114300" indent="-114300">
              <a:spcBef>
                <a:spcPts val="1000"/>
              </a:spcBef>
              <a:buFont typeface="Arial" panose="020B0604020202020204" pitchFamily="34" charset="0"/>
              <a:buChar char="•"/>
              <a:defRPr sz="1600">
                <a:solidFill>
                  <a:schemeClr val="tx1"/>
                </a:solidFill>
                <a:latin typeface="+mj-lt"/>
                <a:cs typeface="Calibri" panose="020F0502020204030204" pitchFamily="34" charset="0"/>
              </a:defRPr>
            </a:lvl1pPr>
            <a:lvl2pPr marL="285750" indent="-171450">
              <a:spcBef>
                <a:spcPts val="600"/>
              </a:spcBef>
              <a:buFont typeface="Arial" panose="020B0604020202020204" pitchFamily="34" charset="0"/>
              <a:buChar char="–"/>
              <a:defRPr sz="1400">
                <a:solidFill>
                  <a:schemeClr val="tx1"/>
                </a:solidFill>
                <a:latin typeface="+mj-lt"/>
                <a:cs typeface="Calibri" panose="020F0502020204030204" pitchFamily="34" charset="0"/>
              </a:defRPr>
            </a:lvl2pPr>
            <a:lvl3pPr marL="400050" indent="-114300">
              <a:spcBef>
                <a:spcPts val="600"/>
              </a:spcBef>
              <a:buFont typeface="Arial" panose="020B0604020202020204" pitchFamily="34" charset="0"/>
              <a:buChar char="›"/>
              <a:defRPr sz="1200">
                <a:solidFill>
                  <a:schemeClr val="tx1"/>
                </a:solidFill>
                <a:latin typeface="+mj-lt"/>
                <a:cs typeface="Calibri" panose="020F0502020204030204" pitchFamily="34" charset="0"/>
              </a:defRPr>
            </a:lvl3pPr>
            <a:lvl4pPr marL="514350" indent="-114300">
              <a:spcBef>
                <a:spcPts val="600"/>
              </a:spcBef>
              <a:buFont typeface="Arial" panose="020B0604020202020204" pitchFamily="34" charset="0"/>
              <a:buChar char="•"/>
              <a:defRPr sz="1200">
                <a:solidFill>
                  <a:schemeClr val="tx1"/>
                </a:solidFill>
                <a:latin typeface="+mj-lt"/>
                <a:cs typeface="Calibri" panose="020F0502020204030204" pitchFamily="34" charset="0"/>
              </a:defRPr>
            </a:lvl4pPr>
            <a:lvl5pPr>
              <a:defRPr sz="1200">
                <a:solidFill>
                  <a:srgbClr val="585C5E"/>
                </a:solidFill>
                <a:latin typeface="Calibri" panose="020F0502020204030204" pitchFamily="34" charset="0"/>
                <a:cs typeface="Calibri" panose="020F0502020204030204" pitchFamily="34" charset="0"/>
              </a:defRPr>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Text Placeholder 3"/>
          <p:cNvSpPr>
            <a:spLocks noGrp="1"/>
          </p:cNvSpPr>
          <p:nvPr>
            <p:ph type="body" sz="half" idx="2" hasCustomPrompt="1"/>
          </p:nvPr>
        </p:nvSpPr>
        <p:spPr>
          <a:xfrm>
            <a:off x="838199" y="1047750"/>
            <a:ext cx="3008313" cy="3200400"/>
          </a:xfrm>
          <a:prstGeom prst="rect">
            <a:avLst/>
          </a:prstGeom>
        </p:spPr>
        <p:txBody>
          <a:bodyPr>
            <a:noAutofit/>
          </a:bodyPr>
          <a:lstStyle>
            <a:lvl1pPr marL="0" indent="0">
              <a:buNone/>
              <a:defRPr sz="1600" b="1">
                <a:solidFill>
                  <a:schemeClr val="tx1"/>
                </a:solidFill>
                <a:latin typeface="+mn-lt"/>
                <a:cs typeface="Calibri" panose="020F0502020204030204" pitchFamily="34" charset="0"/>
              </a:defRPr>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en-US" dirty="0"/>
              <a:t>Click to edit Master text styles</a:t>
            </a:r>
          </a:p>
        </p:txBody>
      </p:sp>
      <p:sp>
        <p:nvSpPr>
          <p:cNvPr id="7" name="Title 6"/>
          <p:cNvSpPr>
            <a:spLocks noGrp="1"/>
          </p:cNvSpPr>
          <p:nvPr>
            <p:ph type="title" hasCustomPrompt="1"/>
          </p:nvPr>
        </p:nvSpPr>
        <p:spPr>
          <a:xfrm>
            <a:off x="838199" y="438150"/>
            <a:ext cx="7886700" cy="384175"/>
          </a:xfrm>
          <a:prstGeom prst="rect">
            <a:avLst/>
          </a:prstGeom>
        </p:spPr>
        <p:txBody>
          <a:bodyPr anchor="b" anchorCtr="0">
            <a:noAutofit/>
          </a:bodyPr>
          <a:lstStyle>
            <a:lvl1pPr>
              <a:defRPr lang="en-US" sz="2000" b="0" kern="1200" dirty="0">
                <a:solidFill>
                  <a:schemeClr val="tx1"/>
                </a:solidFill>
                <a:latin typeface="+mj-lt"/>
                <a:ea typeface="+mj-ea"/>
                <a:cs typeface="Calibri" panose="020F0502020204030204" pitchFamily="34" charset="0"/>
              </a:defRPr>
            </a:lvl1pPr>
          </a:lstStyle>
          <a:p>
            <a:r>
              <a:rPr lang="en-US" dirty="0"/>
              <a:t>Content with caption</a:t>
            </a:r>
          </a:p>
        </p:txBody>
      </p:sp>
      <p:sp>
        <p:nvSpPr>
          <p:cNvPr id="9" name="TextBox 8">
            <a:extLst>
              <a:ext uri="{FF2B5EF4-FFF2-40B4-BE49-F238E27FC236}">
                <a16:creationId xmlns:a16="http://schemas.microsoft.com/office/drawing/2014/main" id="{99ABFBDE-E9E4-4A52-8B24-F987522924E0}"/>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a:solidFill>
                <a:srgbClr val="626262"/>
              </a:solidFill>
              <a:cs typeface="Roboto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38200" y="438150"/>
            <a:ext cx="7924800" cy="3657600"/>
          </a:xfrm>
          <a:prstGeom prst="rect">
            <a:avLst/>
          </a:prstGeom>
        </p:spPr>
        <p:txBody>
          <a:bodyPr>
            <a:noAutofit/>
          </a:bodyPr>
          <a:lstStyle>
            <a:lvl1pPr marL="0" indent="0">
              <a:buNone/>
              <a:defRPr sz="1200">
                <a:solidFill>
                  <a:schemeClr val="tx1"/>
                </a:solidFill>
                <a:latin typeface="+mn-lt"/>
                <a:cs typeface="Calibri" panose="020F0502020204030204" pitchFamily="34" charset="0"/>
              </a:defRPr>
            </a:lvl1pPr>
            <a:lvl2pPr marL="389626" indent="0">
              <a:buNone/>
              <a:defRPr sz="2400"/>
            </a:lvl2pPr>
            <a:lvl3pPr marL="779252" indent="0">
              <a:buNone/>
              <a:defRPr sz="2000"/>
            </a:lvl3pPr>
            <a:lvl4pPr marL="1168878" indent="0">
              <a:buNone/>
              <a:defRPr sz="1700"/>
            </a:lvl4pPr>
            <a:lvl5pPr marL="1558503" indent="0">
              <a:buNone/>
              <a:defRPr sz="1700"/>
            </a:lvl5pPr>
            <a:lvl6pPr marL="1948129" indent="0">
              <a:buNone/>
              <a:defRPr sz="1700"/>
            </a:lvl6pPr>
            <a:lvl7pPr marL="2337755" indent="0">
              <a:buNone/>
              <a:defRPr sz="1700"/>
            </a:lvl7pPr>
            <a:lvl8pPr marL="2727381" indent="0">
              <a:buNone/>
              <a:defRPr sz="1700"/>
            </a:lvl8pPr>
            <a:lvl9pPr marL="3117007" indent="0">
              <a:buNone/>
              <a:defRPr sz="1700"/>
            </a:lvl9pPr>
          </a:lstStyle>
          <a:p>
            <a:r>
              <a:rPr lang="en-US"/>
              <a:t>Click icon to add picture</a:t>
            </a:r>
            <a:endParaRPr lang="en-US" dirty="0"/>
          </a:p>
        </p:txBody>
      </p:sp>
      <p:sp>
        <p:nvSpPr>
          <p:cNvPr id="4" name="Text Placeholder 3"/>
          <p:cNvSpPr>
            <a:spLocks noGrp="1"/>
          </p:cNvSpPr>
          <p:nvPr>
            <p:ph type="body" sz="half" idx="2" hasCustomPrompt="1"/>
          </p:nvPr>
        </p:nvSpPr>
        <p:spPr>
          <a:xfrm>
            <a:off x="844826" y="4095750"/>
            <a:ext cx="7918174" cy="375047"/>
          </a:xfrm>
          <a:prstGeom prst="rect">
            <a:avLst/>
          </a:prstGeom>
        </p:spPr>
        <p:txBody>
          <a:bodyPr>
            <a:noAutofit/>
          </a:bodyPr>
          <a:lstStyle>
            <a:lvl1pPr marL="0" indent="0">
              <a:buNone/>
              <a:defRPr sz="1200">
                <a:solidFill>
                  <a:schemeClr val="tx1"/>
                </a:solidFill>
                <a:latin typeface="+mn-lt"/>
                <a:cs typeface="Calibri" panose="020F0502020204030204" pitchFamily="34" charset="0"/>
              </a:defRPr>
            </a:lvl1pPr>
            <a:lvl2pPr marL="389626" indent="0">
              <a:buNone/>
              <a:defRPr sz="1000"/>
            </a:lvl2pPr>
            <a:lvl3pPr marL="779252" indent="0">
              <a:buNone/>
              <a:defRPr sz="900"/>
            </a:lvl3pPr>
            <a:lvl4pPr marL="1168878" indent="0">
              <a:buNone/>
              <a:defRPr sz="800"/>
            </a:lvl4pPr>
            <a:lvl5pPr marL="1558503" indent="0">
              <a:buNone/>
              <a:defRPr sz="800"/>
            </a:lvl5pPr>
            <a:lvl6pPr marL="1948129" indent="0">
              <a:buNone/>
              <a:defRPr sz="800"/>
            </a:lvl6pPr>
            <a:lvl7pPr marL="2337755" indent="0">
              <a:buNone/>
              <a:defRPr sz="800"/>
            </a:lvl7pPr>
            <a:lvl8pPr marL="2727381" indent="0">
              <a:buNone/>
              <a:defRPr sz="800"/>
            </a:lvl8pPr>
            <a:lvl9pPr marL="3117007" indent="0">
              <a:buNone/>
              <a:defRPr sz="800"/>
            </a:lvl9pPr>
          </a:lstStyle>
          <a:p>
            <a:pPr lvl="0"/>
            <a:r>
              <a:rPr lang="en-US" dirty="0"/>
              <a:t>Click to add text</a:t>
            </a:r>
          </a:p>
        </p:txBody>
      </p:sp>
      <p:sp>
        <p:nvSpPr>
          <p:cNvPr id="6" name="TextBox 5">
            <a:extLst>
              <a:ext uri="{FF2B5EF4-FFF2-40B4-BE49-F238E27FC236}">
                <a16:creationId xmlns:a16="http://schemas.microsoft.com/office/drawing/2014/main" id="{5C67E072-84CE-4541-9F8B-376411DA54F5}"/>
              </a:ext>
            </a:extLst>
          </p:cNvPr>
          <p:cNvSpPr txBox="1"/>
          <p:nvPr userDrawn="1"/>
        </p:nvSpPr>
        <p:spPr>
          <a:xfrm>
            <a:off x="33528" y="4857750"/>
            <a:ext cx="347472" cy="215409"/>
          </a:xfrm>
          <a:prstGeom prst="rect">
            <a:avLst/>
          </a:prstGeom>
          <a:noFill/>
        </p:spPr>
        <p:txBody>
          <a:bodyPr wrap="square" lIns="45720" tIns="45703" rIns="45720" bIns="45703" rtlCol="0">
            <a:spAutoFit/>
          </a:bodyPr>
          <a:lstStyle/>
          <a:p>
            <a:pPr algn="r"/>
            <a:fld id="{A0918C97-1E36-4999-BE26-BF01A4E83B3C}" type="slidenum">
              <a:rPr lang="en-US" sz="800" smtClean="0">
                <a:solidFill>
                  <a:srgbClr val="626262"/>
                </a:solidFill>
                <a:cs typeface="Roboto Light"/>
              </a:rPr>
              <a:pPr algn="r"/>
              <a:t>‹#›</a:t>
            </a:fld>
            <a:endParaRPr lang="en-US" sz="800" dirty="0" err="1">
              <a:solidFill>
                <a:srgbClr val="626262"/>
              </a:solidFill>
              <a:cs typeface="Roboto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_Opt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7" t="29496" r="9813" b="27940"/>
          <a:stretch/>
        </p:blipFill>
        <p:spPr>
          <a:xfrm>
            <a:off x="2744873" y="2239616"/>
            <a:ext cx="3654254" cy="66426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_Opt 2">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1134" y="1219787"/>
            <a:ext cx="4961732" cy="2317821"/>
          </a:xfrm>
          <a:prstGeom prst="rect">
            <a:avLst/>
          </a:prstGeom>
        </p:spPr>
      </p:pic>
    </p:spTree>
    <p:extLst>
      <p:ext uri="{BB962C8B-B14F-4D97-AF65-F5344CB8AC3E}">
        <p14:creationId xmlns:p14="http://schemas.microsoft.com/office/powerpoint/2010/main" val="294299573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Title 1"/>
          <p:cNvSpPr>
            <a:spLocks noGrp="1"/>
          </p:cNvSpPr>
          <p:nvPr>
            <p:ph type="title"/>
          </p:nvPr>
        </p:nvSpPr>
        <p:spPr>
          <a:xfrm>
            <a:off x="442306" y="216806"/>
            <a:ext cx="8073045" cy="257584"/>
          </a:xfrm>
        </p:spPr>
        <p:txBody>
          <a:bodyPr/>
          <a:lstStyle/>
          <a:p>
            <a:r>
              <a:rPr lang="en-US"/>
              <a:t>Click to edit Master title style</a:t>
            </a:r>
            <a:endParaRPr lang="en-US" dirty="0"/>
          </a:p>
        </p:txBody>
      </p:sp>
      <p:sp>
        <p:nvSpPr>
          <p:cNvPr id="7" name="Rectangle 6"/>
          <p:cNvSpPr/>
          <p:nvPr userDrawn="1"/>
        </p:nvSpPr>
        <p:spPr>
          <a:xfrm flipV="1">
            <a:off x="442305" y="584247"/>
            <a:ext cx="8259390" cy="13716"/>
          </a:xfrm>
          <a:prstGeom prst="rect">
            <a:avLst/>
          </a:prstGeom>
          <a:solidFill>
            <a:srgbClr val="5138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userDrawn="1"/>
        </p:nvSpPr>
        <p:spPr>
          <a:xfrm>
            <a:off x="8597091" y="4824663"/>
            <a:ext cx="271228" cy="196208"/>
          </a:xfrm>
          <a:prstGeom prst="rect">
            <a:avLst/>
          </a:prstGeom>
          <a:noFill/>
        </p:spPr>
        <p:txBody>
          <a:bodyPr wrap="none" rtlCol="0">
            <a:spAutoFit/>
          </a:bodyPr>
          <a:lstStyle/>
          <a:p>
            <a:fld id="{A9E9377C-1D13-134C-9185-703E6BFCFE90}" type="slidenum">
              <a:rPr lang="en-US" sz="675" baseline="0" smtClean="0">
                <a:latin typeface="Source Sans Pro Light" charset="0"/>
              </a:rPr>
              <a:t>‹#›</a:t>
            </a:fld>
            <a:endParaRPr lang="en-US" sz="675" baseline="0" dirty="0">
              <a:latin typeface="Source Sans Pro Light" charset="0"/>
            </a:endParaRPr>
          </a:p>
        </p:txBody>
      </p:sp>
    </p:spTree>
    <p:extLst>
      <p:ext uri="{BB962C8B-B14F-4D97-AF65-F5344CB8AC3E}">
        <p14:creationId xmlns:p14="http://schemas.microsoft.com/office/powerpoint/2010/main" val="2673512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TextBox 2"/>
          <p:cNvSpPr txBox="1"/>
          <p:nvPr userDrawn="1"/>
        </p:nvSpPr>
        <p:spPr>
          <a:xfrm>
            <a:off x="8597091" y="4824663"/>
            <a:ext cx="271228" cy="196208"/>
          </a:xfrm>
          <a:prstGeom prst="rect">
            <a:avLst/>
          </a:prstGeom>
          <a:noFill/>
        </p:spPr>
        <p:txBody>
          <a:bodyPr wrap="none" rtlCol="0">
            <a:spAutoFit/>
          </a:bodyPr>
          <a:lstStyle/>
          <a:p>
            <a:fld id="{A9E9377C-1D13-134C-9185-703E6BFCFE90}" type="slidenum">
              <a:rPr lang="en-US" sz="675" baseline="0" smtClean="0">
                <a:latin typeface="Source Sans Pro Light" charset="0"/>
              </a:rPr>
              <a:t>‹#›</a:t>
            </a:fld>
            <a:endParaRPr lang="en-US" sz="675" baseline="0" dirty="0">
              <a:latin typeface="Source Sans Pro Light" charset="0"/>
            </a:endParaRPr>
          </a:p>
        </p:txBody>
      </p:sp>
    </p:spTree>
    <p:extLst>
      <p:ext uri="{BB962C8B-B14F-4D97-AF65-F5344CB8AC3E}">
        <p14:creationId xmlns:p14="http://schemas.microsoft.com/office/powerpoint/2010/main" val="1610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0C6D05A-447E-654A-B928-269C687751AB}"/>
              </a:ext>
            </a:extLst>
          </p:cNvPr>
          <p:cNvSpPr txBox="1"/>
          <p:nvPr userDrawn="1"/>
        </p:nvSpPr>
        <p:spPr>
          <a:xfrm>
            <a:off x="1581150" y="4870941"/>
            <a:ext cx="5981700" cy="169243"/>
          </a:xfrm>
          <a:prstGeom prst="rect">
            <a:avLst/>
          </a:prstGeom>
          <a:noFill/>
        </p:spPr>
        <p:txBody>
          <a:bodyPr wrap="square" lIns="91410" tIns="45703" rIns="91410" bIns="45703" rtlCol="0">
            <a:spAutoFit/>
          </a:bodyPr>
          <a:lstStyle/>
          <a:p>
            <a:pPr algn="ctr"/>
            <a:r>
              <a:rPr lang="en-US" sz="500" kern="1200" dirty="0">
                <a:solidFill>
                  <a:schemeClr val="accent1"/>
                </a:solidFill>
                <a:effectLst/>
                <a:latin typeface="+mn-lt"/>
                <a:ea typeface="+mn-ea"/>
                <a:cs typeface="+mn-cs"/>
              </a:rPr>
              <a:t>© 2019 Cree, Inc. All rights reserved. Cree®, the Cree logo, Wolfspeed®, and the Wolfspeed logo are registered trademarks of Cree, Inc.</a:t>
            </a:r>
            <a:endParaRPr lang="en-US" sz="100" dirty="0">
              <a:solidFill>
                <a:schemeClr val="accent1"/>
              </a:solidFill>
              <a:cs typeface="Roboto Light"/>
            </a:endParaRPr>
          </a:p>
        </p:txBody>
      </p:sp>
      <p:grpSp>
        <p:nvGrpSpPr>
          <p:cNvPr id="10" name="Group 9"/>
          <p:cNvGrpSpPr/>
          <p:nvPr userDrawn="1"/>
        </p:nvGrpSpPr>
        <p:grpSpPr>
          <a:xfrm>
            <a:off x="0" y="0"/>
            <a:ext cx="1052512" cy="1052512"/>
            <a:chOff x="3894138" y="1890713"/>
            <a:chExt cx="1052512" cy="1052512"/>
          </a:xfrm>
        </p:grpSpPr>
        <p:sp>
          <p:nvSpPr>
            <p:cNvPr id="8" name="Freeform 5"/>
            <p:cNvSpPr>
              <a:spLocks/>
            </p:cNvSpPr>
            <p:nvPr userDrawn="1"/>
          </p:nvSpPr>
          <p:spPr bwMode="auto">
            <a:xfrm>
              <a:off x="3894138" y="2384425"/>
              <a:ext cx="558800" cy="558800"/>
            </a:xfrm>
            <a:custGeom>
              <a:avLst/>
              <a:gdLst>
                <a:gd name="T0" fmla="*/ 352 w 352"/>
                <a:gd name="T1" fmla="*/ 0 h 352"/>
                <a:gd name="T2" fmla="*/ 0 w 352"/>
                <a:gd name="T3" fmla="*/ 352 h 352"/>
                <a:gd name="T4" fmla="*/ 0 w 352"/>
                <a:gd name="T5" fmla="*/ 0 h 352"/>
                <a:gd name="T6" fmla="*/ 352 w 352"/>
                <a:gd name="T7" fmla="*/ 0 h 352"/>
              </a:gdLst>
              <a:ahLst/>
              <a:cxnLst>
                <a:cxn ang="0">
                  <a:pos x="T0" y="T1"/>
                </a:cxn>
                <a:cxn ang="0">
                  <a:pos x="T2" y="T3"/>
                </a:cxn>
                <a:cxn ang="0">
                  <a:pos x="T4" y="T5"/>
                </a:cxn>
                <a:cxn ang="0">
                  <a:pos x="T6" y="T7"/>
                </a:cxn>
              </a:cxnLst>
              <a:rect l="0" t="0" r="r" b="b"/>
              <a:pathLst>
                <a:path w="352" h="352">
                  <a:moveTo>
                    <a:pt x="352" y="0"/>
                  </a:moveTo>
                  <a:lnTo>
                    <a:pt x="0" y="352"/>
                  </a:lnTo>
                  <a:lnTo>
                    <a:pt x="0" y="0"/>
                  </a:lnTo>
                  <a:lnTo>
                    <a:pt x="352" y="0"/>
                  </a:lnTo>
                  <a:close/>
                </a:path>
              </a:pathLst>
            </a:custGeom>
            <a:solidFill>
              <a:srgbClr val="005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p:cNvSpPr>
              <a:spLocks/>
            </p:cNvSpPr>
            <p:nvPr userDrawn="1"/>
          </p:nvSpPr>
          <p:spPr bwMode="auto">
            <a:xfrm>
              <a:off x="3894138" y="1890713"/>
              <a:ext cx="1052512" cy="204787"/>
            </a:xfrm>
            <a:custGeom>
              <a:avLst/>
              <a:gdLst>
                <a:gd name="T0" fmla="*/ 0 w 663"/>
                <a:gd name="T1" fmla="*/ 0 h 129"/>
                <a:gd name="T2" fmla="*/ 0 w 663"/>
                <a:gd name="T3" fmla="*/ 129 h 129"/>
                <a:gd name="T4" fmla="*/ 534 w 663"/>
                <a:gd name="T5" fmla="*/ 129 h 129"/>
                <a:gd name="T6" fmla="*/ 663 w 663"/>
                <a:gd name="T7" fmla="*/ 0 h 129"/>
                <a:gd name="T8" fmla="*/ 0 w 663"/>
                <a:gd name="T9" fmla="*/ 0 h 129"/>
              </a:gdLst>
              <a:ahLst/>
              <a:cxnLst>
                <a:cxn ang="0">
                  <a:pos x="T0" y="T1"/>
                </a:cxn>
                <a:cxn ang="0">
                  <a:pos x="T2" y="T3"/>
                </a:cxn>
                <a:cxn ang="0">
                  <a:pos x="T4" y="T5"/>
                </a:cxn>
                <a:cxn ang="0">
                  <a:pos x="T6" y="T7"/>
                </a:cxn>
                <a:cxn ang="0">
                  <a:pos x="T8" y="T9"/>
                </a:cxn>
              </a:cxnLst>
              <a:rect l="0" t="0" r="r" b="b"/>
              <a:pathLst>
                <a:path w="663" h="129">
                  <a:moveTo>
                    <a:pt x="0" y="0"/>
                  </a:moveTo>
                  <a:lnTo>
                    <a:pt x="0" y="129"/>
                  </a:lnTo>
                  <a:lnTo>
                    <a:pt x="534" y="129"/>
                  </a:lnTo>
                  <a:lnTo>
                    <a:pt x="663" y="0"/>
                  </a:lnTo>
                  <a:lnTo>
                    <a:pt x="0" y="0"/>
                  </a:lnTo>
                  <a:close/>
                </a:path>
              </a:pathLst>
            </a:custGeom>
            <a:solidFill>
              <a:srgbClr val="005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27"/>
          <p:cNvGrpSpPr/>
          <p:nvPr userDrawn="1"/>
        </p:nvGrpSpPr>
        <p:grpSpPr>
          <a:xfrm>
            <a:off x="7940040" y="4596613"/>
            <a:ext cx="1203960" cy="546888"/>
            <a:chOff x="3860800" y="2246313"/>
            <a:chExt cx="1422401" cy="646113"/>
          </a:xfrm>
          <a:solidFill>
            <a:srgbClr val="422A88"/>
          </a:solidFill>
        </p:grpSpPr>
        <p:sp>
          <p:nvSpPr>
            <p:cNvPr id="29" name="Freeform 14"/>
            <p:cNvSpPr>
              <a:spLocks/>
            </p:cNvSpPr>
            <p:nvPr userDrawn="1"/>
          </p:nvSpPr>
          <p:spPr bwMode="auto">
            <a:xfrm>
              <a:off x="4595813" y="2246313"/>
              <a:ext cx="687388" cy="569913"/>
            </a:xfrm>
            <a:custGeom>
              <a:avLst/>
              <a:gdLst>
                <a:gd name="T0" fmla="*/ 0 w 433"/>
                <a:gd name="T1" fmla="*/ 0 h 359"/>
                <a:gd name="T2" fmla="*/ 93 w 433"/>
                <a:gd name="T3" fmla="*/ 200 h 359"/>
                <a:gd name="T4" fmla="*/ 433 w 433"/>
                <a:gd name="T5" fmla="*/ 359 h 359"/>
                <a:gd name="T6" fmla="*/ 433 w 433"/>
                <a:gd name="T7" fmla="*/ 337 h 359"/>
                <a:gd name="T8" fmla="*/ 0 w 433"/>
                <a:gd name="T9" fmla="*/ 0 h 359"/>
              </a:gdLst>
              <a:ahLst/>
              <a:cxnLst>
                <a:cxn ang="0">
                  <a:pos x="T0" y="T1"/>
                </a:cxn>
                <a:cxn ang="0">
                  <a:pos x="T2" y="T3"/>
                </a:cxn>
                <a:cxn ang="0">
                  <a:pos x="T4" y="T5"/>
                </a:cxn>
                <a:cxn ang="0">
                  <a:pos x="T6" y="T7"/>
                </a:cxn>
                <a:cxn ang="0">
                  <a:pos x="T8" y="T9"/>
                </a:cxn>
              </a:cxnLst>
              <a:rect l="0" t="0" r="r" b="b"/>
              <a:pathLst>
                <a:path w="433" h="359">
                  <a:moveTo>
                    <a:pt x="0" y="0"/>
                  </a:moveTo>
                  <a:lnTo>
                    <a:pt x="93" y="200"/>
                  </a:lnTo>
                  <a:lnTo>
                    <a:pt x="433" y="359"/>
                  </a:lnTo>
                  <a:lnTo>
                    <a:pt x="433" y="33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
            <p:cNvSpPr>
              <a:spLocks/>
            </p:cNvSpPr>
            <p:nvPr userDrawn="1"/>
          </p:nvSpPr>
          <p:spPr bwMode="auto">
            <a:xfrm>
              <a:off x="4595813" y="2246313"/>
              <a:ext cx="687388" cy="569913"/>
            </a:xfrm>
            <a:custGeom>
              <a:avLst/>
              <a:gdLst>
                <a:gd name="T0" fmla="*/ 0 w 433"/>
                <a:gd name="T1" fmla="*/ 0 h 359"/>
                <a:gd name="T2" fmla="*/ 93 w 433"/>
                <a:gd name="T3" fmla="*/ 200 h 359"/>
                <a:gd name="T4" fmla="*/ 433 w 433"/>
                <a:gd name="T5" fmla="*/ 359 h 359"/>
                <a:gd name="T6" fmla="*/ 433 w 433"/>
                <a:gd name="T7" fmla="*/ 337 h 359"/>
                <a:gd name="T8" fmla="*/ 0 w 433"/>
                <a:gd name="T9" fmla="*/ 0 h 359"/>
              </a:gdLst>
              <a:ahLst/>
              <a:cxnLst>
                <a:cxn ang="0">
                  <a:pos x="T0" y="T1"/>
                </a:cxn>
                <a:cxn ang="0">
                  <a:pos x="T2" y="T3"/>
                </a:cxn>
                <a:cxn ang="0">
                  <a:pos x="T4" y="T5"/>
                </a:cxn>
                <a:cxn ang="0">
                  <a:pos x="T6" y="T7"/>
                </a:cxn>
                <a:cxn ang="0">
                  <a:pos x="T8" y="T9"/>
                </a:cxn>
              </a:cxnLst>
              <a:rect l="0" t="0" r="r" b="b"/>
              <a:pathLst>
                <a:path w="433" h="359">
                  <a:moveTo>
                    <a:pt x="0" y="0"/>
                  </a:moveTo>
                  <a:lnTo>
                    <a:pt x="93" y="200"/>
                  </a:lnTo>
                  <a:lnTo>
                    <a:pt x="433" y="359"/>
                  </a:lnTo>
                  <a:lnTo>
                    <a:pt x="433" y="337"/>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6"/>
            <p:cNvSpPr>
              <a:spLocks/>
            </p:cNvSpPr>
            <p:nvPr userDrawn="1"/>
          </p:nvSpPr>
          <p:spPr bwMode="auto">
            <a:xfrm>
              <a:off x="3860800" y="2246313"/>
              <a:ext cx="1366838" cy="646113"/>
            </a:xfrm>
            <a:custGeom>
              <a:avLst/>
              <a:gdLst>
                <a:gd name="T0" fmla="*/ 0 w 861"/>
                <a:gd name="T1" fmla="*/ 0 h 407"/>
                <a:gd name="T2" fmla="*/ 192 w 861"/>
                <a:gd name="T3" fmla="*/ 407 h 407"/>
                <a:gd name="T4" fmla="*/ 411 w 861"/>
                <a:gd name="T5" fmla="*/ 407 h 407"/>
                <a:gd name="T6" fmla="*/ 392 w 861"/>
                <a:gd name="T7" fmla="*/ 368 h 407"/>
                <a:gd name="T8" fmla="*/ 518 w 861"/>
                <a:gd name="T9" fmla="*/ 407 h 407"/>
                <a:gd name="T10" fmla="*/ 861 w 861"/>
                <a:gd name="T11" fmla="*/ 407 h 407"/>
                <a:gd name="T12" fmla="*/ 0 w 861"/>
                <a:gd name="T13" fmla="*/ 0 h 407"/>
              </a:gdLst>
              <a:ahLst/>
              <a:cxnLst>
                <a:cxn ang="0">
                  <a:pos x="T0" y="T1"/>
                </a:cxn>
                <a:cxn ang="0">
                  <a:pos x="T2" y="T3"/>
                </a:cxn>
                <a:cxn ang="0">
                  <a:pos x="T4" y="T5"/>
                </a:cxn>
                <a:cxn ang="0">
                  <a:pos x="T6" y="T7"/>
                </a:cxn>
                <a:cxn ang="0">
                  <a:pos x="T8" y="T9"/>
                </a:cxn>
                <a:cxn ang="0">
                  <a:pos x="T10" y="T11"/>
                </a:cxn>
                <a:cxn ang="0">
                  <a:pos x="T12" y="T13"/>
                </a:cxn>
              </a:cxnLst>
              <a:rect l="0" t="0" r="r" b="b"/>
              <a:pathLst>
                <a:path w="861" h="407">
                  <a:moveTo>
                    <a:pt x="0" y="0"/>
                  </a:moveTo>
                  <a:lnTo>
                    <a:pt x="192" y="407"/>
                  </a:lnTo>
                  <a:lnTo>
                    <a:pt x="411" y="407"/>
                  </a:lnTo>
                  <a:lnTo>
                    <a:pt x="392" y="368"/>
                  </a:lnTo>
                  <a:lnTo>
                    <a:pt x="518" y="407"/>
                  </a:lnTo>
                  <a:lnTo>
                    <a:pt x="861" y="40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7"/>
            <p:cNvSpPr>
              <a:spLocks/>
            </p:cNvSpPr>
            <p:nvPr userDrawn="1"/>
          </p:nvSpPr>
          <p:spPr bwMode="auto">
            <a:xfrm>
              <a:off x="3860800" y="2246313"/>
              <a:ext cx="1366838" cy="646113"/>
            </a:xfrm>
            <a:custGeom>
              <a:avLst/>
              <a:gdLst>
                <a:gd name="T0" fmla="*/ 0 w 861"/>
                <a:gd name="T1" fmla="*/ 0 h 407"/>
                <a:gd name="T2" fmla="*/ 192 w 861"/>
                <a:gd name="T3" fmla="*/ 407 h 407"/>
                <a:gd name="T4" fmla="*/ 411 w 861"/>
                <a:gd name="T5" fmla="*/ 407 h 407"/>
                <a:gd name="T6" fmla="*/ 392 w 861"/>
                <a:gd name="T7" fmla="*/ 368 h 407"/>
                <a:gd name="T8" fmla="*/ 518 w 861"/>
                <a:gd name="T9" fmla="*/ 407 h 407"/>
                <a:gd name="T10" fmla="*/ 861 w 861"/>
                <a:gd name="T11" fmla="*/ 407 h 407"/>
                <a:gd name="T12" fmla="*/ 0 w 861"/>
                <a:gd name="T13" fmla="*/ 0 h 407"/>
              </a:gdLst>
              <a:ahLst/>
              <a:cxnLst>
                <a:cxn ang="0">
                  <a:pos x="T0" y="T1"/>
                </a:cxn>
                <a:cxn ang="0">
                  <a:pos x="T2" y="T3"/>
                </a:cxn>
                <a:cxn ang="0">
                  <a:pos x="T4" y="T5"/>
                </a:cxn>
                <a:cxn ang="0">
                  <a:pos x="T6" y="T7"/>
                </a:cxn>
                <a:cxn ang="0">
                  <a:pos x="T8" y="T9"/>
                </a:cxn>
                <a:cxn ang="0">
                  <a:pos x="T10" y="T11"/>
                </a:cxn>
                <a:cxn ang="0">
                  <a:pos x="T12" y="T13"/>
                </a:cxn>
              </a:cxnLst>
              <a:rect l="0" t="0" r="r" b="b"/>
              <a:pathLst>
                <a:path w="861" h="407">
                  <a:moveTo>
                    <a:pt x="0" y="0"/>
                  </a:moveTo>
                  <a:lnTo>
                    <a:pt x="192" y="407"/>
                  </a:lnTo>
                  <a:lnTo>
                    <a:pt x="411" y="407"/>
                  </a:lnTo>
                  <a:lnTo>
                    <a:pt x="392" y="368"/>
                  </a:lnTo>
                  <a:lnTo>
                    <a:pt x="518" y="407"/>
                  </a:lnTo>
                  <a:lnTo>
                    <a:pt x="861" y="407"/>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cSld>
  <p:clrMap bg1="lt1" tx1="dk1" bg2="lt2" tx2="dk2" accent1="accent1" accent2="accent2" accent3="accent3" accent4="accent4" accent5="accent5" accent6="accent6" hlink="hlink" folHlink="folHlink"/>
  <p:sldLayoutIdLst>
    <p:sldLayoutId id="2147483685" r:id="rId1"/>
    <p:sldLayoutId id="2147483674" r:id="rId2"/>
    <p:sldLayoutId id="2147483686" r:id="rId3"/>
    <p:sldLayoutId id="2147483676" r:id="rId4"/>
    <p:sldLayoutId id="2147483684" r:id="rId5"/>
    <p:sldLayoutId id="2147483677" r:id="rId6"/>
    <p:sldLayoutId id="2147483678" r:id="rId7"/>
    <p:sldLayoutId id="2147483680" r:id="rId8"/>
    <p:sldLayoutId id="2147483681" r:id="rId9"/>
    <p:sldLayoutId id="2147483687" r:id="rId10"/>
    <p:sldLayoutId id="2147483688" r:id="rId11"/>
    <p:sldLayoutId id="2147483689" r:id="rId12"/>
    <p:sldLayoutId id="2147483690" r:id="rId13"/>
  </p:sldLayoutIdLst>
  <p:hf hdr="0" ftr="0" dt="0"/>
  <p:txStyles>
    <p:titleStyle>
      <a:lvl1pPr algn="l" defTabSz="779252" rtl="0" eaLnBrk="1" latinLnBrk="0" hangingPunct="1">
        <a:spcBef>
          <a:spcPct val="0"/>
        </a:spcBef>
        <a:buNone/>
        <a:defRPr sz="2200" b="1" kern="1200">
          <a:solidFill>
            <a:schemeClr val="tx1"/>
          </a:solidFill>
          <a:latin typeface="+mj-lt"/>
          <a:ea typeface="+mj-ea"/>
          <a:cs typeface="+mj-cs"/>
        </a:defRPr>
      </a:lvl1pPr>
    </p:titleStyle>
    <p:bodyStyle>
      <a:lvl1pPr marL="292219" indent="-292219"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tiff"/><Relationship Id="rId10" Type="http://schemas.openxmlformats.org/officeDocument/2006/relationships/image" Target="../media/image11.png"/><Relationship Id="rId4" Type="http://schemas.openxmlformats.org/officeDocument/2006/relationships/image" Target="../media/image5.emf"/><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6.png"/><Relationship Id="rId4" Type="http://schemas.openxmlformats.org/officeDocument/2006/relationships/diagramData" Target="../diagrams/data1.xml"/><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6.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jpe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8.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0.png"/><Relationship Id="rId10" Type="http://schemas.openxmlformats.org/officeDocument/2006/relationships/image" Target="../media/image51.png"/><Relationship Id="rId4" Type="http://schemas.openxmlformats.org/officeDocument/2006/relationships/image" Target="../media/image49.pn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p:cNvPicPr>
          <p:nvPr/>
        </p:nvPicPr>
        <p:blipFill rotWithShape="1">
          <a:blip r:embed="rId3" cstate="screen">
            <a:extLst>
              <a:ext uri="{28A0092B-C50C-407E-A947-70E740481C1C}">
                <a14:useLocalDpi xmlns:a14="http://schemas.microsoft.com/office/drawing/2010/main"/>
              </a:ext>
            </a:extLst>
          </a:blip>
          <a:srcRect b="31026"/>
          <a:stretch/>
        </p:blipFill>
        <p:spPr>
          <a:xfrm>
            <a:off x="5801248" y="3278170"/>
            <a:ext cx="3001760" cy="1000587"/>
          </a:xfrm>
          <a:prstGeom prst="rect">
            <a:avLst/>
          </a:prstGeom>
        </p:spPr>
      </p:pic>
      <p:sp>
        <p:nvSpPr>
          <p:cNvPr id="7" name="Content Placeholder 3"/>
          <p:cNvSpPr txBox="1">
            <a:spLocks/>
          </p:cNvSpPr>
          <p:nvPr/>
        </p:nvSpPr>
        <p:spPr>
          <a:xfrm>
            <a:off x="635645" y="1030142"/>
            <a:ext cx="5036142" cy="719166"/>
          </a:xfrm>
          <a:prstGeom prst="rect">
            <a:avLst/>
          </a:prstGeom>
        </p:spPr>
        <p:txBody>
          <a:bodyPr>
            <a:noAutofit/>
          </a:bodyPr>
          <a:lstStyle>
            <a:lvl1pPr marL="171446" indent="-171446" algn="l" defTabSz="685783" rtl="0" eaLnBrk="1" latinLnBrk="0" hangingPunct="1">
              <a:lnSpc>
                <a:spcPct val="90000"/>
              </a:lnSpc>
              <a:spcBef>
                <a:spcPts val="750"/>
              </a:spcBef>
              <a:buFont typeface="Arial"/>
              <a:buChar char="•"/>
              <a:defRPr sz="1500" b="0" i="0" kern="1200">
                <a:solidFill>
                  <a:schemeClr val="tx1"/>
                </a:solidFill>
                <a:latin typeface="Source Sans Pro Light" charset="0"/>
                <a:ea typeface="Source Sans Pro Light" charset="0"/>
                <a:cs typeface="Source Sans Pro Light" charset="0"/>
              </a:defRPr>
            </a:lvl1pPr>
            <a:lvl2pPr marL="514337" indent="-171446" algn="l" defTabSz="685783" rtl="0" eaLnBrk="1" latinLnBrk="0" hangingPunct="1">
              <a:lnSpc>
                <a:spcPct val="90000"/>
              </a:lnSpc>
              <a:spcBef>
                <a:spcPts val="375"/>
              </a:spcBef>
              <a:buFont typeface="Arial"/>
              <a:buChar char="•"/>
              <a:defRPr sz="1350" b="0" i="0" kern="1200">
                <a:solidFill>
                  <a:schemeClr val="tx1"/>
                </a:solidFill>
                <a:latin typeface="Source Sans Pro Light" charset="0"/>
                <a:ea typeface="Source Sans Pro Light" charset="0"/>
                <a:cs typeface="Source Sans Pro Light" charset="0"/>
              </a:defRPr>
            </a:lvl2pPr>
            <a:lvl3pPr marL="857228" indent="-171446" algn="l" defTabSz="685783" rtl="0" eaLnBrk="1" latinLnBrk="0" hangingPunct="1">
              <a:lnSpc>
                <a:spcPct val="90000"/>
              </a:lnSpc>
              <a:spcBef>
                <a:spcPts val="375"/>
              </a:spcBef>
              <a:buFont typeface="Arial"/>
              <a:buChar char="•"/>
              <a:defRPr sz="1200" b="0" i="0" kern="1200">
                <a:solidFill>
                  <a:schemeClr val="tx1"/>
                </a:solidFill>
                <a:latin typeface="Source Sans Pro Light" charset="0"/>
                <a:ea typeface="Source Sans Pro Light" charset="0"/>
                <a:cs typeface="Source Sans Pro Light" charset="0"/>
              </a:defRPr>
            </a:lvl3pPr>
            <a:lvl4pPr marL="1200120" indent="-171446" algn="l" defTabSz="685783" rtl="0" eaLnBrk="1" latinLnBrk="0" hangingPunct="1">
              <a:lnSpc>
                <a:spcPct val="90000"/>
              </a:lnSpc>
              <a:spcBef>
                <a:spcPts val="375"/>
              </a:spcBef>
              <a:buFont typeface="Arial"/>
              <a:buChar char="•"/>
              <a:defRPr sz="1050" b="0" i="0" kern="1200">
                <a:solidFill>
                  <a:schemeClr val="tx1"/>
                </a:solidFill>
                <a:latin typeface="Source Sans Pro Light" charset="0"/>
                <a:ea typeface="Source Sans Pro Light" charset="0"/>
                <a:cs typeface="Source Sans Pro Light" charset="0"/>
              </a:defRPr>
            </a:lvl4pPr>
            <a:lvl5pPr marL="1543012" indent="-171446" algn="l" defTabSz="685783" rtl="0" eaLnBrk="1" latinLnBrk="0" hangingPunct="1">
              <a:lnSpc>
                <a:spcPct val="90000"/>
              </a:lnSpc>
              <a:spcBef>
                <a:spcPts val="375"/>
              </a:spcBef>
              <a:buFont typeface="Arial"/>
              <a:buChar char="•"/>
              <a:defRPr sz="975" b="0" i="0" kern="1200">
                <a:solidFill>
                  <a:schemeClr val="tx1"/>
                </a:solidFill>
                <a:latin typeface="Source Sans Pro Light" charset="0"/>
                <a:ea typeface="Source Sans Pro Light" charset="0"/>
                <a:cs typeface="Source Sans Pro Light" charset="0"/>
              </a:defRPr>
            </a:lvl5pPr>
            <a:lvl6pPr marL="1885903" indent="-171446" algn="l" defTabSz="685783" rtl="0" eaLnBrk="1" latinLnBrk="0" hangingPunct="1">
              <a:lnSpc>
                <a:spcPct val="90000"/>
              </a:lnSpc>
              <a:spcBef>
                <a:spcPts val="375"/>
              </a:spcBef>
              <a:buFont typeface="Arial"/>
              <a:buChar char="•"/>
              <a:defRPr sz="900" kern="1200" baseline="0">
                <a:solidFill>
                  <a:schemeClr val="tx1"/>
                </a:solidFill>
                <a:latin typeface="Source Sans Pro Light" charset="0"/>
                <a:ea typeface="+mn-ea"/>
                <a:cs typeface="+mn-cs"/>
              </a:defRPr>
            </a:lvl6pPr>
            <a:lvl7pPr marL="2228795" indent="-171446" algn="l" defTabSz="685783" rtl="0" eaLnBrk="1" latinLnBrk="0" hangingPunct="1">
              <a:lnSpc>
                <a:spcPct val="90000"/>
              </a:lnSpc>
              <a:spcBef>
                <a:spcPts val="375"/>
              </a:spcBef>
              <a:buFont typeface="Arial"/>
              <a:buChar char="•"/>
              <a:defRPr sz="825" b="0" i="0" kern="1200">
                <a:solidFill>
                  <a:schemeClr val="tx1"/>
                </a:solidFill>
                <a:latin typeface="Source Sans Pro Light" charset="0"/>
                <a:ea typeface="Source Sans Pro Light" charset="0"/>
                <a:cs typeface="Source Sans Pro Light" charset="0"/>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nSpc>
                <a:spcPct val="130000"/>
              </a:lnSpc>
              <a:buNone/>
            </a:pPr>
            <a:r>
              <a:rPr lang="en-US" sz="1100" dirty="0"/>
              <a:t>Our </a:t>
            </a:r>
            <a:r>
              <a:rPr lang="en-US" sz="1100"/>
              <a:t>Silicon Carbide </a:t>
            </a:r>
            <a:r>
              <a:rPr lang="en-US" sz="1100" dirty="0"/>
              <a:t>wide bandgap semiconductors far outperform conventional silicon components and set new standards for efficiency and reliability in applications for aerospace, commercial, industrial, transportation, energy exploration, renewable energy, solar, test and measurement, and more.</a:t>
            </a:r>
          </a:p>
        </p:txBody>
      </p:sp>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5793" y="156605"/>
            <a:ext cx="4335847" cy="814468"/>
          </a:xfrm>
          <a:prstGeom prst="rect">
            <a:avLst/>
          </a:prstGeom>
        </p:spPr>
      </p:pic>
      <p:cxnSp>
        <p:nvCxnSpPr>
          <p:cNvPr id="14" name="Straight Connector 13"/>
          <p:cNvCxnSpPr/>
          <p:nvPr/>
        </p:nvCxnSpPr>
        <p:spPr>
          <a:xfrm>
            <a:off x="686892" y="2014003"/>
            <a:ext cx="4634748" cy="0"/>
          </a:xfrm>
          <a:prstGeom prst="line">
            <a:avLst/>
          </a:prstGeom>
          <a:ln w="6350">
            <a:solidFill>
              <a:srgbClr val="343F42">
                <a:alpha val="5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47607" y="1026619"/>
            <a:ext cx="4634748" cy="0"/>
          </a:xfrm>
          <a:prstGeom prst="line">
            <a:avLst/>
          </a:prstGeom>
          <a:ln w="6350">
            <a:solidFill>
              <a:srgbClr val="343F42">
                <a:alpha val="50000"/>
              </a:srgbClr>
            </a:solidFill>
          </a:ln>
        </p:spPr>
        <p:style>
          <a:lnRef idx="1">
            <a:schemeClr val="accent1"/>
          </a:lnRef>
          <a:fillRef idx="0">
            <a:schemeClr val="accent1"/>
          </a:fillRef>
          <a:effectRef idx="0">
            <a:schemeClr val="accent1"/>
          </a:effectRef>
          <a:fontRef idx="minor">
            <a:schemeClr val="tx1"/>
          </a:fontRef>
        </p:style>
      </p:cxnSp>
      <p:pic>
        <p:nvPicPr>
          <p:cNvPr id="16" name="Picture 15" descr="bigstock_Train_1135413.tif">
            <a:extLst>
              <a:ext uri="{FF2B5EF4-FFF2-40B4-BE49-F238E27FC236}">
                <a16:creationId xmlns:a16="http://schemas.microsoft.com/office/drawing/2014/main" id="{F5E54204-5D1E-4E21-9C78-54005D412468}"/>
              </a:ext>
            </a:extLst>
          </p:cNvPr>
          <p:cNvPicPr>
            <a:picLocks noChangeAspect="1"/>
          </p:cNvPicPr>
          <p:nvPr/>
        </p:nvPicPr>
        <p:blipFill rotWithShape="1">
          <a:blip r:embed="rId5" cstate="print"/>
          <a:srcRect l="14464" t="3989" b="40932"/>
          <a:stretch/>
        </p:blipFill>
        <p:spPr>
          <a:xfrm>
            <a:off x="5802111" y="1288208"/>
            <a:ext cx="3001760" cy="1030991"/>
          </a:xfrm>
          <a:prstGeom prst="rect">
            <a:avLst/>
          </a:prstGeom>
          <a:ln>
            <a:no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77C4E35B-68EA-4106-A8D7-7A19F1989BD6}"/>
              </a:ext>
            </a:extLst>
          </p:cNvPr>
          <p:cNvPicPr>
            <a:picLocks/>
          </p:cNvPicPr>
          <p:nvPr/>
        </p:nvPicPr>
        <p:blipFill rotWithShape="1">
          <a:blip r:embed="rId6" cstate="screen">
            <a:extLst>
              <a:ext uri="{28A0092B-C50C-407E-A947-70E740481C1C}">
                <a14:useLocalDpi xmlns:a14="http://schemas.microsoft.com/office/drawing/2010/main"/>
              </a:ext>
            </a:extLst>
          </a:blip>
          <a:srcRect l="-1" t="3247" r="-1"/>
          <a:stretch/>
        </p:blipFill>
        <p:spPr>
          <a:xfrm>
            <a:off x="5802111" y="2310079"/>
            <a:ext cx="3000897" cy="968091"/>
          </a:xfrm>
          <a:prstGeom prst="rect">
            <a:avLst/>
          </a:prstGeom>
        </p:spPr>
      </p:pic>
      <p:pic>
        <p:nvPicPr>
          <p:cNvPr id="23" name="Picture 22">
            <a:extLst>
              <a:ext uri="{FF2B5EF4-FFF2-40B4-BE49-F238E27FC236}">
                <a16:creationId xmlns:a16="http://schemas.microsoft.com/office/drawing/2014/main" id="{46D06F7D-F9A0-427C-A200-EBB3090801EF}"/>
              </a:ext>
            </a:extLst>
          </p:cNvPr>
          <p:cNvPicPr>
            <a:picLocks noChangeAspect="1"/>
          </p:cNvPicPr>
          <p:nvPr/>
        </p:nvPicPr>
        <p:blipFill>
          <a:blip r:embed="rId7"/>
          <a:stretch>
            <a:fillRect/>
          </a:stretch>
        </p:blipFill>
        <p:spPr>
          <a:xfrm>
            <a:off x="848573" y="2822400"/>
            <a:ext cx="1370845" cy="1385125"/>
          </a:xfrm>
          <a:prstGeom prst="rect">
            <a:avLst/>
          </a:prstGeom>
        </p:spPr>
      </p:pic>
      <p:pic>
        <p:nvPicPr>
          <p:cNvPr id="24" name="Picture 23">
            <a:extLst>
              <a:ext uri="{FF2B5EF4-FFF2-40B4-BE49-F238E27FC236}">
                <a16:creationId xmlns:a16="http://schemas.microsoft.com/office/drawing/2014/main" id="{922E9813-9652-4469-91F1-DB4CFBA93521}"/>
              </a:ext>
            </a:extLst>
          </p:cNvPr>
          <p:cNvPicPr>
            <a:picLocks noChangeAspect="1"/>
          </p:cNvPicPr>
          <p:nvPr/>
        </p:nvPicPr>
        <p:blipFill>
          <a:blip r:embed="rId8"/>
          <a:stretch>
            <a:fillRect/>
          </a:stretch>
        </p:blipFill>
        <p:spPr>
          <a:xfrm>
            <a:off x="2354239" y="2822400"/>
            <a:ext cx="1114554" cy="1321130"/>
          </a:xfrm>
          <a:prstGeom prst="rect">
            <a:avLst/>
          </a:prstGeom>
        </p:spPr>
      </p:pic>
      <p:pic>
        <p:nvPicPr>
          <p:cNvPr id="25" name="Picture 24">
            <a:extLst>
              <a:ext uri="{FF2B5EF4-FFF2-40B4-BE49-F238E27FC236}">
                <a16:creationId xmlns:a16="http://schemas.microsoft.com/office/drawing/2014/main" id="{A6D8B554-F851-4E90-99AC-14188916456F}"/>
              </a:ext>
            </a:extLst>
          </p:cNvPr>
          <p:cNvPicPr>
            <a:picLocks noChangeAspect="1"/>
          </p:cNvPicPr>
          <p:nvPr/>
        </p:nvPicPr>
        <p:blipFill>
          <a:blip r:embed="rId9"/>
          <a:stretch>
            <a:fillRect/>
          </a:stretch>
        </p:blipFill>
        <p:spPr>
          <a:xfrm>
            <a:off x="3544493" y="2818408"/>
            <a:ext cx="1408230" cy="1325122"/>
          </a:xfrm>
          <a:prstGeom prst="rect">
            <a:avLst/>
          </a:prstGeom>
        </p:spPr>
      </p:pic>
      <p:sp>
        <p:nvSpPr>
          <p:cNvPr id="26" name="TextBox 25">
            <a:extLst>
              <a:ext uri="{FF2B5EF4-FFF2-40B4-BE49-F238E27FC236}">
                <a16:creationId xmlns:a16="http://schemas.microsoft.com/office/drawing/2014/main" id="{9A2359A2-2CC2-4421-9808-C6879C30AF77}"/>
              </a:ext>
            </a:extLst>
          </p:cNvPr>
          <p:cNvSpPr txBox="1"/>
          <p:nvPr/>
        </p:nvSpPr>
        <p:spPr>
          <a:xfrm>
            <a:off x="1182212" y="2114548"/>
            <a:ext cx="3433212" cy="707852"/>
          </a:xfrm>
          <a:prstGeom prst="rect">
            <a:avLst/>
          </a:prstGeom>
          <a:noFill/>
        </p:spPr>
        <p:txBody>
          <a:bodyPr wrap="square" lIns="91410" tIns="45703" rIns="91410" bIns="45703" rtlCol="0">
            <a:spAutoFit/>
          </a:bodyPr>
          <a:lstStyle/>
          <a:p>
            <a:endParaRPr lang="en-US" dirty="0"/>
          </a:p>
          <a:p>
            <a:pPr algn="ctr"/>
            <a:r>
              <a:rPr lang="en-US" dirty="0"/>
              <a:t> </a:t>
            </a:r>
            <a:r>
              <a:rPr lang="en-US" b="1" dirty="0"/>
              <a:t>Wolfspeed SiC Delivers</a:t>
            </a:r>
            <a:endParaRPr lang="en-US" dirty="0"/>
          </a:p>
          <a:p>
            <a:pPr algn="ctr"/>
            <a:r>
              <a:rPr lang="en-US" sz="1000" dirty="0"/>
              <a:t>*when compared to traditional Si semiconductors</a:t>
            </a:r>
            <a:endParaRPr lang="en-US" sz="1000" dirty="0">
              <a:cs typeface="Roboto Light"/>
            </a:endParaRPr>
          </a:p>
        </p:txBody>
      </p:sp>
      <p:pic>
        <p:nvPicPr>
          <p:cNvPr id="2" name="Picture 1">
            <a:extLst>
              <a:ext uri="{FF2B5EF4-FFF2-40B4-BE49-F238E27FC236}">
                <a16:creationId xmlns:a16="http://schemas.microsoft.com/office/drawing/2014/main" id="{225DAFF9-6E8D-41F3-9A53-AC17AADA1342}"/>
              </a:ext>
            </a:extLst>
          </p:cNvPr>
          <p:cNvPicPr>
            <a:picLocks noChangeAspect="1"/>
          </p:cNvPicPr>
          <p:nvPr/>
        </p:nvPicPr>
        <p:blipFill rotWithShape="1">
          <a:blip r:embed="rId10"/>
          <a:srcRect l="726" r="2603"/>
          <a:stretch/>
        </p:blipFill>
        <p:spPr>
          <a:xfrm>
            <a:off x="5802111" y="300019"/>
            <a:ext cx="3001760" cy="998440"/>
          </a:xfrm>
          <a:prstGeom prst="rect">
            <a:avLst/>
          </a:prstGeom>
        </p:spPr>
      </p:pic>
    </p:spTree>
    <p:extLst>
      <p:ext uri="{BB962C8B-B14F-4D97-AF65-F5344CB8AC3E}">
        <p14:creationId xmlns:p14="http://schemas.microsoft.com/office/powerpoint/2010/main" val="732950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4DF0CBF5-E4BF-8A48-9568-FFFA09DDA4F5}"/>
              </a:ext>
            </a:extLst>
          </p:cNvPr>
          <p:cNvSpPr txBox="1">
            <a:spLocks/>
          </p:cNvSpPr>
          <p:nvPr/>
        </p:nvSpPr>
        <p:spPr>
          <a:xfrm>
            <a:off x="731427" y="1252525"/>
            <a:ext cx="4084413" cy="3253145"/>
          </a:xfrm>
          <a:prstGeom prst="rect">
            <a:avLst/>
          </a:prstGeom>
        </p:spPr>
        <p:txBody>
          <a:bodyPr wrap="square">
            <a:noAutofit/>
          </a:bodyPr>
          <a:lstStyle>
            <a:lvl1pPr marL="292219" indent="-292219"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marL="0" lvl="0" indent="0">
              <a:spcBef>
                <a:spcPts val="0"/>
              </a:spcBef>
              <a:spcAft>
                <a:spcPts val="200"/>
              </a:spcAft>
              <a:buNone/>
            </a:pPr>
            <a:r>
              <a:rPr lang="en-US" sz="1400" b="1" dirty="0">
                <a:solidFill>
                  <a:srgbClr val="005495"/>
                </a:solidFill>
                <a:latin typeface="Arial" panose="020B0604020202020204" pitchFamily="34" charset="0"/>
                <a:cs typeface="Arial" panose="020B0604020202020204" pitchFamily="34" charset="0"/>
              </a:rPr>
              <a:t>What is Silicon Carbide?</a:t>
            </a:r>
          </a:p>
          <a:p>
            <a:pPr marL="292608" lvl="1" indent="-201168">
              <a:spcBef>
                <a:spcPts val="0"/>
              </a:spcBef>
              <a:spcAft>
                <a:spcPts val="1200"/>
              </a:spcAft>
              <a:buClr>
                <a:srgbClr val="005495"/>
              </a:buClr>
              <a:buFont typeface="Arial" panose="020B0604020202020204" pitchFamily="34" charset="0"/>
              <a:buChar char="•"/>
            </a:pPr>
            <a:r>
              <a:rPr lang="en-US" sz="1400" dirty="0">
                <a:solidFill>
                  <a:srgbClr val="343433"/>
                </a:solidFill>
              </a:rPr>
              <a:t>Compound semiconductor base material</a:t>
            </a:r>
          </a:p>
          <a:p>
            <a:pPr marL="0" lvl="0" indent="0">
              <a:spcBef>
                <a:spcPts val="0"/>
              </a:spcBef>
              <a:spcAft>
                <a:spcPts val="200"/>
              </a:spcAft>
              <a:buNone/>
            </a:pPr>
            <a:r>
              <a:rPr lang="en-US" sz="1400" b="1" dirty="0">
                <a:solidFill>
                  <a:srgbClr val="005495"/>
                </a:solidFill>
                <a:latin typeface="Arial" panose="020B0604020202020204" pitchFamily="34" charset="0"/>
                <a:cs typeface="Arial" panose="020B0604020202020204" pitchFamily="34" charset="0"/>
              </a:rPr>
              <a:t>Types of </a:t>
            </a:r>
            <a:r>
              <a:rPr lang="en-US" sz="1400" b="1" dirty="0" err="1">
                <a:solidFill>
                  <a:srgbClr val="005495"/>
                </a:solidFill>
                <a:latin typeface="Arial" panose="020B0604020202020204" pitchFamily="34" charset="0"/>
                <a:cs typeface="Arial" panose="020B0604020202020204" pitchFamily="34" charset="0"/>
              </a:rPr>
              <a:t>Wolfspeed</a:t>
            </a:r>
            <a:r>
              <a:rPr lang="en-US" sz="1400" b="1" dirty="0">
                <a:solidFill>
                  <a:srgbClr val="005495"/>
                </a:solidFill>
                <a:latin typeface="Arial" panose="020B0604020202020204" pitchFamily="34" charset="0"/>
                <a:cs typeface="Arial" panose="020B0604020202020204" pitchFamily="34" charset="0"/>
              </a:rPr>
              <a:t> </a:t>
            </a:r>
            <a:r>
              <a:rPr lang="en-US" sz="1400" b="1" dirty="0" err="1">
                <a:solidFill>
                  <a:srgbClr val="005495"/>
                </a:solidFill>
                <a:latin typeface="Arial" panose="020B0604020202020204" pitchFamily="34" charset="0"/>
                <a:cs typeface="Arial" panose="020B0604020202020204" pitchFamily="34" charset="0"/>
              </a:rPr>
              <a:t>SiC</a:t>
            </a:r>
            <a:r>
              <a:rPr lang="en-US" sz="1400" b="1" dirty="0">
                <a:solidFill>
                  <a:srgbClr val="005495"/>
                </a:solidFill>
                <a:latin typeface="Arial" panose="020B0604020202020204" pitchFamily="34" charset="0"/>
                <a:cs typeface="Arial" panose="020B0604020202020204" pitchFamily="34" charset="0"/>
              </a:rPr>
              <a:t> Power Products:</a:t>
            </a:r>
          </a:p>
          <a:p>
            <a:pPr marL="292608" lvl="1" indent="-201168">
              <a:spcBef>
                <a:spcPts val="0"/>
              </a:spcBef>
              <a:buClr>
                <a:srgbClr val="005495"/>
              </a:buClr>
              <a:buFont typeface="Arial" panose="020B0604020202020204" pitchFamily="34" charset="0"/>
              <a:buChar char="•"/>
            </a:pPr>
            <a:r>
              <a:rPr lang="en-US" sz="1400" dirty="0">
                <a:solidFill>
                  <a:srgbClr val="343433"/>
                </a:solidFill>
              </a:rPr>
              <a:t>Bare Die Schottky Diodes and MOSFETs</a:t>
            </a:r>
          </a:p>
          <a:p>
            <a:pPr marL="292608" lvl="1" indent="-201168">
              <a:spcBef>
                <a:spcPts val="0"/>
              </a:spcBef>
              <a:buClr>
                <a:srgbClr val="005495"/>
              </a:buClr>
              <a:buFont typeface="Arial" panose="020B0604020202020204" pitchFamily="34" charset="0"/>
              <a:buChar char="•"/>
            </a:pPr>
            <a:r>
              <a:rPr lang="en-US" sz="1400" dirty="0">
                <a:solidFill>
                  <a:srgbClr val="343433"/>
                </a:solidFill>
              </a:rPr>
              <a:t>Discrete Schottky Diodes and MOSFETs</a:t>
            </a:r>
          </a:p>
          <a:p>
            <a:pPr marL="292608" lvl="1" indent="-201168">
              <a:spcBef>
                <a:spcPts val="0"/>
              </a:spcBef>
              <a:spcAft>
                <a:spcPts val="1200"/>
              </a:spcAft>
              <a:buClr>
                <a:srgbClr val="005495"/>
              </a:buClr>
              <a:buFont typeface="Arial" panose="020B0604020202020204" pitchFamily="34" charset="0"/>
              <a:buChar char="•"/>
            </a:pPr>
            <a:r>
              <a:rPr lang="en-US" sz="1400" dirty="0">
                <a:solidFill>
                  <a:srgbClr val="343433"/>
                </a:solidFill>
              </a:rPr>
              <a:t>Power Modules</a:t>
            </a:r>
          </a:p>
          <a:p>
            <a:pPr marL="0" lvl="0" indent="0">
              <a:spcBef>
                <a:spcPts val="0"/>
              </a:spcBef>
              <a:spcAft>
                <a:spcPts val="200"/>
              </a:spcAft>
              <a:buNone/>
            </a:pPr>
            <a:r>
              <a:rPr lang="en-US" sz="1400" b="1" dirty="0">
                <a:solidFill>
                  <a:srgbClr val="005495"/>
                </a:solidFill>
                <a:latin typeface="Arial" panose="020B0604020202020204" pitchFamily="34" charset="0"/>
                <a:cs typeface="Arial" panose="020B0604020202020204" pitchFamily="34" charset="0"/>
              </a:rPr>
              <a:t>Silicon Carbide vs. Silicon:</a:t>
            </a:r>
          </a:p>
          <a:p>
            <a:pPr marL="292608" lvl="1" indent="-201168">
              <a:spcBef>
                <a:spcPts val="0"/>
              </a:spcBef>
              <a:buClr>
                <a:srgbClr val="005495"/>
              </a:buClr>
              <a:buFont typeface="Arial" panose="020B0604020202020204" pitchFamily="34" charset="0"/>
              <a:buChar char="•"/>
            </a:pPr>
            <a:r>
              <a:rPr lang="en-US" sz="1400" dirty="0">
                <a:solidFill>
                  <a:srgbClr val="343433"/>
                </a:solidFill>
              </a:rPr>
              <a:t>Higher power conversion capability</a:t>
            </a:r>
          </a:p>
          <a:p>
            <a:pPr marL="292608" lvl="1" indent="-201168">
              <a:spcBef>
                <a:spcPts val="0"/>
              </a:spcBef>
              <a:buClr>
                <a:srgbClr val="005495"/>
              </a:buClr>
              <a:buFont typeface="Arial" panose="020B0604020202020204" pitchFamily="34" charset="0"/>
              <a:buChar char="•"/>
            </a:pPr>
            <a:r>
              <a:rPr lang="en-US" sz="1400" dirty="0">
                <a:solidFill>
                  <a:srgbClr val="343433"/>
                </a:solidFill>
              </a:rPr>
              <a:t>Faster switching speeds</a:t>
            </a:r>
          </a:p>
          <a:p>
            <a:pPr marL="292608" lvl="1" indent="-201168">
              <a:spcBef>
                <a:spcPts val="0"/>
              </a:spcBef>
              <a:buClr>
                <a:srgbClr val="005495"/>
              </a:buClr>
              <a:buFont typeface="Arial" panose="020B0604020202020204" pitchFamily="34" charset="0"/>
              <a:buChar char="•"/>
            </a:pPr>
            <a:r>
              <a:rPr lang="en-US" sz="1400" dirty="0">
                <a:solidFill>
                  <a:srgbClr val="343433"/>
                </a:solidFill>
              </a:rPr>
              <a:t>Improved thermal performance</a:t>
            </a:r>
          </a:p>
        </p:txBody>
      </p:sp>
      <p:sp>
        <p:nvSpPr>
          <p:cNvPr id="31" name="Text Placeholder 23">
            <a:extLst>
              <a:ext uri="{FF2B5EF4-FFF2-40B4-BE49-F238E27FC236}">
                <a16:creationId xmlns:a16="http://schemas.microsoft.com/office/drawing/2014/main" id="{6AA81D91-A068-2848-8865-F3AF594E639B}"/>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Silicon Carbide (</a:t>
            </a:r>
            <a:r>
              <a:rPr lang="en-US" sz="2300" dirty="0" err="1"/>
              <a:t>SiC</a:t>
            </a:r>
            <a:r>
              <a:rPr lang="en-US" sz="2300" dirty="0"/>
              <a:t>) Power Semiconductors</a:t>
            </a:r>
          </a:p>
        </p:txBody>
      </p:sp>
      <p:sp>
        <p:nvSpPr>
          <p:cNvPr id="32" name="Text Placeholder 23">
            <a:extLst>
              <a:ext uri="{FF2B5EF4-FFF2-40B4-BE49-F238E27FC236}">
                <a16:creationId xmlns:a16="http://schemas.microsoft.com/office/drawing/2014/main" id="{5A3BE4BF-39F5-4647-BFBD-FD69B33180CD}"/>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POWERING THE FUTURE</a:t>
            </a:r>
          </a:p>
        </p:txBody>
      </p:sp>
      <p:grpSp>
        <p:nvGrpSpPr>
          <p:cNvPr id="10" name="Group 9">
            <a:extLst>
              <a:ext uri="{FF2B5EF4-FFF2-40B4-BE49-F238E27FC236}">
                <a16:creationId xmlns:a16="http://schemas.microsoft.com/office/drawing/2014/main" id="{8D6A65D9-DA1C-4A8B-AC64-F6B72BE887CF}"/>
              </a:ext>
            </a:extLst>
          </p:cNvPr>
          <p:cNvGrpSpPr/>
          <p:nvPr/>
        </p:nvGrpSpPr>
        <p:grpSpPr>
          <a:xfrm>
            <a:off x="5525997" y="1359205"/>
            <a:ext cx="2562225" cy="2438400"/>
            <a:chOff x="5525997" y="1252525"/>
            <a:chExt cx="2562225" cy="2438400"/>
          </a:xfrm>
        </p:grpSpPr>
        <p:pic>
          <p:nvPicPr>
            <p:cNvPr id="1026" name="Picture 2" descr="image003">
              <a:extLst>
                <a:ext uri="{FF2B5EF4-FFF2-40B4-BE49-F238E27FC236}">
                  <a16:creationId xmlns:a16="http://schemas.microsoft.com/office/drawing/2014/main" id="{1BECB544-302C-4EE1-BB75-246805C75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997" y="1252525"/>
              <a:ext cx="25622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D624FDC-DA4A-4036-A5D2-2E530C24AFDE}"/>
                </a:ext>
              </a:extLst>
            </p:cNvPr>
            <p:cNvSpPr/>
            <p:nvPr/>
          </p:nvSpPr>
          <p:spPr>
            <a:xfrm>
              <a:off x="6534149" y="2232660"/>
              <a:ext cx="538163" cy="472439"/>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pic>
          <p:nvPicPr>
            <p:cNvPr id="9" name="Picture 8">
              <a:extLst>
                <a:ext uri="{FF2B5EF4-FFF2-40B4-BE49-F238E27FC236}">
                  <a16:creationId xmlns:a16="http://schemas.microsoft.com/office/drawing/2014/main" id="{7495DB4C-34A2-4021-BF99-F62CD79BF8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780" t="14315" r="6083" b="10584"/>
            <a:stretch/>
          </p:blipFill>
          <p:spPr>
            <a:xfrm>
              <a:off x="6397133" y="2232659"/>
              <a:ext cx="834467" cy="420053"/>
            </a:xfrm>
            <a:prstGeom prst="rect">
              <a:avLst/>
            </a:prstGeom>
          </p:spPr>
        </p:pic>
      </p:grpSp>
    </p:spTree>
    <p:extLst>
      <p:ext uri="{BB962C8B-B14F-4D97-AF65-F5344CB8AC3E}">
        <p14:creationId xmlns:p14="http://schemas.microsoft.com/office/powerpoint/2010/main" val="98110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ext Placeholder 23">
            <a:extLst>
              <a:ext uri="{FF2B5EF4-FFF2-40B4-BE49-F238E27FC236}">
                <a16:creationId xmlns:a16="http://schemas.microsoft.com/office/drawing/2014/main" id="{86F62CA5-7F9B-0649-A4A0-C359C7546582}"/>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Wolfspeed Is the World Leader in SiC Products</a:t>
            </a:r>
          </a:p>
        </p:txBody>
      </p:sp>
      <p:sp>
        <p:nvSpPr>
          <p:cNvPr id="98" name="Text Placeholder 23">
            <a:extLst>
              <a:ext uri="{FF2B5EF4-FFF2-40B4-BE49-F238E27FC236}">
                <a16:creationId xmlns:a16="http://schemas.microsoft.com/office/drawing/2014/main" id="{0DF72E0A-7CF8-FC48-B0F4-C7D5C5A0D091}"/>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THE WOLFSPEED ADVANTAGE</a:t>
            </a:r>
          </a:p>
        </p:txBody>
      </p:sp>
      <p:sp>
        <p:nvSpPr>
          <p:cNvPr id="30" name="Rectangle 29">
            <a:extLst>
              <a:ext uri="{FF2B5EF4-FFF2-40B4-BE49-F238E27FC236}">
                <a16:creationId xmlns:a16="http://schemas.microsoft.com/office/drawing/2014/main" id="{97653545-90A1-0E41-9258-1154F014F629}"/>
              </a:ext>
            </a:extLst>
          </p:cNvPr>
          <p:cNvSpPr/>
          <p:nvPr/>
        </p:nvSpPr>
        <p:spPr>
          <a:xfrm>
            <a:off x="2804967" y="1689528"/>
            <a:ext cx="5646644" cy="2560320"/>
          </a:xfrm>
          <a:prstGeom prst="rect">
            <a:avLst/>
          </a:prstGeom>
          <a:solidFill>
            <a:schemeClr val="tx2">
              <a:alpha val="8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31" name="TextBox 30">
            <a:extLst>
              <a:ext uri="{FF2B5EF4-FFF2-40B4-BE49-F238E27FC236}">
                <a16:creationId xmlns:a16="http://schemas.microsoft.com/office/drawing/2014/main" id="{C5C6D930-DF6F-F044-8E0E-59D9947B727B}"/>
              </a:ext>
            </a:extLst>
          </p:cNvPr>
          <p:cNvSpPr txBox="1"/>
          <p:nvPr/>
        </p:nvSpPr>
        <p:spPr>
          <a:xfrm>
            <a:off x="692390" y="1689528"/>
            <a:ext cx="2059683" cy="2560433"/>
          </a:xfrm>
          <a:prstGeom prst="rect">
            <a:avLst/>
          </a:prstGeom>
          <a:solidFill>
            <a:schemeClr val="accent3">
              <a:lumMod val="75000"/>
            </a:schemeClr>
          </a:solidFill>
        </p:spPr>
        <p:txBody>
          <a:bodyPr wrap="square" lIns="91410" tIns="45703" rIns="91410" bIns="45703" rtlCol="0" anchor="ctr" anchorCtr="0">
            <a:noAutofit/>
          </a:bodyPr>
          <a:lstStyle/>
          <a:p>
            <a:endParaRPr lang="en-US" sz="1600" b="1" dirty="0">
              <a:solidFill>
                <a:schemeClr val="bg1"/>
              </a:solidFill>
              <a:cs typeface="Roboto Light"/>
            </a:endParaRPr>
          </a:p>
        </p:txBody>
      </p:sp>
      <p:sp>
        <p:nvSpPr>
          <p:cNvPr id="32" name="Content Placeholder 2">
            <a:extLst>
              <a:ext uri="{FF2B5EF4-FFF2-40B4-BE49-F238E27FC236}">
                <a16:creationId xmlns:a16="http://schemas.microsoft.com/office/drawing/2014/main" id="{EEF3B8CB-7C66-C54C-9B77-920730D35E82}"/>
              </a:ext>
            </a:extLst>
          </p:cNvPr>
          <p:cNvSpPr txBox="1">
            <a:spLocks/>
          </p:cNvSpPr>
          <p:nvPr/>
        </p:nvSpPr>
        <p:spPr>
          <a:xfrm>
            <a:off x="809018" y="1751648"/>
            <a:ext cx="1895514" cy="2136832"/>
          </a:xfrm>
          <a:prstGeom prst="rect">
            <a:avLst/>
          </a:prstGeom>
        </p:spPr>
        <p:txBody>
          <a:bodyPr lIns="0">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11125" indent="-111125">
              <a:spcBef>
                <a:spcPts val="0"/>
              </a:spcBef>
              <a:spcAft>
                <a:spcPts val="400"/>
              </a:spcAft>
            </a:pPr>
            <a:r>
              <a:rPr lang="en-US" sz="1200" dirty="0">
                <a:solidFill>
                  <a:schemeClr val="bg1"/>
                </a:solidFill>
              </a:rPr>
              <a:t>Moving from Si to </a:t>
            </a:r>
            <a:r>
              <a:rPr lang="en-US" sz="1200" dirty="0" err="1">
                <a:solidFill>
                  <a:schemeClr val="bg1"/>
                </a:solidFill>
              </a:rPr>
              <a:t>SiC</a:t>
            </a:r>
            <a:r>
              <a:rPr lang="en-US" sz="1200" dirty="0">
                <a:solidFill>
                  <a:schemeClr val="bg1"/>
                </a:solidFill>
              </a:rPr>
              <a:t> offers:</a:t>
            </a:r>
          </a:p>
          <a:p>
            <a:pPr marL="346075" lvl="1" indent="-171450">
              <a:spcBef>
                <a:spcPts val="0"/>
              </a:spcBef>
              <a:spcAft>
                <a:spcPts val="300"/>
              </a:spcAft>
              <a:buFont typeface="Arial" panose="020B0604020202020204" pitchFamily="34" charset="0"/>
              <a:buChar char="•"/>
            </a:pPr>
            <a:r>
              <a:rPr lang="en-US" sz="1100" dirty="0">
                <a:solidFill>
                  <a:schemeClr val="bg1"/>
                </a:solidFill>
              </a:rPr>
              <a:t>Higher efficiency</a:t>
            </a:r>
          </a:p>
          <a:p>
            <a:pPr marL="346075" lvl="1" indent="-171450">
              <a:spcBef>
                <a:spcPts val="0"/>
              </a:spcBef>
              <a:spcAft>
                <a:spcPts val="300"/>
              </a:spcAft>
              <a:buFont typeface="Arial" panose="020B0604020202020204" pitchFamily="34" charset="0"/>
              <a:buChar char="•"/>
            </a:pPr>
            <a:r>
              <a:rPr lang="en-US" sz="1100" dirty="0">
                <a:solidFill>
                  <a:schemeClr val="bg1"/>
                </a:solidFill>
              </a:rPr>
              <a:t>Faster switching</a:t>
            </a:r>
          </a:p>
          <a:p>
            <a:pPr marL="346075" lvl="1" indent="-171450">
              <a:spcBef>
                <a:spcPts val="0"/>
              </a:spcBef>
              <a:spcAft>
                <a:spcPts val="300"/>
              </a:spcAft>
              <a:buFont typeface="Arial" panose="020B0604020202020204" pitchFamily="34" charset="0"/>
              <a:buChar char="•"/>
            </a:pPr>
            <a:r>
              <a:rPr lang="en-US" sz="1100" dirty="0">
                <a:solidFill>
                  <a:schemeClr val="bg1"/>
                </a:solidFill>
              </a:rPr>
              <a:t>Improved thermal performance</a:t>
            </a:r>
          </a:p>
          <a:p>
            <a:pPr marL="346075" lvl="1" indent="-171450">
              <a:spcBef>
                <a:spcPts val="0"/>
              </a:spcBef>
              <a:spcAft>
                <a:spcPts val="300"/>
              </a:spcAft>
              <a:buFont typeface="Arial" panose="020B0604020202020204" pitchFamily="34" charset="0"/>
              <a:buChar char="•"/>
            </a:pPr>
            <a:r>
              <a:rPr lang="en-US" sz="1100" dirty="0">
                <a:solidFill>
                  <a:schemeClr val="bg1"/>
                </a:solidFill>
              </a:rPr>
              <a:t>Higher reliability</a:t>
            </a:r>
          </a:p>
          <a:p>
            <a:pPr marL="111125" indent="-111125">
              <a:spcBef>
                <a:spcPts val="600"/>
              </a:spcBef>
              <a:spcAft>
                <a:spcPts val="600"/>
              </a:spcAft>
            </a:pPr>
            <a:r>
              <a:rPr lang="en-US" sz="1200" dirty="0">
                <a:solidFill>
                  <a:schemeClr val="bg1"/>
                </a:solidFill>
              </a:rPr>
              <a:t>Any power supply design from 600V and up has the </a:t>
            </a:r>
            <a:r>
              <a:rPr lang="en-US" sz="1200" i="1" dirty="0">
                <a:solidFill>
                  <a:schemeClr val="bg1"/>
                </a:solidFill>
              </a:rPr>
              <a:t>potential</a:t>
            </a:r>
            <a:r>
              <a:rPr lang="en-US" sz="1200" dirty="0">
                <a:solidFill>
                  <a:schemeClr val="bg1"/>
                </a:solidFill>
              </a:rPr>
              <a:t> to benefit from switching to </a:t>
            </a:r>
            <a:r>
              <a:rPr lang="en-US" sz="1200" dirty="0" err="1">
                <a:solidFill>
                  <a:schemeClr val="bg1"/>
                </a:solidFill>
              </a:rPr>
              <a:t>SiC</a:t>
            </a:r>
            <a:endParaRPr lang="en-US" sz="1200" dirty="0">
              <a:solidFill>
                <a:schemeClr val="bg1"/>
              </a:solidFill>
            </a:endParaRPr>
          </a:p>
        </p:txBody>
      </p:sp>
      <p:sp>
        <p:nvSpPr>
          <p:cNvPr id="33" name="TextBox 32">
            <a:extLst>
              <a:ext uri="{FF2B5EF4-FFF2-40B4-BE49-F238E27FC236}">
                <a16:creationId xmlns:a16="http://schemas.microsoft.com/office/drawing/2014/main" id="{F9790F0B-8EA4-7744-BA41-E73775FE3863}"/>
              </a:ext>
            </a:extLst>
          </p:cNvPr>
          <p:cNvSpPr txBox="1"/>
          <p:nvPr/>
        </p:nvSpPr>
        <p:spPr>
          <a:xfrm>
            <a:off x="692390" y="1216629"/>
            <a:ext cx="2059683" cy="435279"/>
          </a:xfrm>
          <a:prstGeom prst="rect">
            <a:avLst/>
          </a:prstGeom>
          <a:solidFill>
            <a:schemeClr val="tx2"/>
          </a:solidFill>
        </p:spPr>
        <p:txBody>
          <a:bodyPr wrap="square" lIns="91410" tIns="45703" rIns="91410" bIns="45703" rtlCol="0" anchor="ctr" anchorCtr="0">
            <a:noAutofit/>
          </a:bodyPr>
          <a:lstStyle/>
          <a:p>
            <a:pPr algn="ctr"/>
            <a:r>
              <a:rPr lang="en-US" sz="1600" b="1" dirty="0">
                <a:solidFill>
                  <a:schemeClr val="bg1"/>
                </a:solidFill>
                <a:cs typeface="Roboto Light"/>
              </a:rPr>
              <a:t> Why </a:t>
            </a:r>
            <a:r>
              <a:rPr lang="en-US" sz="1600" b="1" dirty="0" err="1">
                <a:solidFill>
                  <a:schemeClr val="bg1"/>
                </a:solidFill>
                <a:cs typeface="Roboto Light"/>
              </a:rPr>
              <a:t>SiC</a:t>
            </a:r>
            <a:r>
              <a:rPr lang="en-US" sz="1600" b="1" dirty="0">
                <a:solidFill>
                  <a:schemeClr val="bg1"/>
                </a:solidFill>
                <a:cs typeface="Roboto Light"/>
              </a:rPr>
              <a:t>?</a:t>
            </a:r>
          </a:p>
        </p:txBody>
      </p:sp>
      <p:sp>
        <p:nvSpPr>
          <p:cNvPr id="34" name="Content Placeholder 2">
            <a:extLst>
              <a:ext uri="{FF2B5EF4-FFF2-40B4-BE49-F238E27FC236}">
                <a16:creationId xmlns:a16="http://schemas.microsoft.com/office/drawing/2014/main" id="{91CEACC5-6CD1-7140-BF92-CDC25F427A18}"/>
              </a:ext>
            </a:extLst>
          </p:cNvPr>
          <p:cNvSpPr txBox="1">
            <a:spLocks/>
          </p:cNvSpPr>
          <p:nvPr/>
        </p:nvSpPr>
        <p:spPr>
          <a:xfrm>
            <a:off x="2951562" y="1758265"/>
            <a:ext cx="5323758" cy="2491583"/>
          </a:xfrm>
          <a:prstGeom prst="rect">
            <a:avLst/>
          </a:prstGeom>
        </p:spPr>
        <p:txBody>
          <a:bodyPr lIns="0">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92608" indent="-201168">
              <a:spcBef>
                <a:spcPts val="0"/>
              </a:spcBef>
              <a:spcAft>
                <a:spcPts val="1000"/>
              </a:spcAft>
              <a:buClr>
                <a:srgbClr val="C4D600"/>
              </a:buClr>
              <a:buSzPct val="110000"/>
            </a:pPr>
            <a:r>
              <a:rPr lang="en-US" sz="1400" b="1" dirty="0">
                <a:solidFill>
                  <a:schemeClr val="bg1"/>
                </a:solidFill>
              </a:rPr>
              <a:t>Wolfspeed invented the SiC MOSFET in 2011</a:t>
            </a:r>
            <a:br>
              <a:rPr lang="en-US" sz="1400" dirty="0">
                <a:solidFill>
                  <a:schemeClr val="bg1"/>
                </a:solidFill>
              </a:rPr>
            </a:br>
            <a:r>
              <a:rPr lang="en-US" sz="1400" dirty="0">
                <a:solidFill>
                  <a:schemeClr val="bg1"/>
                </a:solidFill>
              </a:rPr>
              <a:t>30+ years of SiC power with 6+ trillion installed field hours </a:t>
            </a:r>
          </a:p>
          <a:p>
            <a:pPr marL="292608" indent="-201168">
              <a:spcBef>
                <a:spcPts val="0"/>
              </a:spcBef>
              <a:spcAft>
                <a:spcPts val="1000"/>
              </a:spcAft>
              <a:buClr>
                <a:srgbClr val="C4D600"/>
              </a:buClr>
              <a:buSzPct val="110000"/>
            </a:pPr>
            <a:r>
              <a:rPr lang="en-US" sz="1400" b="1" dirty="0">
                <a:solidFill>
                  <a:schemeClr val="bg1"/>
                </a:solidFill>
              </a:rPr>
              <a:t>Wolfspeed is Investing for the Future</a:t>
            </a:r>
            <a:br>
              <a:rPr lang="en-US" sz="1400" dirty="0">
                <a:solidFill>
                  <a:schemeClr val="bg1"/>
                </a:solidFill>
              </a:rPr>
            </a:br>
            <a:r>
              <a:rPr lang="en-US" sz="1400" dirty="0">
                <a:solidFill>
                  <a:schemeClr val="bg1"/>
                </a:solidFill>
              </a:rPr>
              <a:t>#1 market share in SiC technology, doubling capacity by 2021</a:t>
            </a:r>
          </a:p>
          <a:p>
            <a:pPr marL="292608" indent="-201168">
              <a:spcBef>
                <a:spcPts val="0"/>
              </a:spcBef>
              <a:spcAft>
                <a:spcPts val="1000"/>
              </a:spcAft>
              <a:buClr>
                <a:srgbClr val="C4D600"/>
              </a:buClr>
              <a:buSzPct val="110000"/>
            </a:pPr>
            <a:r>
              <a:rPr lang="en-US" sz="1400" b="1" dirty="0">
                <a:solidFill>
                  <a:schemeClr val="bg1"/>
                </a:solidFill>
              </a:rPr>
              <a:t>17+ Years of Diode and MOSFET Production                                                                </a:t>
            </a:r>
            <a:r>
              <a:rPr lang="en-US" sz="1400" dirty="0">
                <a:solidFill>
                  <a:schemeClr val="bg1"/>
                </a:solidFill>
              </a:rPr>
              <a:t>Thousands of customers with millions of MOSFETs and diodes</a:t>
            </a:r>
          </a:p>
          <a:p>
            <a:pPr marL="292608" indent="-201168">
              <a:spcBef>
                <a:spcPts val="0"/>
              </a:spcBef>
              <a:spcAft>
                <a:spcPts val="1000"/>
              </a:spcAft>
              <a:buClr>
                <a:srgbClr val="C4D600"/>
              </a:buClr>
              <a:buSzPct val="110000"/>
            </a:pPr>
            <a:r>
              <a:rPr lang="en-US" sz="1400" b="1" dirty="0">
                <a:solidFill>
                  <a:schemeClr val="bg1"/>
                </a:solidFill>
              </a:rPr>
              <a:t>Focused Development and Customer Support</a:t>
            </a:r>
            <a:br>
              <a:rPr lang="en-US" sz="1400" dirty="0">
                <a:solidFill>
                  <a:schemeClr val="bg1"/>
                </a:solidFill>
              </a:rPr>
            </a:br>
            <a:r>
              <a:rPr lang="en-US" sz="1400" i="1" dirty="0">
                <a:solidFill>
                  <a:schemeClr val="bg1"/>
                </a:solidFill>
              </a:rPr>
              <a:t>ALL</a:t>
            </a:r>
            <a:r>
              <a:rPr lang="en-US" sz="1400" dirty="0">
                <a:solidFill>
                  <a:schemeClr val="bg1"/>
                </a:solidFill>
              </a:rPr>
              <a:t> resources dedicated to developing </a:t>
            </a:r>
            <a:r>
              <a:rPr lang="en-US" sz="1400" dirty="0" err="1">
                <a:solidFill>
                  <a:schemeClr val="bg1"/>
                </a:solidFill>
              </a:rPr>
              <a:t>SiC</a:t>
            </a:r>
            <a:r>
              <a:rPr lang="en-US" sz="1400" dirty="0">
                <a:solidFill>
                  <a:schemeClr val="bg1"/>
                </a:solidFill>
              </a:rPr>
              <a:t> capacity, devices, packages, and to providing superior applications support</a:t>
            </a:r>
          </a:p>
        </p:txBody>
      </p:sp>
      <p:sp>
        <p:nvSpPr>
          <p:cNvPr id="36" name="TextBox 35">
            <a:extLst>
              <a:ext uri="{FF2B5EF4-FFF2-40B4-BE49-F238E27FC236}">
                <a16:creationId xmlns:a16="http://schemas.microsoft.com/office/drawing/2014/main" id="{64A40B58-B5E1-8240-9542-3DCB26FED798}"/>
              </a:ext>
            </a:extLst>
          </p:cNvPr>
          <p:cNvSpPr txBox="1"/>
          <p:nvPr/>
        </p:nvSpPr>
        <p:spPr>
          <a:xfrm>
            <a:off x="2804967" y="1216630"/>
            <a:ext cx="5646644" cy="435278"/>
          </a:xfrm>
          <a:prstGeom prst="rect">
            <a:avLst/>
          </a:prstGeom>
          <a:solidFill>
            <a:schemeClr val="tx2"/>
          </a:solidFill>
        </p:spPr>
        <p:txBody>
          <a:bodyPr wrap="square" lIns="91410" tIns="45703" rIns="91410" bIns="45703" rtlCol="0" anchor="ctr" anchorCtr="0">
            <a:noAutofit/>
          </a:bodyPr>
          <a:lstStyle/>
          <a:p>
            <a:pPr algn="ctr"/>
            <a:r>
              <a:rPr lang="en-US" sz="1600" b="1" dirty="0">
                <a:solidFill>
                  <a:schemeClr val="bg1"/>
                </a:solidFill>
                <a:cs typeface="Roboto Light"/>
              </a:rPr>
              <a:t> Why </a:t>
            </a:r>
            <a:r>
              <a:rPr lang="en-US" sz="1600" b="1" dirty="0" err="1">
                <a:solidFill>
                  <a:schemeClr val="bg1"/>
                </a:solidFill>
                <a:cs typeface="Roboto Light"/>
              </a:rPr>
              <a:t>Wolfspeed</a:t>
            </a:r>
            <a:r>
              <a:rPr lang="en-US" sz="1600" b="1" dirty="0">
                <a:solidFill>
                  <a:schemeClr val="bg1"/>
                </a:solidFill>
                <a:cs typeface="Roboto Light"/>
              </a:rPr>
              <a:t> </a:t>
            </a:r>
            <a:r>
              <a:rPr lang="en-US" sz="1600" b="1" dirty="0" err="1">
                <a:solidFill>
                  <a:schemeClr val="bg1"/>
                </a:solidFill>
                <a:cs typeface="Roboto Light"/>
              </a:rPr>
              <a:t>SiC</a:t>
            </a:r>
            <a:r>
              <a:rPr lang="en-US" sz="1600" b="1" dirty="0">
                <a:solidFill>
                  <a:schemeClr val="bg1"/>
                </a:solidFill>
                <a:cs typeface="Roboto Light"/>
              </a:rPr>
              <a:t>?</a:t>
            </a:r>
          </a:p>
        </p:txBody>
      </p:sp>
    </p:spTree>
    <p:extLst>
      <p:ext uri="{BB962C8B-B14F-4D97-AF65-F5344CB8AC3E}">
        <p14:creationId xmlns:p14="http://schemas.microsoft.com/office/powerpoint/2010/main" val="85760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powdered graphite">
            <a:extLst>
              <a:ext uri="{FF2B5EF4-FFF2-40B4-BE49-F238E27FC236}">
                <a16:creationId xmlns:a16="http://schemas.microsoft.com/office/drawing/2014/main" id="{894E16B2-1463-454B-A6DE-65708E0EB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677" y="1130327"/>
            <a:ext cx="1605693" cy="68815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3A4329AF-90F1-4DCB-81BF-0B6CB6971F48}"/>
              </a:ext>
            </a:extLst>
          </p:cNvPr>
          <p:cNvGrpSpPr/>
          <p:nvPr/>
        </p:nvGrpSpPr>
        <p:grpSpPr>
          <a:xfrm>
            <a:off x="1795808" y="1910878"/>
            <a:ext cx="858649" cy="909850"/>
            <a:chOff x="2222499" y="1911350"/>
            <a:chExt cx="1371600" cy="1436149"/>
          </a:xfrm>
          <a:solidFill>
            <a:schemeClr val="accent1">
              <a:lumMod val="50000"/>
            </a:schemeClr>
          </a:solidFill>
        </p:grpSpPr>
        <p:sp>
          <p:nvSpPr>
            <p:cNvPr id="7" name="Oval 6">
              <a:extLst>
                <a:ext uri="{FF2B5EF4-FFF2-40B4-BE49-F238E27FC236}">
                  <a16:creationId xmlns:a16="http://schemas.microsoft.com/office/drawing/2014/main" id="{BA075D1B-FE78-4F90-9E10-C52A65CEA4DC}"/>
                </a:ext>
              </a:extLst>
            </p:cNvPr>
            <p:cNvSpPr/>
            <p:nvPr/>
          </p:nvSpPr>
          <p:spPr>
            <a:xfrm>
              <a:off x="2222499" y="1911350"/>
              <a:ext cx="1371600" cy="1371600"/>
            </a:xfrm>
            <a:prstGeom prst="ellipse">
              <a:avLst/>
            </a:prstGeom>
            <a:grp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8" name="Rectangle 7">
              <a:extLst>
                <a:ext uri="{FF2B5EF4-FFF2-40B4-BE49-F238E27FC236}">
                  <a16:creationId xmlns:a16="http://schemas.microsoft.com/office/drawing/2014/main" id="{7F16F009-66B7-4F66-A997-57E607C6819A}"/>
                </a:ext>
              </a:extLst>
            </p:cNvPr>
            <p:cNvSpPr/>
            <p:nvPr/>
          </p:nvSpPr>
          <p:spPr>
            <a:xfrm>
              <a:off x="2305878" y="3140765"/>
              <a:ext cx="1288112" cy="206734"/>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grpSp>
        <p:nvGrpSpPr>
          <p:cNvPr id="9" name="Group 8">
            <a:extLst>
              <a:ext uri="{FF2B5EF4-FFF2-40B4-BE49-F238E27FC236}">
                <a16:creationId xmlns:a16="http://schemas.microsoft.com/office/drawing/2014/main" id="{82CF3DFD-A431-42D2-8F15-65C21CB72B97}"/>
              </a:ext>
            </a:extLst>
          </p:cNvPr>
          <p:cNvGrpSpPr/>
          <p:nvPr/>
        </p:nvGrpSpPr>
        <p:grpSpPr>
          <a:xfrm>
            <a:off x="2227131" y="2855425"/>
            <a:ext cx="858649" cy="909850"/>
            <a:chOff x="2222499" y="1911350"/>
            <a:chExt cx="1371600" cy="1436149"/>
          </a:xfrm>
          <a:solidFill>
            <a:schemeClr val="accent1">
              <a:lumMod val="50000"/>
            </a:schemeClr>
          </a:solidFill>
        </p:grpSpPr>
        <p:sp>
          <p:nvSpPr>
            <p:cNvPr id="10" name="Oval 9">
              <a:extLst>
                <a:ext uri="{FF2B5EF4-FFF2-40B4-BE49-F238E27FC236}">
                  <a16:creationId xmlns:a16="http://schemas.microsoft.com/office/drawing/2014/main" id="{9AB22DFE-7B3C-4AD7-8C8B-926A22F80A94}"/>
                </a:ext>
              </a:extLst>
            </p:cNvPr>
            <p:cNvSpPr/>
            <p:nvPr/>
          </p:nvSpPr>
          <p:spPr>
            <a:xfrm>
              <a:off x="2222499" y="1911350"/>
              <a:ext cx="1371600" cy="1371600"/>
            </a:xfrm>
            <a:prstGeom prst="ellipse">
              <a:avLst/>
            </a:prstGeom>
            <a:grp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1" name="Rectangle 10">
              <a:extLst>
                <a:ext uri="{FF2B5EF4-FFF2-40B4-BE49-F238E27FC236}">
                  <a16:creationId xmlns:a16="http://schemas.microsoft.com/office/drawing/2014/main" id="{3355CCC9-792F-4678-BA9A-97CE688E7499}"/>
                </a:ext>
              </a:extLst>
            </p:cNvPr>
            <p:cNvSpPr/>
            <p:nvPr/>
          </p:nvSpPr>
          <p:spPr>
            <a:xfrm>
              <a:off x="2305878" y="3140765"/>
              <a:ext cx="1288112" cy="206734"/>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cxnSp>
        <p:nvCxnSpPr>
          <p:cNvPr id="13" name="Straight Connector 12">
            <a:extLst>
              <a:ext uri="{FF2B5EF4-FFF2-40B4-BE49-F238E27FC236}">
                <a16:creationId xmlns:a16="http://schemas.microsoft.com/office/drawing/2014/main" id="{F35A506E-AFAF-4198-9A7D-0F0A899C1931}"/>
              </a:ext>
            </a:extLst>
          </p:cNvPr>
          <p:cNvCxnSpPr/>
          <p:nvPr/>
        </p:nvCxnSpPr>
        <p:spPr>
          <a:xfrm>
            <a:off x="2017627" y="3035951"/>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D535B32E-6C3C-4C60-A34E-40A0EE1C81C9}"/>
              </a:ext>
            </a:extLst>
          </p:cNvPr>
          <p:cNvCxnSpPr/>
          <p:nvPr/>
        </p:nvCxnSpPr>
        <p:spPr>
          <a:xfrm>
            <a:off x="2017627" y="3108054"/>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a16="http://schemas.microsoft.com/office/drawing/2014/main" id="{3CB6751E-868B-4C82-BDB3-C85204380F48}"/>
              </a:ext>
            </a:extLst>
          </p:cNvPr>
          <p:cNvCxnSpPr/>
          <p:nvPr/>
        </p:nvCxnSpPr>
        <p:spPr>
          <a:xfrm>
            <a:off x="2017627" y="3187420"/>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6" name="Straight Connector 15">
            <a:extLst>
              <a:ext uri="{FF2B5EF4-FFF2-40B4-BE49-F238E27FC236}">
                <a16:creationId xmlns:a16="http://schemas.microsoft.com/office/drawing/2014/main" id="{4D71AAFC-4341-4987-B776-C7BC66D29FDA}"/>
              </a:ext>
            </a:extLst>
          </p:cNvPr>
          <p:cNvCxnSpPr/>
          <p:nvPr/>
        </p:nvCxnSpPr>
        <p:spPr>
          <a:xfrm>
            <a:off x="2017627" y="3266788"/>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7" name="Straight Connector 16">
            <a:extLst>
              <a:ext uri="{FF2B5EF4-FFF2-40B4-BE49-F238E27FC236}">
                <a16:creationId xmlns:a16="http://schemas.microsoft.com/office/drawing/2014/main" id="{C2EA04AC-B1B0-4A80-B3DB-E483EBD7E60E}"/>
              </a:ext>
            </a:extLst>
          </p:cNvPr>
          <p:cNvCxnSpPr/>
          <p:nvPr/>
        </p:nvCxnSpPr>
        <p:spPr>
          <a:xfrm>
            <a:off x="2017627" y="3343886"/>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8" name="Straight Connector 17">
            <a:extLst>
              <a:ext uri="{FF2B5EF4-FFF2-40B4-BE49-F238E27FC236}">
                <a16:creationId xmlns:a16="http://schemas.microsoft.com/office/drawing/2014/main" id="{275A1EE6-699B-4B13-8D5E-6DCA1FC5AC87}"/>
              </a:ext>
            </a:extLst>
          </p:cNvPr>
          <p:cNvCxnSpPr/>
          <p:nvPr/>
        </p:nvCxnSpPr>
        <p:spPr>
          <a:xfrm>
            <a:off x="2017627" y="3420078"/>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0" name="Straight Connector 19">
            <a:extLst>
              <a:ext uri="{FF2B5EF4-FFF2-40B4-BE49-F238E27FC236}">
                <a16:creationId xmlns:a16="http://schemas.microsoft.com/office/drawing/2014/main" id="{7CA5315C-3E06-4DDA-9381-2139DA4D9C51}"/>
              </a:ext>
            </a:extLst>
          </p:cNvPr>
          <p:cNvCxnSpPr/>
          <p:nvPr/>
        </p:nvCxnSpPr>
        <p:spPr>
          <a:xfrm>
            <a:off x="2017627" y="3493140"/>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1" name="Straight Connector 20">
            <a:extLst>
              <a:ext uri="{FF2B5EF4-FFF2-40B4-BE49-F238E27FC236}">
                <a16:creationId xmlns:a16="http://schemas.microsoft.com/office/drawing/2014/main" id="{F3945580-471E-4C82-89FA-2DE27F4BAF33}"/>
              </a:ext>
            </a:extLst>
          </p:cNvPr>
          <p:cNvCxnSpPr/>
          <p:nvPr/>
        </p:nvCxnSpPr>
        <p:spPr>
          <a:xfrm>
            <a:off x="2009834" y="3570334"/>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2" name="Straight Connector 21">
            <a:extLst>
              <a:ext uri="{FF2B5EF4-FFF2-40B4-BE49-F238E27FC236}">
                <a16:creationId xmlns:a16="http://schemas.microsoft.com/office/drawing/2014/main" id="{947FA19D-CB5B-465A-BD89-816E0AA1840A}"/>
              </a:ext>
            </a:extLst>
          </p:cNvPr>
          <p:cNvCxnSpPr/>
          <p:nvPr/>
        </p:nvCxnSpPr>
        <p:spPr>
          <a:xfrm>
            <a:off x="2009834" y="2881884"/>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3" name="Straight Connector 22">
            <a:extLst>
              <a:ext uri="{FF2B5EF4-FFF2-40B4-BE49-F238E27FC236}">
                <a16:creationId xmlns:a16="http://schemas.microsoft.com/office/drawing/2014/main" id="{5B0C343C-F00F-4E8A-94CF-B46A00B42DD5}"/>
              </a:ext>
            </a:extLst>
          </p:cNvPr>
          <p:cNvCxnSpPr/>
          <p:nvPr/>
        </p:nvCxnSpPr>
        <p:spPr>
          <a:xfrm>
            <a:off x="2009834" y="2961600"/>
            <a:ext cx="1249330"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5" name="Straight Connector 24">
            <a:extLst>
              <a:ext uri="{FF2B5EF4-FFF2-40B4-BE49-F238E27FC236}">
                <a16:creationId xmlns:a16="http://schemas.microsoft.com/office/drawing/2014/main" id="{3D97E550-A8AA-4CE8-A91A-51509C6FF4A2}"/>
              </a:ext>
            </a:extLst>
          </p:cNvPr>
          <p:cNvCxnSpPr>
            <a:cxnSpLocks/>
          </p:cNvCxnSpPr>
          <p:nvPr/>
        </p:nvCxnSpPr>
        <p:spPr>
          <a:xfrm>
            <a:off x="2079542" y="2789940"/>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0D2BBE-0673-4081-92AC-2CAC0660BE31}"/>
              </a:ext>
            </a:extLst>
          </p:cNvPr>
          <p:cNvCxnSpPr>
            <a:cxnSpLocks/>
          </p:cNvCxnSpPr>
          <p:nvPr/>
        </p:nvCxnSpPr>
        <p:spPr>
          <a:xfrm>
            <a:off x="2160060" y="2778516"/>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EB16C69-1207-463C-987B-95F85FD493DB}"/>
              </a:ext>
            </a:extLst>
          </p:cNvPr>
          <p:cNvCxnSpPr>
            <a:cxnSpLocks/>
          </p:cNvCxnSpPr>
          <p:nvPr/>
        </p:nvCxnSpPr>
        <p:spPr>
          <a:xfrm>
            <a:off x="2240575" y="2789939"/>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CE27C66-538D-4003-8262-4868CEE11577}"/>
              </a:ext>
            </a:extLst>
          </p:cNvPr>
          <p:cNvCxnSpPr>
            <a:cxnSpLocks/>
          </p:cNvCxnSpPr>
          <p:nvPr/>
        </p:nvCxnSpPr>
        <p:spPr>
          <a:xfrm>
            <a:off x="2321088" y="2778515"/>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C2F5574-B3EE-437F-B00B-4554772CAB7A}"/>
              </a:ext>
            </a:extLst>
          </p:cNvPr>
          <p:cNvCxnSpPr>
            <a:cxnSpLocks/>
          </p:cNvCxnSpPr>
          <p:nvPr/>
        </p:nvCxnSpPr>
        <p:spPr>
          <a:xfrm>
            <a:off x="2400632" y="2799931"/>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845A7FC-290D-4BFB-AFDE-F83117C6C1ED}"/>
              </a:ext>
            </a:extLst>
          </p:cNvPr>
          <p:cNvCxnSpPr>
            <a:cxnSpLocks/>
          </p:cNvCxnSpPr>
          <p:nvPr/>
        </p:nvCxnSpPr>
        <p:spPr>
          <a:xfrm>
            <a:off x="2481565" y="2789939"/>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B28CBD8-FE7F-4CE7-B77E-2739DDC2CF35}"/>
              </a:ext>
            </a:extLst>
          </p:cNvPr>
          <p:cNvCxnSpPr>
            <a:cxnSpLocks/>
          </p:cNvCxnSpPr>
          <p:nvPr/>
        </p:nvCxnSpPr>
        <p:spPr>
          <a:xfrm>
            <a:off x="2561807" y="2799930"/>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5E2750-587B-4874-8BF9-AB32BA934324}"/>
              </a:ext>
            </a:extLst>
          </p:cNvPr>
          <p:cNvCxnSpPr>
            <a:cxnSpLocks/>
          </p:cNvCxnSpPr>
          <p:nvPr/>
        </p:nvCxnSpPr>
        <p:spPr>
          <a:xfrm>
            <a:off x="2642047" y="2815829"/>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BA703E9-51B3-4B9B-9A20-E98290E8A5EC}"/>
              </a:ext>
            </a:extLst>
          </p:cNvPr>
          <p:cNvCxnSpPr>
            <a:cxnSpLocks/>
          </p:cNvCxnSpPr>
          <p:nvPr/>
        </p:nvCxnSpPr>
        <p:spPr>
          <a:xfrm>
            <a:off x="2725629" y="2815567"/>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171D4CA-930D-4288-A122-05EDF21F7621}"/>
              </a:ext>
            </a:extLst>
          </p:cNvPr>
          <p:cNvCxnSpPr>
            <a:cxnSpLocks/>
          </p:cNvCxnSpPr>
          <p:nvPr/>
        </p:nvCxnSpPr>
        <p:spPr>
          <a:xfrm>
            <a:off x="2809211" y="2799930"/>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8A78CC-CEEB-445D-8996-26C460677607}"/>
              </a:ext>
            </a:extLst>
          </p:cNvPr>
          <p:cNvCxnSpPr>
            <a:cxnSpLocks/>
          </p:cNvCxnSpPr>
          <p:nvPr/>
        </p:nvCxnSpPr>
        <p:spPr>
          <a:xfrm>
            <a:off x="2889451" y="2815567"/>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91F9557-C651-4FF1-8FA3-48DD95A027BC}"/>
              </a:ext>
            </a:extLst>
          </p:cNvPr>
          <p:cNvCxnSpPr>
            <a:cxnSpLocks/>
          </p:cNvCxnSpPr>
          <p:nvPr/>
        </p:nvCxnSpPr>
        <p:spPr>
          <a:xfrm>
            <a:off x="2969695" y="2815567"/>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A600820-C0E2-497F-BB3C-52E3A060E318}"/>
              </a:ext>
            </a:extLst>
          </p:cNvPr>
          <p:cNvCxnSpPr>
            <a:cxnSpLocks/>
          </p:cNvCxnSpPr>
          <p:nvPr/>
        </p:nvCxnSpPr>
        <p:spPr>
          <a:xfrm>
            <a:off x="3051001" y="2789938"/>
            <a:ext cx="0" cy="1001459"/>
          </a:xfrm>
          <a:prstGeom prst="line">
            <a:avLst/>
          </a:prstGeom>
          <a:ln w="12700">
            <a:solidFill>
              <a:schemeClr val="bg1"/>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39" name="Content Placeholder 3">
            <a:extLst>
              <a:ext uri="{FF2B5EF4-FFF2-40B4-BE49-F238E27FC236}">
                <a16:creationId xmlns:a16="http://schemas.microsoft.com/office/drawing/2014/main" id="{0A527658-058D-46D0-9DEF-FADE380CD331}"/>
              </a:ext>
            </a:extLst>
          </p:cNvPr>
          <p:cNvGraphicFramePr>
            <a:graphicFrameLocks/>
          </p:cNvGraphicFramePr>
          <p:nvPr>
            <p:extLst>
              <p:ext uri="{D42A27DB-BD31-4B8C-83A1-F6EECF244321}">
                <p14:modId xmlns:p14="http://schemas.microsoft.com/office/powerpoint/2010/main" val="1831970158"/>
              </p:ext>
            </p:extLst>
          </p:nvPr>
        </p:nvGraphicFramePr>
        <p:xfrm>
          <a:off x="3222873" y="1205374"/>
          <a:ext cx="4564600" cy="3276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1" name="Picture 40">
            <a:extLst>
              <a:ext uri="{FF2B5EF4-FFF2-40B4-BE49-F238E27FC236}">
                <a16:creationId xmlns:a16="http://schemas.microsoft.com/office/drawing/2014/main" id="{386F3850-881E-4405-B1EE-4BE4F78316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75634" y="4063974"/>
            <a:ext cx="731250" cy="731250"/>
          </a:xfrm>
          <a:prstGeom prst="rect">
            <a:avLst/>
          </a:prstGeom>
        </p:spPr>
      </p:pic>
      <p:sp>
        <p:nvSpPr>
          <p:cNvPr id="40" name="Text Placeholder 23">
            <a:extLst>
              <a:ext uri="{FF2B5EF4-FFF2-40B4-BE49-F238E27FC236}">
                <a16:creationId xmlns:a16="http://schemas.microsoft.com/office/drawing/2014/main" id="{5B611B2E-09FC-48CA-B9AC-206D5B797E68}"/>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The Only Vertically-Integrated </a:t>
            </a:r>
            <a:r>
              <a:rPr lang="en-US" sz="2300" dirty="0" err="1"/>
              <a:t>SiC</a:t>
            </a:r>
            <a:r>
              <a:rPr lang="en-US" sz="2300" dirty="0"/>
              <a:t> Manufacturer</a:t>
            </a:r>
          </a:p>
        </p:txBody>
      </p:sp>
      <p:sp>
        <p:nvSpPr>
          <p:cNvPr id="42" name="Text Placeholder 23">
            <a:extLst>
              <a:ext uri="{FF2B5EF4-FFF2-40B4-BE49-F238E27FC236}">
                <a16:creationId xmlns:a16="http://schemas.microsoft.com/office/drawing/2014/main" id="{06C6EA47-4F24-4D3B-A109-E08E19EDF090}"/>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THE WOLFSPEED ADVANTAGE</a:t>
            </a:r>
          </a:p>
        </p:txBody>
      </p:sp>
      <p:pic>
        <p:nvPicPr>
          <p:cNvPr id="43" name="Picture 42">
            <a:extLst>
              <a:ext uri="{FF2B5EF4-FFF2-40B4-BE49-F238E27FC236}">
                <a16:creationId xmlns:a16="http://schemas.microsoft.com/office/drawing/2014/main" id="{AC8B8457-FC1C-4FAE-AC2E-17AC71BFC70C}"/>
              </a:ext>
            </a:extLst>
          </p:cNvPr>
          <p:cNvPicPr>
            <a:picLocks noChangeAspect="1"/>
          </p:cNvPicPr>
          <p:nvPr/>
        </p:nvPicPr>
        <p:blipFill>
          <a:blip r:embed="rId10"/>
          <a:stretch>
            <a:fillRect/>
          </a:stretch>
        </p:blipFill>
        <p:spPr>
          <a:xfrm>
            <a:off x="1478157" y="4002413"/>
            <a:ext cx="1020973" cy="999155"/>
          </a:xfrm>
          <a:prstGeom prst="rect">
            <a:avLst/>
          </a:prstGeom>
        </p:spPr>
      </p:pic>
      <p:cxnSp>
        <p:nvCxnSpPr>
          <p:cNvPr id="51" name="Straight Arrow Connector 50">
            <a:extLst>
              <a:ext uri="{FF2B5EF4-FFF2-40B4-BE49-F238E27FC236}">
                <a16:creationId xmlns:a16="http://schemas.microsoft.com/office/drawing/2014/main" id="{6659F2AF-88D0-4C6D-8873-8E0CCCF35F18}"/>
              </a:ext>
            </a:extLst>
          </p:cNvPr>
          <p:cNvCxnSpPr>
            <a:cxnSpLocks/>
          </p:cNvCxnSpPr>
          <p:nvPr/>
        </p:nvCxnSpPr>
        <p:spPr>
          <a:xfrm flipH="1">
            <a:off x="2259454" y="3682078"/>
            <a:ext cx="196966" cy="356449"/>
          </a:xfrm>
          <a:prstGeom prst="straightConnector1">
            <a:avLst/>
          </a:prstGeom>
          <a:ln w="50800">
            <a:solidFill>
              <a:schemeClr val="bg2"/>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0D00F0A-A199-4F33-8277-62189BDAAA82}"/>
              </a:ext>
            </a:extLst>
          </p:cNvPr>
          <p:cNvCxnSpPr>
            <a:cxnSpLocks/>
          </p:cNvCxnSpPr>
          <p:nvPr/>
        </p:nvCxnSpPr>
        <p:spPr>
          <a:xfrm>
            <a:off x="2838855" y="3682467"/>
            <a:ext cx="196542" cy="356060"/>
          </a:xfrm>
          <a:prstGeom prst="straightConnector1">
            <a:avLst/>
          </a:prstGeom>
          <a:ln w="50800">
            <a:solidFill>
              <a:schemeClr val="bg2"/>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83C43688-CF7C-49FF-8BED-92AC40E99328}"/>
              </a:ext>
            </a:extLst>
          </p:cNvPr>
          <p:cNvCxnSpPr>
            <a:cxnSpLocks/>
          </p:cNvCxnSpPr>
          <p:nvPr/>
        </p:nvCxnSpPr>
        <p:spPr>
          <a:xfrm>
            <a:off x="2035814" y="2728694"/>
            <a:ext cx="196542" cy="356060"/>
          </a:xfrm>
          <a:prstGeom prst="straightConnector1">
            <a:avLst/>
          </a:prstGeom>
          <a:ln w="50800">
            <a:solidFill>
              <a:schemeClr val="bg2"/>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D9062D2-159D-4B96-84F1-ED3EAA2858BB}"/>
              </a:ext>
            </a:extLst>
          </p:cNvPr>
          <p:cNvCxnSpPr>
            <a:cxnSpLocks/>
          </p:cNvCxnSpPr>
          <p:nvPr/>
        </p:nvCxnSpPr>
        <p:spPr>
          <a:xfrm>
            <a:off x="1538487" y="1791746"/>
            <a:ext cx="196542" cy="356060"/>
          </a:xfrm>
          <a:prstGeom prst="straightConnector1">
            <a:avLst/>
          </a:prstGeom>
          <a:ln w="50800">
            <a:solidFill>
              <a:schemeClr val="bg2"/>
            </a:solidFill>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81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B151921-D58C-4DB0-9226-BFFBAFAC76A5}"/>
              </a:ext>
            </a:extLst>
          </p:cNvPr>
          <p:cNvGrpSpPr/>
          <p:nvPr/>
        </p:nvGrpSpPr>
        <p:grpSpPr>
          <a:xfrm>
            <a:off x="-200313" y="1172647"/>
            <a:ext cx="6988179" cy="3576718"/>
            <a:chOff x="1" y="951555"/>
            <a:chExt cx="6472361" cy="3312710"/>
          </a:xfrm>
        </p:grpSpPr>
        <p:pic>
          <p:nvPicPr>
            <p:cNvPr id="5" name="Picture 4">
              <a:extLst>
                <a:ext uri="{FF2B5EF4-FFF2-40B4-BE49-F238E27FC236}">
                  <a16:creationId xmlns:a16="http://schemas.microsoft.com/office/drawing/2014/main" id="{CD6B2D99-8696-42D1-868B-3AE4C16D842C}"/>
                </a:ext>
              </a:extLst>
            </p:cNvPr>
            <p:cNvPicPr>
              <a:picLocks noChangeAspect="1"/>
            </p:cNvPicPr>
            <p:nvPr/>
          </p:nvPicPr>
          <p:blipFill rotWithShape="1">
            <a:blip r:embed="rId3" cstate="screen">
              <a:alphaModFix amt="75000"/>
              <a:extLst>
                <a:ext uri="{28A0092B-C50C-407E-A947-70E740481C1C}">
                  <a14:useLocalDpi xmlns:a14="http://schemas.microsoft.com/office/drawing/2010/main"/>
                </a:ext>
              </a:extLst>
            </a:blip>
            <a:srcRect/>
            <a:stretch/>
          </p:blipFill>
          <p:spPr>
            <a:xfrm>
              <a:off x="1" y="951555"/>
              <a:ext cx="6472361" cy="3312710"/>
            </a:xfrm>
            <a:prstGeom prst="rect">
              <a:avLst/>
            </a:prstGeom>
          </p:spPr>
        </p:pic>
        <p:sp>
          <p:nvSpPr>
            <p:cNvPr id="6" name="Oval 5">
              <a:extLst>
                <a:ext uri="{FF2B5EF4-FFF2-40B4-BE49-F238E27FC236}">
                  <a16:creationId xmlns:a16="http://schemas.microsoft.com/office/drawing/2014/main" id="{4D02C72B-E76E-4F58-AD7E-FB4951754C67}"/>
                </a:ext>
              </a:extLst>
            </p:cNvPr>
            <p:cNvSpPr/>
            <p:nvPr/>
          </p:nvSpPr>
          <p:spPr>
            <a:xfrm>
              <a:off x="1447285" y="1918255"/>
              <a:ext cx="129388" cy="129388"/>
            </a:xfrm>
            <a:prstGeom prst="ellipse">
              <a:avLst/>
            </a:prstGeom>
            <a:solidFill>
              <a:srgbClr val="3300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7DA09EE-1EA8-434E-9213-86CC94DD6085}"/>
                </a:ext>
              </a:extLst>
            </p:cNvPr>
            <p:cNvSpPr/>
            <p:nvPr/>
          </p:nvSpPr>
          <p:spPr>
            <a:xfrm>
              <a:off x="1265120" y="1948905"/>
              <a:ext cx="129388" cy="129388"/>
            </a:xfrm>
            <a:prstGeom prst="ellipse">
              <a:avLst/>
            </a:prstGeom>
            <a:solidFill>
              <a:srgbClr val="3300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2C29E1C-FA99-48B0-8606-425825B34246}"/>
                </a:ext>
              </a:extLst>
            </p:cNvPr>
            <p:cNvSpPr txBox="1"/>
            <p:nvPr/>
          </p:nvSpPr>
          <p:spPr>
            <a:xfrm>
              <a:off x="1666902" y="1901230"/>
              <a:ext cx="885286" cy="326876"/>
            </a:xfrm>
            <a:prstGeom prst="rect">
              <a:avLst/>
            </a:prstGeom>
            <a:noFill/>
          </p:spPr>
          <p:txBody>
            <a:bodyPr wrap="none" lIns="0" tIns="0" rIns="0" bIns="0" rtlCol="0">
              <a:noAutofit/>
            </a:bodyPr>
            <a:lstStyle/>
            <a:p>
              <a:pPr>
                <a:spcBef>
                  <a:spcPts val="400"/>
                </a:spcBef>
                <a:spcAft>
                  <a:spcPts val="400"/>
                </a:spcAft>
              </a:pPr>
              <a:r>
                <a:rPr lang="en-US" sz="1200" dirty="0">
                  <a:solidFill>
                    <a:srgbClr val="330072"/>
                  </a:solidFill>
                  <a:latin typeface="Source Sans Pro" charset="0"/>
                  <a:ea typeface="Source Sans Pro" charset="0"/>
                  <a:cs typeface="Source Sans Pro" charset="0"/>
                </a:rPr>
                <a:t>Headquarters:</a:t>
              </a:r>
              <a:br>
                <a:rPr lang="en-US" sz="1200" dirty="0">
                  <a:solidFill>
                    <a:srgbClr val="330072"/>
                  </a:solidFill>
                  <a:latin typeface="Source Sans Pro" charset="0"/>
                  <a:ea typeface="Source Sans Pro" charset="0"/>
                  <a:cs typeface="Source Sans Pro" charset="0"/>
                </a:rPr>
              </a:br>
              <a:r>
                <a:rPr lang="en-US" sz="1200" dirty="0">
                  <a:solidFill>
                    <a:srgbClr val="330072"/>
                  </a:solidFill>
                  <a:latin typeface="Source Sans Pro" charset="0"/>
                  <a:ea typeface="Source Sans Pro" charset="0"/>
                  <a:cs typeface="Source Sans Pro" charset="0"/>
                </a:rPr>
                <a:t>RTP, NC, USA</a:t>
              </a:r>
            </a:p>
          </p:txBody>
        </p:sp>
        <p:sp>
          <p:nvSpPr>
            <p:cNvPr id="9" name="Oval 8">
              <a:extLst>
                <a:ext uri="{FF2B5EF4-FFF2-40B4-BE49-F238E27FC236}">
                  <a16:creationId xmlns:a16="http://schemas.microsoft.com/office/drawing/2014/main" id="{85475F33-1D90-4F88-AD16-46AFE27F7EEE}"/>
                </a:ext>
              </a:extLst>
            </p:cNvPr>
            <p:cNvSpPr/>
            <p:nvPr/>
          </p:nvSpPr>
          <p:spPr>
            <a:xfrm>
              <a:off x="3368312" y="1321509"/>
              <a:ext cx="129388" cy="129388"/>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71AC631-E0A1-425E-BE25-C7365E3FAAC4}"/>
                </a:ext>
              </a:extLst>
            </p:cNvPr>
            <p:cNvSpPr/>
            <p:nvPr/>
          </p:nvSpPr>
          <p:spPr>
            <a:xfrm>
              <a:off x="5853841" y="1901230"/>
              <a:ext cx="129388" cy="129388"/>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C81D034-EF86-460F-84D9-6D9373C835CA}"/>
                </a:ext>
              </a:extLst>
            </p:cNvPr>
            <p:cNvSpPr/>
            <p:nvPr/>
          </p:nvSpPr>
          <p:spPr>
            <a:xfrm>
              <a:off x="5496236" y="2064668"/>
              <a:ext cx="129388" cy="129388"/>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B4141FD-E094-4E96-B94B-DEAEF0E1E830}"/>
                </a:ext>
              </a:extLst>
            </p:cNvPr>
            <p:cNvSpPr/>
            <p:nvPr/>
          </p:nvSpPr>
          <p:spPr>
            <a:xfrm>
              <a:off x="5605195" y="2217423"/>
              <a:ext cx="129388" cy="129388"/>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4D6174B-3567-4BDD-98DA-6C2AA70AD2EF}"/>
                </a:ext>
              </a:extLst>
            </p:cNvPr>
            <p:cNvSpPr/>
            <p:nvPr/>
          </p:nvSpPr>
          <p:spPr>
            <a:xfrm>
              <a:off x="5384482" y="2241262"/>
              <a:ext cx="129388" cy="129388"/>
            </a:xfrm>
            <a:prstGeom prst="ellipse">
              <a:avLst/>
            </a:prstGeom>
            <a:solidFill>
              <a:srgbClr val="0085C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FFB6FC5-1A0E-4A7D-8486-120EA4343043}"/>
                </a:ext>
              </a:extLst>
            </p:cNvPr>
            <p:cNvSpPr/>
            <p:nvPr/>
          </p:nvSpPr>
          <p:spPr>
            <a:xfrm>
              <a:off x="4694410" y="2241724"/>
              <a:ext cx="129388" cy="129388"/>
            </a:xfrm>
            <a:prstGeom prst="ellipse">
              <a:avLst/>
            </a:prstGeom>
            <a:solidFill>
              <a:srgbClr val="0085C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E37AC8EC-9CDF-43B0-8AF1-BCD05198ECE3}"/>
                </a:ext>
              </a:extLst>
            </p:cNvPr>
            <p:cNvSpPr/>
            <p:nvPr/>
          </p:nvSpPr>
          <p:spPr>
            <a:xfrm>
              <a:off x="3314265" y="1553929"/>
              <a:ext cx="129388" cy="129388"/>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A5094695-CC55-4073-A922-804CD7856258}"/>
              </a:ext>
            </a:extLst>
          </p:cNvPr>
          <p:cNvSpPr/>
          <p:nvPr/>
        </p:nvSpPr>
        <p:spPr>
          <a:xfrm>
            <a:off x="6472362" y="336914"/>
            <a:ext cx="2671638" cy="4065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A601B2-4776-4812-9AD5-5C71A6117D9D}"/>
              </a:ext>
            </a:extLst>
          </p:cNvPr>
          <p:cNvSpPr/>
          <p:nvPr/>
        </p:nvSpPr>
        <p:spPr>
          <a:xfrm>
            <a:off x="4705674" y="3716987"/>
            <a:ext cx="1777951" cy="1053151"/>
          </a:xfrm>
          <a:prstGeom prst="rect">
            <a:avLst/>
          </a:prstGeom>
          <a:solidFill>
            <a:schemeClr val="bg1">
              <a:lumMod val="8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54DF9872-3A40-4318-A74D-A6CD3DDB7375}"/>
              </a:ext>
            </a:extLst>
          </p:cNvPr>
          <p:cNvGrpSpPr/>
          <p:nvPr/>
        </p:nvGrpSpPr>
        <p:grpSpPr>
          <a:xfrm>
            <a:off x="4917009" y="3853546"/>
            <a:ext cx="1404175" cy="780031"/>
            <a:chOff x="4835895" y="3313186"/>
            <a:chExt cx="1404175" cy="780031"/>
          </a:xfrm>
        </p:grpSpPr>
        <p:grpSp>
          <p:nvGrpSpPr>
            <p:cNvPr id="18" name="Group 17">
              <a:extLst>
                <a:ext uri="{FF2B5EF4-FFF2-40B4-BE49-F238E27FC236}">
                  <a16:creationId xmlns:a16="http://schemas.microsoft.com/office/drawing/2014/main" id="{4C996538-A9C2-4968-B04E-DC7A2F0669E4}"/>
                </a:ext>
              </a:extLst>
            </p:cNvPr>
            <p:cNvGrpSpPr/>
            <p:nvPr/>
          </p:nvGrpSpPr>
          <p:grpSpPr>
            <a:xfrm>
              <a:off x="4835895" y="3313186"/>
              <a:ext cx="858322" cy="160998"/>
              <a:chOff x="2377860" y="4001598"/>
              <a:chExt cx="858322" cy="160998"/>
            </a:xfrm>
          </p:grpSpPr>
          <p:sp>
            <p:nvSpPr>
              <p:cNvPr id="25" name="TextBox 24">
                <a:extLst>
                  <a:ext uri="{FF2B5EF4-FFF2-40B4-BE49-F238E27FC236}">
                    <a16:creationId xmlns:a16="http://schemas.microsoft.com/office/drawing/2014/main" id="{F44810F8-3425-4DD9-B837-D03471E81D1B}"/>
                  </a:ext>
                </a:extLst>
              </p:cNvPr>
              <p:cNvSpPr txBox="1"/>
              <p:nvPr/>
            </p:nvSpPr>
            <p:spPr>
              <a:xfrm>
                <a:off x="2553693" y="4001598"/>
                <a:ext cx="682489" cy="160998"/>
              </a:xfrm>
              <a:prstGeom prst="rect">
                <a:avLst/>
              </a:prstGeom>
              <a:noFill/>
            </p:spPr>
            <p:txBody>
              <a:bodyPr wrap="none" lIns="0" tIns="0" rIns="0" bIns="0" rtlCol="0">
                <a:noAutofit/>
              </a:bodyPr>
              <a:lstStyle/>
              <a:p>
                <a:pPr>
                  <a:spcBef>
                    <a:spcPts val="400"/>
                  </a:spcBef>
                  <a:spcAft>
                    <a:spcPts val="400"/>
                  </a:spcAft>
                </a:pPr>
                <a:r>
                  <a:rPr lang="en-US" sz="1200" dirty="0">
                    <a:latin typeface="Source Sans Pro Light" charset="0"/>
                    <a:ea typeface="Source Sans Pro Light" charset="0"/>
                    <a:cs typeface="Source Sans Pro Light" charset="0"/>
                  </a:rPr>
                  <a:t>Manufacturing</a:t>
                </a:r>
              </a:p>
            </p:txBody>
          </p:sp>
          <p:sp>
            <p:nvSpPr>
              <p:cNvPr id="26" name="Oval 25">
                <a:extLst>
                  <a:ext uri="{FF2B5EF4-FFF2-40B4-BE49-F238E27FC236}">
                    <a16:creationId xmlns:a16="http://schemas.microsoft.com/office/drawing/2014/main" id="{1A381AA9-79B1-4D66-83EC-4F903BCC227F}"/>
                  </a:ext>
                </a:extLst>
              </p:cNvPr>
              <p:cNvSpPr/>
              <p:nvPr/>
            </p:nvSpPr>
            <p:spPr>
              <a:xfrm>
                <a:off x="2377860" y="4033208"/>
                <a:ext cx="129388" cy="129388"/>
              </a:xfrm>
              <a:prstGeom prst="ellipse">
                <a:avLst/>
              </a:prstGeom>
              <a:solidFill>
                <a:srgbClr val="3300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66F01DEC-8163-4011-918C-3628AF2920D6}"/>
                </a:ext>
              </a:extLst>
            </p:cNvPr>
            <p:cNvGrpSpPr/>
            <p:nvPr/>
          </p:nvGrpSpPr>
          <p:grpSpPr>
            <a:xfrm>
              <a:off x="4835895" y="3912881"/>
              <a:ext cx="1404175" cy="180336"/>
              <a:chOff x="4810479" y="4001598"/>
              <a:chExt cx="1404175" cy="180336"/>
            </a:xfrm>
          </p:grpSpPr>
          <p:sp>
            <p:nvSpPr>
              <p:cNvPr id="23" name="TextBox 22">
                <a:extLst>
                  <a:ext uri="{FF2B5EF4-FFF2-40B4-BE49-F238E27FC236}">
                    <a16:creationId xmlns:a16="http://schemas.microsoft.com/office/drawing/2014/main" id="{23860A68-1677-4CE5-A9C5-CB5DA633BCCD}"/>
                  </a:ext>
                </a:extLst>
              </p:cNvPr>
              <p:cNvSpPr txBox="1"/>
              <p:nvPr/>
            </p:nvSpPr>
            <p:spPr>
              <a:xfrm>
                <a:off x="4987558" y="4001598"/>
                <a:ext cx="1227096" cy="180336"/>
              </a:xfrm>
              <a:prstGeom prst="rect">
                <a:avLst/>
              </a:prstGeom>
              <a:noFill/>
            </p:spPr>
            <p:txBody>
              <a:bodyPr wrap="none" lIns="0" tIns="0" rIns="0" bIns="0" rtlCol="0">
                <a:noAutofit/>
              </a:bodyPr>
              <a:lstStyle/>
              <a:p>
                <a:pPr>
                  <a:spcBef>
                    <a:spcPts val="400"/>
                  </a:spcBef>
                  <a:spcAft>
                    <a:spcPts val="400"/>
                  </a:spcAft>
                </a:pPr>
                <a:r>
                  <a:rPr lang="en-US" sz="1200" dirty="0">
                    <a:latin typeface="Source Sans Pro Light" charset="0"/>
                    <a:ea typeface="Source Sans Pro Light" charset="0"/>
                    <a:cs typeface="Source Sans Pro Light" charset="0"/>
                  </a:rPr>
                  <a:t>Application Centers</a:t>
                </a:r>
              </a:p>
            </p:txBody>
          </p:sp>
          <p:sp>
            <p:nvSpPr>
              <p:cNvPr id="24" name="Oval 23">
                <a:extLst>
                  <a:ext uri="{FF2B5EF4-FFF2-40B4-BE49-F238E27FC236}">
                    <a16:creationId xmlns:a16="http://schemas.microsoft.com/office/drawing/2014/main" id="{CDC43D61-C4D8-4BEB-BDD9-184D24ECFAE8}"/>
                  </a:ext>
                </a:extLst>
              </p:cNvPr>
              <p:cNvSpPr/>
              <p:nvPr/>
            </p:nvSpPr>
            <p:spPr>
              <a:xfrm>
                <a:off x="4810479" y="4033208"/>
                <a:ext cx="129388" cy="129388"/>
              </a:xfrm>
              <a:prstGeom prst="ellipse">
                <a:avLst/>
              </a:prstGeom>
              <a:solidFill>
                <a:srgbClr val="0085C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2CD56371-365C-48E6-9822-18D6AE35AE8F}"/>
                </a:ext>
              </a:extLst>
            </p:cNvPr>
            <p:cNvGrpSpPr/>
            <p:nvPr/>
          </p:nvGrpSpPr>
          <p:grpSpPr>
            <a:xfrm>
              <a:off x="4837036" y="3613033"/>
              <a:ext cx="927173" cy="160998"/>
              <a:chOff x="3559744" y="4001598"/>
              <a:chExt cx="927173" cy="160998"/>
            </a:xfrm>
          </p:grpSpPr>
          <p:sp>
            <p:nvSpPr>
              <p:cNvPr id="21" name="TextBox 20">
                <a:extLst>
                  <a:ext uri="{FF2B5EF4-FFF2-40B4-BE49-F238E27FC236}">
                    <a16:creationId xmlns:a16="http://schemas.microsoft.com/office/drawing/2014/main" id="{1C895C3C-CB3F-4355-9949-8CB006D8A5AD}"/>
                  </a:ext>
                </a:extLst>
              </p:cNvPr>
              <p:cNvSpPr txBox="1"/>
              <p:nvPr/>
            </p:nvSpPr>
            <p:spPr>
              <a:xfrm>
                <a:off x="3734543" y="4001598"/>
                <a:ext cx="752374" cy="160997"/>
              </a:xfrm>
              <a:prstGeom prst="rect">
                <a:avLst/>
              </a:prstGeom>
              <a:noFill/>
            </p:spPr>
            <p:txBody>
              <a:bodyPr wrap="none" lIns="0" tIns="0" rIns="0" bIns="0" rtlCol="0">
                <a:noAutofit/>
              </a:bodyPr>
              <a:lstStyle/>
              <a:p>
                <a:pPr>
                  <a:spcBef>
                    <a:spcPts val="400"/>
                  </a:spcBef>
                  <a:spcAft>
                    <a:spcPts val="400"/>
                  </a:spcAft>
                </a:pPr>
                <a:r>
                  <a:rPr lang="en-US" sz="1200" dirty="0">
                    <a:latin typeface="Source Sans Pro Light" charset="0"/>
                    <a:ea typeface="Source Sans Pro Light" charset="0"/>
                    <a:cs typeface="Source Sans Pro Light" charset="0"/>
                  </a:rPr>
                  <a:t>Sales Office</a:t>
                </a:r>
              </a:p>
            </p:txBody>
          </p:sp>
          <p:sp>
            <p:nvSpPr>
              <p:cNvPr id="22" name="Oval 21">
                <a:extLst>
                  <a:ext uri="{FF2B5EF4-FFF2-40B4-BE49-F238E27FC236}">
                    <a16:creationId xmlns:a16="http://schemas.microsoft.com/office/drawing/2014/main" id="{CDCE3D0C-5C6B-483B-BB74-9274B02F80B6}"/>
                  </a:ext>
                </a:extLst>
              </p:cNvPr>
              <p:cNvSpPr/>
              <p:nvPr/>
            </p:nvSpPr>
            <p:spPr>
              <a:xfrm>
                <a:off x="3559744" y="4033208"/>
                <a:ext cx="129388" cy="129388"/>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7" name="Oval 26">
            <a:extLst>
              <a:ext uri="{FF2B5EF4-FFF2-40B4-BE49-F238E27FC236}">
                <a16:creationId xmlns:a16="http://schemas.microsoft.com/office/drawing/2014/main" id="{D532AAC5-2C60-4433-B47F-DA622E054413}"/>
              </a:ext>
            </a:extLst>
          </p:cNvPr>
          <p:cNvSpPr/>
          <p:nvPr/>
        </p:nvSpPr>
        <p:spPr>
          <a:xfrm>
            <a:off x="541463" y="2179631"/>
            <a:ext cx="139700" cy="139700"/>
          </a:xfrm>
          <a:prstGeom prst="ellipse">
            <a:avLst/>
          </a:prstGeom>
          <a:solidFill>
            <a:srgbClr val="3300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A3FC6AE-AFAE-4E5E-86A5-73658BDF5FBC}"/>
              </a:ext>
            </a:extLst>
          </p:cNvPr>
          <p:cNvSpPr/>
          <p:nvPr/>
        </p:nvSpPr>
        <p:spPr>
          <a:xfrm>
            <a:off x="685355" y="2236229"/>
            <a:ext cx="139700" cy="139700"/>
          </a:xfrm>
          <a:prstGeom prst="ellipse">
            <a:avLst/>
          </a:prstGeom>
          <a:solidFill>
            <a:srgbClr val="0085C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BAAE1462-EACE-44E8-97E4-72575232EA59}"/>
              </a:ext>
            </a:extLst>
          </p:cNvPr>
          <p:cNvSpPr/>
          <p:nvPr/>
        </p:nvSpPr>
        <p:spPr>
          <a:xfrm>
            <a:off x="5683874" y="2450498"/>
            <a:ext cx="139700" cy="139700"/>
          </a:xfrm>
          <a:prstGeom prst="ellipse">
            <a:avLst/>
          </a:prstGeom>
          <a:solidFill>
            <a:srgbClr val="3300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4119C0D9-508D-4A8E-A5B7-0B7CFFB97BDB}"/>
              </a:ext>
            </a:extLst>
          </p:cNvPr>
          <p:cNvSpPr/>
          <p:nvPr/>
        </p:nvSpPr>
        <p:spPr>
          <a:xfrm>
            <a:off x="5484243" y="3064438"/>
            <a:ext cx="139700" cy="139700"/>
          </a:xfrm>
          <a:prstGeom prst="ellipse">
            <a:avLst/>
          </a:prstGeom>
          <a:solidFill>
            <a:srgbClr val="3300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9CED9881-A959-49DD-BB6A-223045991F8C}"/>
              </a:ext>
            </a:extLst>
          </p:cNvPr>
          <p:cNvSpPr/>
          <p:nvPr/>
        </p:nvSpPr>
        <p:spPr>
          <a:xfrm>
            <a:off x="3498960" y="1572085"/>
            <a:ext cx="139700" cy="139700"/>
          </a:xfrm>
          <a:prstGeom prst="ellipse">
            <a:avLst/>
          </a:prstGeom>
          <a:solidFill>
            <a:srgbClr val="0085C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832521D3-22ED-4015-A412-4002799D4F23}"/>
              </a:ext>
            </a:extLst>
          </p:cNvPr>
          <p:cNvSpPr/>
          <p:nvPr/>
        </p:nvSpPr>
        <p:spPr>
          <a:xfrm>
            <a:off x="3436437" y="1819807"/>
            <a:ext cx="139700" cy="139700"/>
          </a:xfrm>
          <a:prstGeom prst="ellipse">
            <a:avLst/>
          </a:prstGeom>
          <a:solidFill>
            <a:srgbClr val="0085CA"/>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FA7633F1-097F-4312-BEB7-C0406C6DED74}"/>
              </a:ext>
            </a:extLst>
          </p:cNvPr>
          <p:cNvSpPr/>
          <p:nvPr/>
        </p:nvSpPr>
        <p:spPr>
          <a:xfrm>
            <a:off x="3345881" y="1997679"/>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B7698C5-CA40-4B47-B15A-02BB91BFF3E3}"/>
              </a:ext>
            </a:extLst>
          </p:cNvPr>
          <p:cNvSpPr/>
          <p:nvPr/>
        </p:nvSpPr>
        <p:spPr>
          <a:xfrm>
            <a:off x="3162236" y="1937417"/>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69CBA31-0FDF-46E6-90EC-41C735B9F715}"/>
              </a:ext>
            </a:extLst>
          </p:cNvPr>
          <p:cNvSpPr/>
          <p:nvPr/>
        </p:nvSpPr>
        <p:spPr>
          <a:xfrm>
            <a:off x="3043152" y="1749957"/>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8F9B433C-D0F7-4D0C-9A93-BCB9D224C25D}"/>
              </a:ext>
            </a:extLst>
          </p:cNvPr>
          <p:cNvSpPr/>
          <p:nvPr/>
        </p:nvSpPr>
        <p:spPr>
          <a:xfrm>
            <a:off x="1222613" y="2089008"/>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F6ACD1CD-BC58-45FC-ABD8-73DD1465AE52}"/>
              </a:ext>
            </a:extLst>
          </p:cNvPr>
          <p:cNvSpPr/>
          <p:nvPr/>
        </p:nvSpPr>
        <p:spPr>
          <a:xfrm>
            <a:off x="553584" y="2039931"/>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FDDBAAD1-0D9F-4015-9160-F9E2FC3DCB36}"/>
              </a:ext>
            </a:extLst>
          </p:cNvPr>
          <p:cNvSpPr/>
          <p:nvPr/>
        </p:nvSpPr>
        <p:spPr>
          <a:xfrm>
            <a:off x="905707" y="2279785"/>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96FECA0-D9B8-4B3D-A721-823AC4ABD9A5}"/>
              </a:ext>
            </a:extLst>
          </p:cNvPr>
          <p:cNvSpPr/>
          <p:nvPr/>
        </p:nvSpPr>
        <p:spPr>
          <a:xfrm>
            <a:off x="4384785" y="1572085"/>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62E0A4F-2CAB-4F94-8B62-CB755B770E98}"/>
              </a:ext>
            </a:extLst>
          </p:cNvPr>
          <p:cNvSpPr/>
          <p:nvPr/>
        </p:nvSpPr>
        <p:spPr>
          <a:xfrm>
            <a:off x="4948062" y="2577003"/>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BD6D507-CFF8-4ED0-ADF2-B751D87648CE}"/>
              </a:ext>
            </a:extLst>
          </p:cNvPr>
          <p:cNvSpPr/>
          <p:nvPr/>
        </p:nvSpPr>
        <p:spPr>
          <a:xfrm>
            <a:off x="5468021" y="3212075"/>
            <a:ext cx="139700" cy="139700"/>
          </a:xfrm>
          <a:prstGeom prst="ellipse">
            <a:avLst/>
          </a:prstGeom>
          <a:solidFill>
            <a:srgbClr val="F6BE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ontent Placeholder 1">
            <a:extLst>
              <a:ext uri="{FF2B5EF4-FFF2-40B4-BE49-F238E27FC236}">
                <a16:creationId xmlns:a16="http://schemas.microsoft.com/office/drawing/2014/main" id="{578C5AD7-4156-45F9-8663-C9B6A35816B6}"/>
              </a:ext>
            </a:extLst>
          </p:cNvPr>
          <p:cNvSpPr txBox="1">
            <a:spLocks/>
          </p:cNvSpPr>
          <p:nvPr/>
        </p:nvSpPr>
        <p:spPr>
          <a:xfrm>
            <a:off x="6863455" y="1501744"/>
            <a:ext cx="2160544" cy="3465611"/>
          </a:xfrm>
          <a:prstGeom prst="rect">
            <a:avLst/>
          </a:prstGeom>
        </p:spPr>
        <p:txBody>
          <a:bodyPr lIns="0" tIns="0" rIns="0" bIns="0">
            <a:noAutofit/>
          </a:bodyPr>
          <a:lstStyle>
            <a:lvl1pPr marL="171446" indent="-171446" algn="l" defTabSz="685783" rtl="0" eaLnBrk="1" latinLnBrk="0" hangingPunct="1">
              <a:lnSpc>
                <a:spcPct val="90000"/>
              </a:lnSpc>
              <a:spcBef>
                <a:spcPts val="750"/>
              </a:spcBef>
              <a:buFont typeface="Arial"/>
              <a:buChar char="•"/>
              <a:defRPr sz="1500" b="0" i="0" kern="1200">
                <a:solidFill>
                  <a:schemeClr val="tx1"/>
                </a:solidFill>
                <a:latin typeface="Source Sans Pro Light" charset="0"/>
                <a:ea typeface="Source Sans Pro Light" charset="0"/>
                <a:cs typeface="Source Sans Pro Light" charset="0"/>
              </a:defRPr>
            </a:lvl1pPr>
            <a:lvl2pPr marL="514337" indent="-171446" algn="l" defTabSz="685783" rtl="0" eaLnBrk="1" latinLnBrk="0" hangingPunct="1">
              <a:lnSpc>
                <a:spcPct val="90000"/>
              </a:lnSpc>
              <a:spcBef>
                <a:spcPts val="375"/>
              </a:spcBef>
              <a:buFont typeface="Arial"/>
              <a:buChar char="•"/>
              <a:defRPr sz="1350" b="0" i="0" kern="1200">
                <a:solidFill>
                  <a:schemeClr val="tx1"/>
                </a:solidFill>
                <a:latin typeface="Source Sans Pro Light" charset="0"/>
                <a:ea typeface="Source Sans Pro Light" charset="0"/>
                <a:cs typeface="Source Sans Pro Light" charset="0"/>
              </a:defRPr>
            </a:lvl2pPr>
            <a:lvl3pPr marL="857228" indent="-171446" algn="l" defTabSz="685783" rtl="0" eaLnBrk="1" latinLnBrk="0" hangingPunct="1">
              <a:lnSpc>
                <a:spcPct val="90000"/>
              </a:lnSpc>
              <a:spcBef>
                <a:spcPts val="375"/>
              </a:spcBef>
              <a:buFont typeface="Arial"/>
              <a:buChar char="•"/>
              <a:defRPr sz="1200" b="0" i="0" kern="1200">
                <a:solidFill>
                  <a:schemeClr val="tx1"/>
                </a:solidFill>
                <a:latin typeface="Source Sans Pro Light" charset="0"/>
                <a:ea typeface="Source Sans Pro Light" charset="0"/>
                <a:cs typeface="Source Sans Pro Light" charset="0"/>
              </a:defRPr>
            </a:lvl3pPr>
            <a:lvl4pPr marL="1200120" indent="-171446" algn="l" defTabSz="685783" rtl="0" eaLnBrk="1" latinLnBrk="0" hangingPunct="1">
              <a:lnSpc>
                <a:spcPct val="90000"/>
              </a:lnSpc>
              <a:spcBef>
                <a:spcPts val="375"/>
              </a:spcBef>
              <a:buFont typeface="Arial"/>
              <a:buChar char="•"/>
              <a:defRPr sz="1050" b="0" i="0" kern="1200">
                <a:solidFill>
                  <a:schemeClr val="tx1"/>
                </a:solidFill>
                <a:latin typeface="Source Sans Pro Light" charset="0"/>
                <a:ea typeface="Source Sans Pro Light" charset="0"/>
                <a:cs typeface="Source Sans Pro Light" charset="0"/>
              </a:defRPr>
            </a:lvl4pPr>
            <a:lvl5pPr marL="1543012" indent="-171446" algn="l" defTabSz="685783" rtl="0" eaLnBrk="1" latinLnBrk="0" hangingPunct="1">
              <a:lnSpc>
                <a:spcPct val="90000"/>
              </a:lnSpc>
              <a:spcBef>
                <a:spcPts val="375"/>
              </a:spcBef>
              <a:buFont typeface="Arial"/>
              <a:buChar char="•"/>
              <a:defRPr sz="975" b="0" i="0" kern="1200">
                <a:solidFill>
                  <a:schemeClr val="tx1"/>
                </a:solidFill>
                <a:latin typeface="Source Sans Pro Light" charset="0"/>
                <a:ea typeface="Source Sans Pro Light" charset="0"/>
                <a:cs typeface="Source Sans Pro Light" charset="0"/>
              </a:defRPr>
            </a:lvl5pPr>
            <a:lvl6pPr marL="1885903" indent="-171446" algn="l" defTabSz="685783" rtl="0" eaLnBrk="1" latinLnBrk="0" hangingPunct="1">
              <a:lnSpc>
                <a:spcPct val="90000"/>
              </a:lnSpc>
              <a:spcBef>
                <a:spcPts val="375"/>
              </a:spcBef>
              <a:buFont typeface="Arial"/>
              <a:buChar char="•"/>
              <a:defRPr sz="900" kern="1200" baseline="0">
                <a:solidFill>
                  <a:schemeClr val="tx1"/>
                </a:solidFill>
                <a:latin typeface="Source Sans Pro Light" charset="0"/>
                <a:ea typeface="+mn-ea"/>
                <a:cs typeface="+mn-cs"/>
              </a:defRPr>
            </a:lvl6pPr>
            <a:lvl7pPr marL="2228795" indent="-171446" algn="l" defTabSz="685783" rtl="0" eaLnBrk="1" latinLnBrk="0" hangingPunct="1">
              <a:lnSpc>
                <a:spcPct val="90000"/>
              </a:lnSpc>
              <a:spcBef>
                <a:spcPts val="375"/>
              </a:spcBef>
              <a:buFont typeface="Arial"/>
              <a:buChar char="•"/>
              <a:defRPr sz="825" b="0" i="0" kern="1200">
                <a:solidFill>
                  <a:schemeClr val="tx1"/>
                </a:solidFill>
                <a:latin typeface="Source Sans Pro Light" charset="0"/>
                <a:ea typeface="Source Sans Pro Light" charset="0"/>
                <a:cs typeface="Source Sans Pro Light" charset="0"/>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spcBef>
                <a:spcPts val="500"/>
              </a:spcBef>
              <a:spcAft>
                <a:spcPts val="500"/>
              </a:spcAft>
              <a:buSzPct val="100000"/>
            </a:pPr>
            <a:r>
              <a:rPr lang="en-US" sz="1200" dirty="0">
                <a:solidFill>
                  <a:srgbClr val="000000"/>
                </a:solidFill>
                <a:latin typeface="+mj-lt"/>
              </a:rPr>
              <a:t>HQ in Research Triangle Park, NC with approximately 1500 employees across 11 locations on 3 continents </a:t>
            </a:r>
          </a:p>
          <a:p>
            <a:pPr>
              <a:spcBef>
                <a:spcPts val="500"/>
              </a:spcBef>
              <a:spcAft>
                <a:spcPts val="500"/>
              </a:spcAft>
              <a:buSzPct val="100000"/>
            </a:pPr>
            <a:r>
              <a:rPr lang="en-US" sz="1200" dirty="0">
                <a:solidFill>
                  <a:srgbClr val="000000"/>
                </a:solidFill>
                <a:latin typeface="+mj-lt"/>
              </a:rPr>
              <a:t>2 SiC Fabs in RTP &amp; Durham, NC</a:t>
            </a:r>
          </a:p>
          <a:p>
            <a:pPr>
              <a:spcBef>
                <a:spcPts val="500"/>
              </a:spcBef>
              <a:spcAft>
                <a:spcPts val="500"/>
              </a:spcAft>
              <a:buSzPct val="100000"/>
            </a:pPr>
            <a:r>
              <a:rPr lang="en-US" sz="1200" dirty="0">
                <a:solidFill>
                  <a:srgbClr val="000000"/>
                </a:solidFill>
                <a:latin typeface="+mj-lt"/>
              </a:rPr>
              <a:t>Multiple silicon carbide Growth Facilities</a:t>
            </a:r>
          </a:p>
          <a:p>
            <a:pPr>
              <a:spcBef>
                <a:spcPts val="500"/>
              </a:spcBef>
              <a:spcAft>
                <a:spcPts val="500"/>
              </a:spcAft>
              <a:buSzPct val="100000"/>
            </a:pPr>
            <a:r>
              <a:rPr lang="en-US" sz="1200" dirty="0">
                <a:solidFill>
                  <a:srgbClr val="000000"/>
                </a:solidFill>
                <a:latin typeface="+mj-lt"/>
              </a:rPr>
              <a:t>Multiple packaging facilities in USA, Malaysia, and China</a:t>
            </a:r>
          </a:p>
        </p:txBody>
      </p:sp>
      <p:sp>
        <p:nvSpPr>
          <p:cNvPr id="45" name="Text Placeholder 23">
            <a:extLst>
              <a:ext uri="{FF2B5EF4-FFF2-40B4-BE49-F238E27FC236}">
                <a16:creationId xmlns:a16="http://schemas.microsoft.com/office/drawing/2014/main" id="{4BE1AD3D-6605-4392-81F9-ED56D21EDBF8}"/>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Global Manufacturing and Support</a:t>
            </a:r>
          </a:p>
        </p:txBody>
      </p:sp>
      <p:sp>
        <p:nvSpPr>
          <p:cNvPr id="46" name="Text Placeholder 23">
            <a:extLst>
              <a:ext uri="{FF2B5EF4-FFF2-40B4-BE49-F238E27FC236}">
                <a16:creationId xmlns:a16="http://schemas.microsoft.com/office/drawing/2014/main" id="{16F436D9-217F-43FD-BEFF-DC4A5CCA6AC9}"/>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THE WOLFSPEED ADVANTAGE</a:t>
            </a:r>
          </a:p>
        </p:txBody>
      </p:sp>
    </p:spTree>
    <p:extLst>
      <p:ext uri="{BB962C8B-B14F-4D97-AF65-F5344CB8AC3E}">
        <p14:creationId xmlns:p14="http://schemas.microsoft.com/office/powerpoint/2010/main" val="4154385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Content Placeholder 2">
            <a:extLst>
              <a:ext uri="{FF2B5EF4-FFF2-40B4-BE49-F238E27FC236}">
                <a16:creationId xmlns:a16="http://schemas.microsoft.com/office/drawing/2014/main" id="{8A97F10D-3753-BE42-95FC-1311BF62F47E}"/>
              </a:ext>
            </a:extLst>
          </p:cNvPr>
          <p:cNvSpPr txBox="1">
            <a:spLocks/>
          </p:cNvSpPr>
          <p:nvPr/>
        </p:nvSpPr>
        <p:spPr>
          <a:xfrm>
            <a:off x="724634" y="1170181"/>
            <a:ext cx="4531976" cy="3265511"/>
          </a:xfrm>
          <a:prstGeom prst="rect">
            <a:avLst/>
          </a:prstGeom>
        </p:spPr>
        <p:txBody>
          <a:bodyPr>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lvl="0" indent="0">
              <a:spcAft>
                <a:spcPts val="300"/>
              </a:spcAft>
              <a:buClr>
                <a:srgbClr val="005495"/>
              </a:buClr>
              <a:buNone/>
            </a:pPr>
            <a:r>
              <a:rPr lang="en-US" sz="1300" b="1" dirty="0">
                <a:solidFill>
                  <a:srgbClr val="005495"/>
                </a:solidFill>
              </a:rPr>
              <a:t>Auto makers are investing $300B in the electrification </a:t>
            </a:r>
            <a:br>
              <a:rPr lang="en-US" sz="1300" b="1" dirty="0">
                <a:solidFill>
                  <a:srgbClr val="005495"/>
                </a:solidFill>
              </a:rPr>
            </a:br>
            <a:r>
              <a:rPr lang="en-US" sz="1300" b="1" dirty="0">
                <a:solidFill>
                  <a:srgbClr val="005495"/>
                </a:solidFill>
              </a:rPr>
              <a:t>of vehicles</a:t>
            </a:r>
          </a:p>
          <a:p>
            <a:pPr marL="400050" lvl="1" indent="-228600">
              <a:spcBef>
                <a:spcPts val="0"/>
              </a:spcBef>
              <a:spcAft>
                <a:spcPts val="200"/>
              </a:spcAft>
              <a:buClr>
                <a:srgbClr val="005495"/>
              </a:buClr>
              <a:buFont typeface="Arial" panose="020B0604020202020204" pitchFamily="34" charset="0"/>
              <a:buChar char="•"/>
            </a:pPr>
            <a:r>
              <a:rPr lang="en-US" sz="1300" dirty="0" err="1">
                <a:solidFill>
                  <a:srgbClr val="343433"/>
                </a:solidFill>
              </a:rPr>
              <a:t>SiC</a:t>
            </a:r>
            <a:r>
              <a:rPr lang="en-US" sz="1300" dirty="0">
                <a:solidFill>
                  <a:srgbClr val="343433"/>
                </a:solidFill>
              </a:rPr>
              <a:t> is their material of choice, will </a:t>
            </a:r>
            <a:r>
              <a:rPr lang="en-US" sz="1300" b="1" dirty="0">
                <a:solidFill>
                  <a:srgbClr val="343433"/>
                </a:solidFill>
              </a:rPr>
              <a:t>drive </a:t>
            </a:r>
            <a:r>
              <a:rPr lang="en-US" sz="1300" b="1" dirty="0" err="1">
                <a:solidFill>
                  <a:srgbClr val="343433"/>
                </a:solidFill>
              </a:rPr>
              <a:t>SiC</a:t>
            </a:r>
            <a:r>
              <a:rPr lang="en-US" sz="1300" b="1" dirty="0">
                <a:solidFill>
                  <a:srgbClr val="343433"/>
                </a:solidFill>
              </a:rPr>
              <a:t> economies of scale</a:t>
            </a:r>
          </a:p>
          <a:p>
            <a:pPr marL="400050" lvl="1" indent="-228600">
              <a:spcBef>
                <a:spcPts val="0"/>
              </a:spcBef>
              <a:spcAft>
                <a:spcPts val="200"/>
              </a:spcAft>
              <a:buClr>
                <a:srgbClr val="005495"/>
              </a:buClr>
              <a:buFont typeface="Arial" panose="020B0604020202020204" pitchFamily="34" charset="0"/>
              <a:buChar char="•"/>
            </a:pPr>
            <a:r>
              <a:rPr lang="en-US" sz="1300" dirty="0">
                <a:solidFill>
                  <a:srgbClr val="343433"/>
                </a:solidFill>
              </a:rPr>
              <a:t>Auto industry has the highest performance, quality and supply requirements </a:t>
            </a:r>
          </a:p>
          <a:p>
            <a:pPr marL="400050" lvl="1" indent="-228600">
              <a:spcBef>
                <a:spcPts val="0"/>
              </a:spcBef>
              <a:spcAft>
                <a:spcPts val="600"/>
              </a:spcAft>
              <a:buClr>
                <a:srgbClr val="005495"/>
              </a:buClr>
              <a:buFont typeface="Arial" panose="020B0604020202020204" pitchFamily="34" charset="0"/>
              <a:buChar char="•"/>
            </a:pPr>
            <a:r>
              <a:rPr lang="en-US" sz="1300" dirty="0">
                <a:solidFill>
                  <a:srgbClr val="343433"/>
                </a:solidFill>
              </a:rPr>
              <a:t>Wolfspeed has AEC-Q101 qualified parts</a:t>
            </a:r>
          </a:p>
          <a:p>
            <a:pPr marL="0" indent="0" defTabSz="779074">
              <a:spcBef>
                <a:spcPts val="600"/>
              </a:spcBef>
              <a:spcAft>
                <a:spcPts val="300"/>
              </a:spcAft>
              <a:buClr>
                <a:srgbClr val="005495"/>
              </a:buClr>
              <a:buNone/>
            </a:pPr>
            <a:r>
              <a:rPr lang="en-US" sz="1300" b="1" dirty="0">
                <a:solidFill>
                  <a:srgbClr val="005495"/>
                </a:solidFill>
              </a:rPr>
              <a:t>Significant system cost savings*</a:t>
            </a:r>
          </a:p>
          <a:p>
            <a:pPr marL="400050" lvl="1" indent="-228600" defTabSz="779074">
              <a:spcBef>
                <a:spcPts val="0"/>
              </a:spcBef>
              <a:spcAft>
                <a:spcPts val="200"/>
              </a:spcAft>
              <a:buClr>
                <a:srgbClr val="005495"/>
              </a:buClr>
              <a:buFont typeface="Arial" panose="020B0604020202020204" pitchFamily="34" charset="0"/>
              <a:buChar char="•"/>
            </a:pPr>
            <a:r>
              <a:rPr lang="en-US" sz="1300" dirty="0">
                <a:solidFill>
                  <a:srgbClr val="343433"/>
                </a:solidFill>
              </a:rPr>
              <a:t>Battery costs reduced by up to $320 to $640 per car</a:t>
            </a:r>
          </a:p>
          <a:p>
            <a:pPr marL="400050" lvl="1" indent="-228600" defTabSz="779074">
              <a:spcBef>
                <a:spcPts val="0"/>
              </a:spcBef>
              <a:spcAft>
                <a:spcPts val="200"/>
              </a:spcAft>
              <a:buClr>
                <a:srgbClr val="005495"/>
              </a:buClr>
              <a:buFont typeface="Arial" panose="020B0604020202020204" pitchFamily="34" charset="0"/>
              <a:buChar char="•"/>
            </a:pPr>
            <a:r>
              <a:rPr lang="en-US" sz="1300" dirty="0">
                <a:solidFill>
                  <a:srgbClr val="343433"/>
                </a:solidFill>
              </a:rPr>
              <a:t>Space costs reduced by up to $600 per car</a:t>
            </a:r>
          </a:p>
          <a:p>
            <a:pPr marL="400050" lvl="1" indent="-228600" defTabSz="779074">
              <a:spcBef>
                <a:spcPts val="0"/>
              </a:spcBef>
              <a:spcAft>
                <a:spcPts val="600"/>
              </a:spcAft>
              <a:buClr>
                <a:srgbClr val="005495"/>
              </a:buClr>
              <a:buFont typeface="Arial" panose="020B0604020202020204" pitchFamily="34" charset="0"/>
              <a:buChar char="•"/>
            </a:pPr>
            <a:r>
              <a:rPr lang="en-US" sz="1300" dirty="0">
                <a:solidFill>
                  <a:srgbClr val="343433"/>
                </a:solidFill>
              </a:rPr>
              <a:t>Cooling costs reduced by up to $500 to $1000 per car</a:t>
            </a:r>
          </a:p>
          <a:p>
            <a:pPr marL="0" lvl="0" indent="0" defTabSz="779074">
              <a:spcBef>
                <a:spcPts val="600"/>
              </a:spcBef>
              <a:spcAft>
                <a:spcPts val="300"/>
              </a:spcAft>
              <a:buClr>
                <a:srgbClr val="005495"/>
              </a:buClr>
              <a:buNone/>
            </a:pPr>
            <a:r>
              <a:rPr lang="en-US" sz="1300" b="1" dirty="0">
                <a:solidFill>
                  <a:srgbClr val="005495"/>
                </a:solidFill>
              </a:rPr>
              <a:t>Driving range increases 20%</a:t>
            </a:r>
          </a:p>
          <a:p>
            <a:pPr marL="400050" lvl="1" indent="-228600" defTabSz="779074">
              <a:spcBef>
                <a:spcPts val="0"/>
              </a:spcBef>
              <a:spcAft>
                <a:spcPts val="200"/>
              </a:spcAft>
              <a:buClr>
                <a:srgbClr val="005495"/>
              </a:buClr>
              <a:buFont typeface="Arial" panose="020B0604020202020204" pitchFamily="34" charset="0"/>
              <a:buChar char="•"/>
            </a:pPr>
            <a:r>
              <a:rPr lang="en-US" sz="1300" dirty="0">
                <a:solidFill>
                  <a:srgbClr val="343433"/>
                </a:solidFill>
              </a:rPr>
              <a:t>Reduced battery weight</a:t>
            </a:r>
          </a:p>
          <a:p>
            <a:pPr marL="400050" lvl="1" indent="-228600" defTabSz="779074">
              <a:spcBef>
                <a:spcPts val="0"/>
              </a:spcBef>
              <a:spcAft>
                <a:spcPts val="200"/>
              </a:spcAft>
              <a:buClr>
                <a:srgbClr val="005495"/>
              </a:buClr>
              <a:buFont typeface="Arial" panose="020B0604020202020204" pitchFamily="34" charset="0"/>
              <a:buChar char="•"/>
            </a:pPr>
            <a:r>
              <a:rPr lang="en-US" sz="1300" dirty="0">
                <a:solidFill>
                  <a:srgbClr val="343433"/>
                </a:solidFill>
              </a:rPr>
              <a:t>Smaller components throughout the system</a:t>
            </a:r>
          </a:p>
          <a:p>
            <a:pPr marL="400050" lvl="1" indent="-228600" defTabSz="779074">
              <a:spcBef>
                <a:spcPts val="0"/>
              </a:spcBef>
              <a:spcAft>
                <a:spcPts val="200"/>
              </a:spcAft>
              <a:buClr>
                <a:srgbClr val="005495"/>
              </a:buClr>
              <a:buFont typeface="Arial" panose="020B0604020202020204" pitchFamily="34" charset="0"/>
              <a:buChar char="•"/>
            </a:pPr>
            <a:r>
              <a:rPr lang="en-US" sz="1300" dirty="0">
                <a:solidFill>
                  <a:srgbClr val="343433"/>
                </a:solidFill>
              </a:rPr>
              <a:t>Reduced heat from inverter</a:t>
            </a:r>
          </a:p>
          <a:p>
            <a:pPr lvl="1" indent="-201168">
              <a:spcBef>
                <a:spcPts val="0"/>
              </a:spcBef>
              <a:spcAft>
                <a:spcPts val="600"/>
              </a:spcAft>
              <a:buClr>
                <a:srgbClr val="005495"/>
              </a:buClr>
              <a:buFont typeface="Arial" panose="020B0604020202020204" pitchFamily="34" charset="0"/>
              <a:buChar char="•"/>
            </a:pPr>
            <a:endParaRPr lang="en-US" sz="1300" dirty="0">
              <a:solidFill>
                <a:srgbClr val="343433"/>
              </a:solidFill>
            </a:endParaRPr>
          </a:p>
        </p:txBody>
      </p:sp>
      <p:sp>
        <p:nvSpPr>
          <p:cNvPr id="97" name="Text Placeholder 23">
            <a:extLst>
              <a:ext uri="{FF2B5EF4-FFF2-40B4-BE49-F238E27FC236}">
                <a16:creationId xmlns:a16="http://schemas.microsoft.com/office/drawing/2014/main" id="{86F62CA5-7F9B-0649-A4A0-C359C7546582}"/>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lvl="0"/>
            <a:r>
              <a:rPr lang="en-US" sz="2300" dirty="0">
                <a:solidFill>
                  <a:srgbClr val="343433"/>
                </a:solidFill>
              </a:rPr>
              <a:t>Automotive </a:t>
            </a:r>
            <a:r>
              <a:rPr lang="en-US" sz="2300" dirty="0" err="1">
                <a:solidFill>
                  <a:srgbClr val="343433"/>
                </a:solidFill>
              </a:rPr>
              <a:t>SiC</a:t>
            </a:r>
            <a:r>
              <a:rPr lang="en-US" sz="2300" dirty="0">
                <a:solidFill>
                  <a:srgbClr val="343433"/>
                </a:solidFill>
              </a:rPr>
              <a:t> Adoption Accelerates Growth</a:t>
            </a:r>
          </a:p>
        </p:txBody>
      </p:sp>
      <p:sp>
        <p:nvSpPr>
          <p:cNvPr id="98" name="Text Placeholder 23">
            <a:extLst>
              <a:ext uri="{FF2B5EF4-FFF2-40B4-BE49-F238E27FC236}">
                <a16:creationId xmlns:a16="http://schemas.microsoft.com/office/drawing/2014/main" id="{0DF72E0A-7CF8-FC48-B0F4-C7D5C5A0D091}"/>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POWERING THE FUTURE</a:t>
            </a:r>
          </a:p>
        </p:txBody>
      </p:sp>
      <p:sp>
        <p:nvSpPr>
          <p:cNvPr id="7" name="Content Placeholder 2">
            <a:extLst>
              <a:ext uri="{FF2B5EF4-FFF2-40B4-BE49-F238E27FC236}">
                <a16:creationId xmlns:a16="http://schemas.microsoft.com/office/drawing/2014/main" id="{197AD49A-B0C1-4C01-A25E-C37EFA7F6642}"/>
              </a:ext>
            </a:extLst>
          </p:cNvPr>
          <p:cNvSpPr txBox="1">
            <a:spLocks/>
          </p:cNvSpPr>
          <p:nvPr/>
        </p:nvSpPr>
        <p:spPr>
          <a:xfrm>
            <a:off x="6108532" y="3819610"/>
            <a:ext cx="2595782" cy="1148114"/>
          </a:xfrm>
          <a:prstGeom prst="rect">
            <a:avLst/>
          </a:prstGeom>
        </p:spPr>
        <p:txBody>
          <a:bodyPr>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lvl="0" indent="0">
              <a:spcAft>
                <a:spcPts val="300"/>
              </a:spcAft>
              <a:buClr>
                <a:srgbClr val="005495"/>
              </a:buClr>
              <a:buNone/>
            </a:pPr>
            <a:r>
              <a:rPr lang="en-US" sz="1300" b="1" dirty="0">
                <a:solidFill>
                  <a:srgbClr val="005495"/>
                </a:solidFill>
              </a:rPr>
              <a:t>EV Applications</a:t>
            </a:r>
          </a:p>
          <a:p>
            <a:pPr lvl="1" indent="-201168">
              <a:spcBef>
                <a:spcPts val="0"/>
              </a:spcBef>
              <a:spcAft>
                <a:spcPts val="200"/>
              </a:spcAft>
              <a:buClr>
                <a:srgbClr val="005495"/>
              </a:buClr>
              <a:buFont typeface="Arial" panose="020B0604020202020204" pitchFamily="34" charset="0"/>
              <a:buChar char="•"/>
            </a:pPr>
            <a:r>
              <a:rPr lang="en-US" sz="1300" dirty="0">
                <a:solidFill>
                  <a:srgbClr val="343433"/>
                </a:solidFill>
              </a:rPr>
              <a:t>Powertrain Inverter</a:t>
            </a:r>
          </a:p>
          <a:p>
            <a:pPr lvl="1" indent="-201168">
              <a:spcBef>
                <a:spcPts val="0"/>
              </a:spcBef>
              <a:spcAft>
                <a:spcPts val="200"/>
              </a:spcAft>
              <a:buClr>
                <a:srgbClr val="005495"/>
              </a:buClr>
              <a:buFont typeface="Arial" panose="020B0604020202020204" pitchFamily="34" charset="0"/>
              <a:buChar char="•"/>
            </a:pPr>
            <a:r>
              <a:rPr lang="en-US" sz="1300" dirty="0">
                <a:solidFill>
                  <a:srgbClr val="343433"/>
                </a:solidFill>
              </a:rPr>
              <a:t>On-board Charger</a:t>
            </a:r>
          </a:p>
          <a:p>
            <a:pPr lvl="1" indent="-201168">
              <a:spcBef>
                <a:spcPts val="0"/>
              </a:spcBef>
              <a:spcAft>
                <a:spcPts val="200"/>
              </a:spcAft>
              <a:buClr>
                <a:srgbClr val="005495"/>
              </a:buClr>
              <a:buFont typeface="Arial" panose="020B0604020202020204" pitchFamily="34" charset="0"/>
              <a:buChar char="•"/>
            </a:pPr>
            <a:r>
              <a:rPr lang="en-US" sz="1300" dirty="0">
                <a:solidFill>
                  <a:srgbClr val="343433"/>
                </a:solidFill>
              </a:rPr>
              <a:t>Charging Station </a:t>
            </a:r>
          </a:p>
        </p:txBody>
      </p:sp>
      <p:grpSp>
        <p:nvGrpSpPr>
          <p:cNvPr id="8" name="Group 7">
            <a:extLst>
              <a:ext uri="{FF2B5EF4-FFF2-40B4-BE49-F238E27FC236}">
                <a16:creationId xmlns:a16="http://schemas.microsoft.com/office/drawing/2014/main" id="{9352455C-B653-4E78-BF28-813AF0C7A275}"/>
              </a:ext>
            </a:extLst>
          </p:cNvPr>
          <p:cNvGrpSpPr/>
          <p:nvPr/>
        </p:nvGrpSpPr>
        <p:grpSpPr>
          <a:xfrm>
            <a:off x="5674693" y="1215257"/>
            <a:ext cx="2562225" cy="2438400"/>
            <a:chOff x="5525997" y="1252525"/>
            <a:chExt cx="2562225" cy="2438400"/>
          </a:xfrm>
        </p:grpSpPr>
        <p:pic>
          <p:nvPicPr>
            <p:cNvPr id="9" name="Picture 2" descr="image003">
              <a:extLst>
                <a:ext uri="{FF2B5EF4-FFF2-40B4-BE49-F238E27FC236}">
                  <a16:creationId xmlns:a16="http://schemas.microsoft.com/office/drawing/2014/main" id="{4EDD2D6D-5C49-4039-9221-DCA95F145F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997" y="1252525"/>
              <a:ext cx="25622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AA8C9FBB-887B-4CB7-9EDA-B83579325C45}"/>
                </a:ext>
              </a:extLst>
            </p:cNvPr>
            <p:cNvSpPr/>
            <p:nvPr/>
          </p:nvSpPr>
          <p:spPr>
            <a:xfrm>
              <a:off x="6534149" y="2232660"/>
              <a:ext cx="538163" cy="472439"/>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pic>
          <p:nvPicPr>
            <p:cNvPr id="11" name="Picture 10">
              <a:extLst>
                <a:ext uri="{FF2B5EF4-FFF2-40B4-BE49-F238E27FC236}">
                  <a16:creationId xmlns:a16="http://schemas.microsoft.com/office/drawing/2014/main" id="{3CF7B23C-4A1B-4C18-A224-E0642D34B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780" t="14315" r="6083" b="10584"/>
            <a:stretch/>
          </p:blipFill>
          <p:spPr>
            <a:xfrm>
              <a:off x="6397133" y="2232659"/>
              <a:ext cx="834467" cy="420053"/>
            </a:xfrm>
            <a:prstGeom prst="rect">
              <a:avLst/>
            </a:prstGeom>
          </p:spPr>
        </p:pic>
      </p:grpSp>
      <p:sp>
        <p:nvSpPr>
          <p:cNvPr id="2" name="TextBox 1">
            <a:extLst>
              <a:ext uri="{FF2B5EF4-FFF2-40B4-BE49-F238E27FC236}">
                <a16:creationId xmlns:a16="http://schemas.microsoft.com/office/drawing/2014/main" id="{8FAD65F0-31BF-490C-921F-0486E9F550DC}"/>
              </a:ext>
            </a:extLst>
          </p:cNvPr>
          <p:cNvSpPr txBox="1"/>
          <p:nvPr/>
        </p:nvSpPr>
        <p:spPr>
          <a:xfrm>
            <a:off x="467170" y="4867414"/>
            <a:ext cx="4142930" cy="169243"/>
          </a:xfrm>
          <a:prstGeom prst="rect">
            <a:avLst/>
          </a:prstGeom>
          <a:noFill/>
        </p:spPr>
        <p:txBody>
          <a:bodyPr wrap="square" lIns="91410" tIns="45703" rIns="91410" bIns="45703" rtlCol="0">
            <a:spAutoFit/>
          </a:bodyPr>
          <a:lstStyle/>
          <a:p>
            <a:r>
              <a:rPr lang="en-US" sz="500" dirty="0">
                <a:cs typeface="Roboto Light"/>
              </a:rPr>
              <a:t>* Source: Goldman Sachs 2018 Report on Silicon Carbide </a:t>
            </a:r>
          </a:p>
        </p:txBody>
      </p:sp>
    </p:spTree>
    <p:extLst>
      <p:ext uri="{BB962C8B-B14F-4D97-AF65-F5344CB8AC3E}">
        <p14:creationId xmlns:p14="http://schemas.microsoft.com/office/powerpoint/2010/main" val="1903945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717FF55-35A5-4148-92D7-8F50CFF53833}"/>
              </a:ext>
            </a:extLst>
          </p:cNvPr>
          <p:cNvPicPr>
            <a:picLocks noGrp="1" noChangeAspect="1"/>
          </p:cNvPicPr>
          <p:nvPr>
            <p:ph idx="10"/>
          </p:nvPr>
        </p:nvPicPr>
        <p:blipFill rotWithShape="1">
          <a:blip r:embed="rId3"/>
          <a:srcRect t="9248"/>
          <a:stretch/>
        </p:blipFill>
        <p:spPr>
          <a:xfrm>
            <a:off x="965025" y="1115525"/>
            <a:ext cx="3302246" cy="3089606"/>
          </a:xfrm>
          <a:prstGeom prst="rect">
            <a:avLst/>
          </a:prstGeom>
        </p:spPr>
      </p:pic>
      <p:sp>
        <p:nvSpPr>
          <p:cNvPr id="5" name="TextBox 4">
            <a:extLst>
              <a:ext uri="{FF2B5EF4-FFF2-40B4-BE49-F238E27FC236}">
                <a16:creationId xmlns:a16="http://schemas.microsoft.com/office/drawing/2014/main" id="{78D63F0A-50C0-4EF6-A650-2F138CFF9A56}"/>
              </a:ext>
            </a:extLst>
          </p:cNvPr>
          <p:cNvSpPr txBox="1"/>
          <p:nvPr/>
        </p:nvSpPr>
        <p:spPr>
          <a:xfrm>
            <a:off x="731563" y="4742053"/>
            <a:ext cx="7572054" cy="200020"/>
          </a:xfrm>
          <a:prstGeom prst="rect">
            <a:avLst/>
          </a:prstGeom>
          <a:noFill/>
        </p:spPr>
        <p:txBody>
          <a:bodyPr wrap="square" lIns="91410" tIns="45703" rIns="91410" bIns="45703" rtlCol="0">
            <a:spAutoFit/>
          </a:bodyPr>
          <a:lstStyle/>
          <a:p>
            <a:r>
              <a:rPr lang="en-US" sz="700" dirty="0">
                <a:cs typeface="Roboto Light"/>
              </a:rPr>
              <a:t>Sources: The next leg of growth in power semiconductors   Goldman Sachs, November 2018  Reuters: VW, China Spearhead 300 Billion Global Drive to Electrify Cars, January 2019</a:t>
            </a:r>
          </a:p>
        </p:txBody>
      </p:sp>
      <p:pic>
        <p:nvPicPr>
          <p:cNvPr id="7" name="Picture 6">
            <a:extLst>
              <a:ext uri="{FF2B5EF4-FFF2-40B4-BE49-F238E27FC236}">
                <a16:creationId xmlns:a16="http://schemas.microsoft.com/office/drawing/2014/main" id="{B0824789-03A1-42C8-BAE5-EAAA3E778684}"/>
              </a:ext>
            </a:extLst>
          </p:cNvPr>
          <p:cNvPicPr>
            <a:picLocks noChangeAspect="1"/>
          </p:cNvPicPr>
          <p:nvPr/>
        </p:nvPicPr>
        <p:blipFill rotWithShape="1">
          <a:blip r:embed="rId4"/>
          <a:srcRect t="11597" b="14018"/>
          <a:stretch/>
        </p:blipFill>
        <p:spPr>
          <a:xfrm>
            <a:off x="5207728" y="1291865"/>
            <a:ext cx="3526971" cy="3304371"/>
          </a:xfrm>
          <a:prstGeom prst="rect">
            <a:avLst/>
          </a:prstGeom>
        </p:spPr>
      </p:pic>
      <p:sp>
        <p:nvSpPr>
          <p:cNvPr id="8" name="TextBox 7">
            <a:extLst>
              <a:ext uri="{FF2B5EF4-FFF2-40B4-BE49-F238E27FC236}">
                <a16:creationId xmlns:a16="http://schemas.microsoft.com/office/drawing/2014/main" id="{512A5CF6-8ABA-4EC2-9BAA-48FFC37BB6EA}"/>
              </a:ext>
            </a:extLst>
          </p:cNvPr>
          <p:cNvSpPr txBox="1"/>
          <p:nvPr/>
        </p:nvSpPr>
        <p:spPr>
          <a:xfrm>
            <a:off x="5669276" y="973078"/>
            <a:ext cx="2634341" cy="307742"/>
          </a:xfrm>
          <a:prstGeom prst="rect">
            <a:avLst/>
          </a:prstGeom>
          <a:noFill/>
        </p:spPr>
        <p:txBody>
          <a:bodyPr wrap="square" lIns="91410" tIns="45703" rIns="91410" bIns="45703" rtlCol="0">
            <a:spAutoFit/>
          </a:bodyPr>
          <a:lstStyle/>
          <a:p>
            <a:pPr algn="ctr"/>
            <a:r>
              <a:rPr lang="en-US" sz="1400" dirty="0">
                <a:cs typeface="Roboto Light"/>
              </a:rPr>
              <a:t>$300Bn EV Investments</a:t>
            </a:r>
          </a:p>
        </p:txBody>
      </p:sp>
      <p:sp>
        <p:nvSpPr>
          <p:cNvPr id="10" name="TextBox 9">
            <a:extLst>
              <a:ext uri="{FF2B5EF4-FFF2-40B4-BE49-F238E27FC236}">
                <a16:creationId xmlns:a16="http://schemas.microsoft.com/office/drawing/2014/main" id="{5147CB1F-38E6-4DD1-9C85-3A21A87D5426}"/>
              </a:ext>
            </a:extLst>
          </p:cNvPr>
          <p:cNvSpPr txBox="1"/>
          <p:nvPr/>
        </p:nvSpPr>
        <p:spPr>
          <a:xfrm>
            <a:off x="-94618" y="4143612"/>
            <a:ext cx="1192995" cy="461631"/>
          </a:xfrm>
          <a:prstGeom prst="rect">
            <a:avLst/>
          </a:prstGeom>
          <a:noFill/>
        </p:spPr>
        <p:txBody>
          <a:bodyPr wrap="square" lIns="91410" tIns="45703" rIns="91410" bIns="45703" rtlCol="0">
            <a:spAutoFit/>
          </a:bodyPr>
          <a:lstStyle/>
          <a:p>
            <a:pPr algn="ctr"/>
            <a:r>
              <a:rPr lang="en-US" sz="1200" dirty="0">
                <a:cs typeface="Roboto Light"/>
              </a:rPr>
              <a:t>System</a:t>
            </a:r>
          </a:p>
          <a:p>
            <a:pPr algn="ctr"/>
            <a:r>
              <a:rPr lang="en-US" sz="1200" dirty="0">
                <a:cs typeface="Roboto Light"/>
              </a:rPr>
              <a:t>Savings/Car</a:t>
            </a:r>
          </a:p>
        </p:txBody>
      </p:sp>
      <p:sp>
        <p:nvSpPr>
          <p:cNvPr id="12" name="TextBox 11">
            <a:extLst>
              <a:ext uri="{FF2B5EF4-FFF2-40B4-BE49-F238E27FC236}">
                <a16:creationId xmlns:a16="http://schemas.microsoft.com/office/drawing/2014/main" id="{F11499B3-B522-4842-8FBC-56F41002B17D}"/>
              </a:ext>
            </a:extLst>
          </p:cNvPr>
          <p:cNvSpPr txBox="1"/>
          <p:nvPr/>
        </p:nvSpPr>
        <p:spPr>
          <a:xfrm>
            <a:off x="1098377" y="4220557"/>
            <a:ext cx="756550" cy="307742"/>
          </a:xfrm>
          <a:prstGeom prst="rect">
            <a:avLst/>
          </a:prstGeom>
          <a:noFill/>
          <a:ln w="28575">
            <a:solidFill>
              <a:schemeClr val="accent5"/>
            </a:solidFill>
          </a:ln>
        </p:spPr>
        <p:txBody>
          <a:bodyPr wrap="square" lIns="91410" tIns="45703" rIns="91410" bIns="45703" rtlCol="0">
            <a:spAutoFit/>
          </a:bodyPr>
          <a:lstStyle/>
          <a:p>
            <a:r>
              <a:rPr lang="en-US" sz="1400" dirty="0">
                <a:cs typeface="Roboto Light"/>
              </a:rPr>
              <a:t>$1,530</a:t>
            </a:r>
          </a:p>
        </p:txBody>
      </p:sp>
      <p:sp>
        <p:nvSpPr>
          <p:cNvPr id="13" name="TextBox 12">
            <a:extLst>
              <a:ext uri="{FF2B5EF4-FFF2-40B4-BE49-F238E27FC236}">
                <a16:creationId xmlns:a16="http://schemas.microsoft.com/office/drawing/2014/main" id="{303BEFAE-1619-4C23-83EE-0D952AE03FE9}"/>
              </a:ext>
            </a:extLst>
          </p:cNvPr>
          <p:cNvSpPr txBox="1"/>
          <p:nvPr/>
        </p:nvSpPr>
        <p:spPr>
          <a:xfrm>
            <a:off x="3343713" y="4220557"/>
            <a:ext cx="756550" cy="307742"/>
          </a:xfrm>
          <a:prstGeom prst="rect">
            <a:avLst/>
          </a:prstGeom>
          <a:noFill/>
          <a:ln w="28575">
            <a:solidFill>
              <a:schemeClr val="accent5"/>
            </a:solidFill>
          </a:ln>
        </p:spPr>
        <p:txBody>
          <a:bodyPr wrap="square" lIns="91410" tIns="45703" rIns="91410" bIns="45703" rtlCol="0">
            <a:spAutoFit/>
          </a:bodyPr>
          <a:lstStyle/>
          <a:p>
            <a:r>
              <a:rPr lang="en-US" sz="1400" dirty="0">
                <a:cs typeface="Roboto Light"/>
              </a:rPr>
              <a:t>$1,065</a:t>
            </a:r>
          </a:p>
        </p:txBody>
      </p:sp>
      <p:sp>
        <p:nvSpPr>
          <p:cNvPr id="14" name="Text Placeholder 23">
            <a:extLst>
              <a:ext uri="{FF2B5EF4-FFF2-40B4-BE49-F238E27FC236}">
                <a16:creationId xmlns:a16="http://schemas.microsoft.com/office/drawing/2014/main" id="{BC5BFB67-D9A2-46C1-AF62-FDD4B7557096}"/>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lvl="0"/>
            <a:r>
              <a:rPr lang="en-US" sz="2300" dirty="0">
                <a:solidFill>
                  <a:srgbClr val="343433"/>
                </a:solidFill>
              </a:rPr>
              <a:t>Automotive </a:t>
            </a:r>
            <a:r>
              <a:rPr lang="en-US" sz="2300" dirty="0" err="1">
                <a:solidFill>
                  <a:srgbClr val="343433"/>
                </a:solidFill>
              </a:rPr>
              <a:t>SiC</a:t>
            </a:r>
            <a:r>
              <a:rPr lang="en-US" sz="2300" dirty="0">
                <a:solidFill>
                  <a:srgbClr val="343433"/>
                </a:solidFill>
              </a:rPr>
              <a:t> Adoption Accelerates Growth</a:t>
            </a:r>
          </a:p>
        </p:txBody>
      </p:sp>
      <p:sp>
        <p:nvSpPr>
          <p:cNvPr id="15" name="Text Placeholder 23">
            <a:extLst>
              <a:ext uri="{FF2B5EF4-FFF2-40B4-BE49-F238E27FC236}">
                <a16:creationId xmlns:a16="http://schemas.microsoft.com/office/drawing/2014/main" id="{2C3134D6-C3D5-48BF-A3B2-6D5D8422BAFD}"/>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POWERING THE FUTURE</a:t>
            </a:r>
          </a:p>
        </p:txBody>
      </p:sp>
      <p:pic>
        <p:nvPicPr>
          <p:cNvPr id="6" name="Picture 5">
            <a:extLst>
              <a:ext uri="{FF2B5EF4-FFF2-40B4-BE49-F238E27FC236}">
                <a16:creationId xmlns:a16="http://schemas.microsoft.com/office/drawing/2014/main" id="{2AA4F092-5A04-4BD1-8310-940C3187CC46}"/>
              </a:ext>
            </a:extLst>
          </p:cNvPr>
          <p:cNvPicPr>
            <a:picLocks noChangeAspect="1"/>
          </p:cNvPicPr>
          <p:nvPr/>
        </p:nvPicPr>
        <p:blipFill>
          <a:blip r:embed="rId5"/>
          <a:stretch>
            <a:fillRect/>
          </a:stretch>
        </p:blipFill>
        <p:spPr>
          <a:xfrm>
            <a:off x="1087953" y="3319297"/>
            <a:ext cx="685800" cy="142875"/>
          </a:xfrm>
          <a:prstGeom prst="rect">
            <a:avLst/>
          </a:prstGeom>
        </p:spPr>
      </p:pic>
      <p:pic>
        <p:nvPicPr>
          <p:cNvPr id="11" name="Picture 10">
            <a:extLst>
              <a:ext uri="{FF2B5EF4-FFF2-40B4-BE49-F238E27FC236}">
                <a16:creationId xmlns:a16="http://schemas.microsoft.com/office/drawing/2014/main" id="{1BC51F47-78F2-4A8F-86AB-2D2C0EACFC45}"/>
              </a:ext>
            </a:extLst>
          </p:cNvPr>
          <p:cNvPicPr>
            <a:picLocks noChangeAspect="1"/>
          </p:cNvPicPr>
          <p:nvPr/>
        </p:nvPicPr>
        <p:blipFill>
          <a:blip r:embed="rId6"/>
          <a:stretch>
            <a:fillRect/>
          </a:stretch>
        </p:blipFill>
        <p:spPr>
          <a:xfrm>
            <a:off x="1195342" y="3626269"/>
            <a:ext cx="314325" cy="133350"/>
          </a:xfrm>
          <a:prstGeom prst="rect">
            <a:avLst/>
          </a:prstGeom>
        </p:spPr>
      </p:pic>
      <p:pic>
        <p:nvPicPr>
          <p:cNvPr id="16" name="Picture 15">
            <a:extLst>
              <a:ext uri="{FF2B5EF4-FFF2-40B4-BE49-F238E27FC236}">
                <a16:creationId xmlns:a16="http://schemas.microsoft.com/office/drawing/2014/main" id="{8259B686-C4D7-4BB1-8E52-E2315544ABCB}"/>
              </a:ext>
            </a:extLst>
          </p:cNvPr>
          <p:cNvPicPr>
            <a:picLocks noChangeAspect="1"/>
          </p:cNvPicPr>
          <p:nvPr/>
        </p:nvPicPr>
        <p:blipFill>
          <a:blip r:embed="rId7"/>
          <a:stretch>
            <a:fillRect/>
          </a:stretch>
        </p:blipFill>
        <p:spPr>
          <a:xfrm>
            <a:off x="1116568" y="3959116"/>
            <a:ext cx="680426" cy="191669"/>
          </a:xfrm>
          <a:prstGeom prst="rect">
            <a:avLst/>
          </a:prstGeom>
        </p:spPr>
      </p:pic>
      <p:pic>
        <p:nvPicPr>
          <p:cNvPr id="17" name="Picture 16">
            <a:extLst>
              <a:ext uri="{FF2B5EF4-FFF2-40B4-BE49-F238E27FC236}">
                <a16:creationId xmlns:a16="http://schemas.microsoft.com/office/drawing/2014/main" id="{342229C1-C90D-4CB3-88EE-7605B8C27F00}"/>
              </a:ext>
            </a:extLst>
          </p:cNvPr>
          <p:cNvPicPr>
            <a:picLocks noChangeAspect="1"/>
          </p:cNvPicPr>
          <p:nvPr/>
        </p:nvPicPr>
        <p:blipFill>
          <a:blip r:embed="rId7"/>
          <a:stretch>
            <a:fillRect/>
          </a:stretch>
        </p:blipFill>
        <p:spPr>
          <a:xfrm>
            <a:off x="3383850" y="3960285"/>
            <a:ext cx="676275" cy="190500"/>
          </a:xfrm>
          <a:prstGeom prst="rect">
            <a:avLst/>
          </a:prstGeom>
        </p:spPr>
      </p:pic>
    </p:spTree>
    <p:extLst>
      <p:ext uri="{BB962C8B-B14F-4D97-AF65-F5344CB8AC3E}">
        <p14:creationId xmlns:p14="http://schemas.microsoft.com/office/powerpoint/2010/main" val="369970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77DF57F-7B56-412D-A53E-B53F707BA06E}"/>
              </a:ext>
            </a:extLst>
          </p:cNvPr>
          <p:cNvGrpSpPr/>
          <p:nvPr/>
        </p:nvGrpSpPr>
        <p:grpSpPr>
          <a:xfrm>
            <a:off x="650481" y="3265480"/>
            <a:ext cx="2228850" cy="374245"/>
            <a:chOff x="650481" y="3204519"/>
            <a:chExt cx="2228850" cy="374245"/>
          </a:xfrm>
        </p:grpSpPr>
        <p:sp>
          <p:nvSpPr>
            <p:cNvPr id="6" name="Rectangle 5">
              <a:extLst>
                <a:ext uri="{FF2B5EF4-FFF2-40B4-BE49-F238E27FC236}">
                  <a16:creationId xmlns:a16="http://schemas.microsoft.com/office/drawing/2014/main" id="{21E2D519-3BE2-46F8-AF99-22851FDF5B78}"/>
                </a:ext>
              </a:extLst>
            </p:cNvPr>
            <p:cNvSpPr/>
            <p:nvPr/>
          </p:nvSpPr>
          <p:spPr>
            <a:xfrm>
              <a:off x="650481" y="3204519"/>
              <a:ext cx="2228850" cy="282938"/>
            </a:xfrm>
            <a:prstGeom prst="rect">
              <a:avLst/>
            </a:prstGeom>
            <a:solidFill>
              <a:schemeClr val="accent4"/>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7" name="Isosceles Triangle 6">
              <a:extLst>
                <a:ext uri="{FF2B5EF4-FFF2-40B4-BE49-F238E27FC236}">
                  <a16:creationId xmlns:a16="http://schemas.microsoft.com/office/drawing/2014/main" id="{C0757730-CE2C-4742-B368-9C50E4750569}"/>
                </a:ext>
              </a:extLst>
            </p:cNvPr>
            <p:cNvSpPr/>
            <p:nvPr/>
          </p:nvSpPr>
          <p:spPr>
            <a:xfrm rot="10800000">
              <a:off x="1649576" y="3472008"/>
              <a:ext cx="230659" cy="106756"/>
            </a:xfrm>
            <a:prstGeom prst="triangle">
              <a:avLst/>
            </a:prstGeom>
            <a:solidFill>
              <a:schemeClr val="accent4"/>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grpSp>
        <p:nvGrpSpPr>
          <p:cNvPr id="8" name="Group 7">
            <a:extLst>
              <a:ext uri="{FF2B5EF4-FFF2-40B4-BE49-F238E27FC236}">
                <a16:creationId xmlns:a16="http://schemas.microsoft.com/office/drawing/2014/main" id="{1F072F07-F841-424A-9CAD-2A947F188BCE}"/>
              </a:ext>
            </a:extLst>
          </p:cNvPr>
          <p:cNvGrpSpPr/>
          <p:nvPr/>
        </p:nvGrpSpPr>
        <p:grpSpPr>
          <a:xfrm>
            <a:off x="3342246" y="3265480"/>
            <a:ext cx="2228850" cy="374245"/>
            <a:chOff x="650481" y="3204519"/>
            <a:chExt cx="2228850" cy="374245"/>
          </a:xfrm>
        </p:grpSpPr>
        <p:sp>
          <p:nvSpPr>
            <p:cNvPr id="9" name="Rectangle 8">
              <a:extLst>
                <a:ext uri="{FF2B5EF4-FFF2-40B4-BE49-F238E27FC236}">
                  <a16:creationId xmlns:a16="http://schemas.microsoft.com/office/drawing/2014/main" id="{A1ADC453-4094-4D33-B6DD-A43D6E80D5F5}"/>
                </a:ext>
              </a:extLst>
            </p:cNvPr>
            <p:cNvSpPr/>
            <p:nvPr/>
          </p:nvSpPr>
          <p:spPr>
            <a:xfrm>
              <a:off x="650481" y="3204519"/>
              <a:ext cx="2228850" cy="282938"/>
            </a:xfrm>
            <a:prstGeom prst="rect">
              <a:avLst/>
            </a:prstGeom>
            <a:solidFill>
              <a:schemeClr val="accent4"/>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0" name="Isosceles Triangle 9">
              <a:extLst>
                <a:ext uri="{FF2B5EF4-FFF2-40B4-BE49-F238E27FC236}">
                  <a16:creationId xmlns:a16="http://schemas.microsoft.com/office/drawing/2014/main" id="{23ACEF38-BC8C-4AF6-A734-6EA0CB98B459}"/>
                </a:ext>
              </a:extLst>
            </p:cNvPr>
            <p:cNvSpPr/>
            <p:nvPr/>
          </p:nvSpPr>
          <p:spPr>
            <a:xfrm rot="10800000">
              <a:off x="1649576" y="3472008"/>
              <a:ext cx="230659" cy="106756"/>
            </a:xfrm>
            <a:prstGeom prst="triangle">
              <a:avLst/>
            </a:prstGeom>
            <a:solidFill>
              <a:schemeClr val="accent4"/>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graphicFrame>
        <p:nvGraphicFramePr>
          <p:cNvPr id="20" name="Content Placeholder 18">
            <a:extLst>
              <a:ext uri="{FF2B5EF4-FFF2-40B4-BE49-F238E27FC236}">
                <a16:creationId xmlns:a16="http://schemas.microsoft.com/office/drawing/2014/main" id="{3C897C81-F9E6-44BD-B39D-5A36B11FA350}"/>
              </a:ext>
            </a:extLst>
          </p:cNvPr>
          <p:cNvGraphicFramePr>
            <a:graphicFrameLocks/>
          </p:cNvGraphicFramePr>
          <p:nvPr>
            <p:extLst/>
          </p:nvPr>
        </p:nvGraphicFramePr>
        <p:xfrm>
          <a:off x="276438" y="594813"/>
          <a:ext cx="5657564" cy="297004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2">
            <a:extLst>
              <a:ext uri="{FF2B5EF4-FFF2-40B4-BE49-F238E27FC236}">
                <a16:creationId xmlns:a16="http://schemas.microsoft.com/office/drawing/2014/main" id="{F2E8078C-35BB-4F5D-ACE6-86E76C334C27}"/>
              </a:ext>
            </a:extLst>
          </p:cNvPr>
          <p:cNvSpPr txBox="1">
            <a:spLocks/>
          </p:cNvSpPr>
          <p:nvPr/>
        </p:nvSpPr>
        <p:spPr>
          <a:xfrm>
            <a:off x="650481" y="3711382"/>
            <a:ext cx="2228850" cy="313665"/>
          </a:xfrm>
        </p:spPr>
        <p:txBody>
          <a:bodyPr>
            <a:noAutofit/>
          </a:bodyPr>
          <a:lstStyle>
            <a:lvl1pPr marL="292219" indent="-292219"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marL="0" indent="0" algn="ctr">
              <a:buNone/>
            </a:pPr>
            <a:r>
              <a:rPr lang="en-US" sz="1400" u="sng" dirty="0"/>
              <a:t>Initial Capacity Expansion</a:t>
            </a:r>
          </a:p>
        </p:txBody>
      </p:sp>
      <p:sp>
        <p:nvSpPr>
          <p:cNvPr id="12" name="Text Placeholder 3">
            <a:extLst>
              <a:ext uri="{FF2B5EF4-FFF2-40B4-BE49-F238E27FC236}">
                <a16:creationId xmlns:a16="http://schemas.microsoft.com/office/drawing/2014/main" id="{FAC793CA-71C2-4C22-8574-2662FD19D873}"/>
              </a:ext>
            </a:extLst>
          </p:cNvPr>
          <p:cNvSpPr txBox="1">
            <a:spLocks/>
          </p:cNvSpPr>
          <p:nvPr/>
        </p:nvSpPr>
        <p:spPr>
          <a:xfrm>
            <a:off x="6264669" y="3700791"/>
            <a:ext cx="2228850" cy="599841"/>
          </a:xfrm>
        </p:spPr>
        <p:txBody>
          <a:bodyPr/>
          <a:lstStyle>
            <a:lvl1pPr marL="292219" indent="-292219"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marL="0" indent="0" algn="ctr">
              <a:buNone/>
            </a:pPr>
            <a:r>
              <a:rPr lang="en-US" sz="1400" u="sng" dirty="0"/>
              <a:t>2021+  8X Capacity Investment</a:t>
            </a:r>
          </a:p>
        </p:txBody>
      </p:sp>
      <p:sp>
        <p:nvSpPr>
          <p:cNvPr id="13" name="Text Placeholder 4">
            <a:extLst>
              <a:ext uri="{FF2B5EF4-FFF2-40B4-BE49-F238E27FC236}">
                <a16:creationId xmlns:a16="http://schemas.microsoft.com/office/drawing/2014/main" id="{4064E022-F5DA-4C23-82A4-54F587768560}"/>
              </a:ext>
            </a:extLst>
          </p:cNvPr>
          <p:cNvSpPr txBox="1">
            <a:spLocks/>
          </p:cNvSpPr>
          <p:nvPr/>
        </p:nvSpPr>
        <p:spPr>
          <a:xfrm>
            <a:off x="3457575" y="3703665"/>
            <a:ext cx="2228850" cy="606621"/>
          </a:xfrm>
        </p:spPr>
        <p:txBody>
          <a:bodyPr>
            <a:normAutofit/>
          </a:bodyPr>
          <a:lstStyle>
            <a:lvl1pPr marL="292219" indent="-292219"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marL="0" indent="0" algn="ctr">
              <a:buNone/>
            </a:pPr>
            <a:r>
              <a:rPr lang="en-US" sz="1400" u="sng" dirty="0"/>
              <a:t>2019 Capacity Expansion </a:t>
            </a:r>
          </a:p>
        </p:txBody>
      </p:sp>
      <p:pic>
        <p:nvPicPr>
          <p:cNvPr id="14" name="Picture 13">
            <a:extLst>
              <a:ext uri="{FF2B5EF4-FFF2-40B4-BE49-F238E27FC236}">
                <a16:creationId xmlns:a16="http://schemas.microsoft.com/office/drawing/2014/main" id="{2C4AE7BE-2160-492C-8324-64A14AA909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997" t="5677" r="8956" b="44103"/>
          <a:stretch/>
        </p:blipFill>
        <p:spPr>
          <a:xfrm>
            <a:off x="6146683" y="1430903"/>
            <a:ext cx="2475034" cy="1655775"/>
          </a:xfrm>
          <a:prstGeom prst="rect">
            <a:avLst/>
          </a:prstGeom>
        </p:spPr>
      </p:pic>
      <p:sp>
        <p:nvSpPr>
          <p:cNvPr id="15" name="TextBox 14">
            <a:extLst>
              <a:ext uri="{FF2B5EF4-FFF2-40B4-BE49-F238E27FC236}">
                <a16:creationId xmlns:a16="http://schemas.microsoft.com/office/drawing/2014/main" id="{9CA71079-482D-4CB9-A269-F7BC63144D12}"/>
              </a:ext>
            </a:extLst>
          </p:cNvPr>
          <p:cNvSpPr txBox="1"/>
          <p:nvPr/>
        </p:nvSpPr>
        <p:spPr>
          <a:xfrm>
            <a:off x="872516" y="2837909"/>
            <a:ext cx="419947" cy="307742"/>
          </a:xfrm>
          <a:prstGeom prst="rect">
            <a:avLst/>
          </a:prstGeom>
          <a:noFill/>
        </p:spPr>
        <p:txBody>
          <a:bodyPr wrap="square" lIns="91410" tIns="45703" rIns="91410" bIns="45703" rtlCol="0">
            <a:spAutoFit/>
          </a:bodyPr>
          <a:lstStyle/>
          <a:p>
            <a:r>
              <a:rPr lang="en-US" sz="1400" dirty="0">
                <a:solidFill>
                  <a:schemeClr val="accent4"/>
                </a:solidFill>
                <a:cs typeface="Roboto Light"/>
              </a:rPr>
              <a:t>1X</a:t>
            </a:r>
          </a:p>
        </p:txBody>
      </p:sp>
      <p:sp>
        <p:nvSpPr>
          <p:cNvPr id="16" name="TextBox 15">
            <a:extLst>
              <a:ext uri="{FF2B5EF4-FFF2-40B4-BE49-F238E27FC236}">
                <a16:creationId xmlns:a16="http://schemas.microsoft.com/office/drawing/2014/main" id="{2B2C9CD9-B5DE-4303-9B9A-74A4E367C725}"/>
              </a:ext>
            </a:extLst>
          </p:cNvPr>
          <p:cNvSpPr txBox="1"/>
          <p:nvPr/>
        </p:nvSpPr>
        <p:spPr>
          <a:xfrm>
            <a:off x="2225761" y="2571857"/>
            <a:ext cx="419947" cy="307742"/>
          </a:xfrm>
          <a:prstGeom prst="rect">
            <a:avLst/>
          </a:prstGeom>
          <a:noFill/>
        </p:spPr>
        <p:txBody>
          <a:bodyPr wrap="square" lIns="91410" tIns="45703" rIns="91410" bIns="45703" rtlCol="0">
            <a:spAutoFit/>
          </a:bodyPr>
          <a:lstStyle/>
          <a:p>
            <a:r>
              <a:rPr lang="en-US" sz="1400" dirty="0">
                <a:solidFill>
                  <a:schemeClr val="accent4"/>
                </a:solidFill>
                <a:cs typeface="Roboto Light"/>
              </a:rPr>
              <a:t>2X</a:t>
            </a:r>
          </a:p>
        </p:txBody>
      </p:sp>
      <p:sp>
        <p:nvSpPr>
          <p:cNvPr id="17" name="TextBox 16">
            <a:extLst>
              <a:ext uri="{FF2B5EF4-FFF2-40B4-BE49-F238E27FC236}">
                <a16:creationId xmlns:a16="http://schemas.microsoft.com/office/drawing/2014/main" id="{BF9CDA95-FD5C-4AB6-8772-8ACFF341F569}"/>
              </a:ext>
            </a:extLst>
          </p:cNvPr>
          <p:cNvSpPr txBox="1"/>
          <p:nvPr/>
        </p:nvSpPr>
        <p:spPr>
          <a:xfrm>
            <a:off x="3602287" y="2397703"/>
            <a:ext cx="419947" cy="307742"/>
          </a:xfrm>
          <a:prstGeom prst="rect">
            <a:avLst/>
          </a:prstGeom>
          <a:noFill/>
        </p:spPr>
        <p:txBody>
          <a:bodyPr wrap="square" lIns="91410" tIns="45703" rIns="91410" bIns="45703" rtlCol="0">
            <a:spAutoFit/>
          </a:bodyPr>
          <a:lstStyle/>
          <a:p>
            <a:r>
              <a:rPr lang="en-US" sz="1400" dirty="0">
                <a:solidFill>
                  <a:schemeClr val="accent4"/>
                </a:solidFill>
                <a:cs typeface="Roboto Light"/>
              </a:rPr>
              <a:t>3X</a:t>
            </a:r>
          </a:p>
        </p:txBody>
      </p:sp>
      <p:sp>
        <p:nvSpPr>
          <p:cNvPr id="18" name="TextBox 17">
            <a:extLst>
              <a:ext uri="{FF2B5EF4-FFF2-40B4-BE49-F238E27FC236}">
                <a16:creationId xmlns:a16="http://schemas.microsoft.com/office/drawing/2014/main" id="{D08403C6-9A33-4DC3-83EC-8D8427B366CE}"/>
              </a:ext>
            </a:extLst>
          </p:cNvPr>
          <p:cNvSpPr txBox="1"/>
          <p:nvPr/>
        </p:nvSpPr>
        <p:spPr>
          <a:xfrm>
            <a:off x="4917891" y="1965707"/>
            <a:ext cx="419947" cy="307742"/>
          </a:xfrm>
          <a:prstGeom prst="rect">
            <a:avLst/>
          </a:prstGeom>
          <a:noFill/>
        </p:spPr>
        <p:txBody>
          <a:bodyPr wrap="square" lIns="91410" tIns="45703" rIns="91410" bIns="45703" rtlCol="0">
            <a:spAutoFit/>
          </a:bodyPr>
          <a:lstStyle/>
          <a:p>
            <a:r>
              <a:rPr lang="en-US" sz="1400" dirty="0">
                <a:solidFill>
                  <a:schemeClr val="accent4"/>
                </a:solidFill>
                <a:cs typeface="Roboto Light"/>
              </a:rPr>
              <a:t>4X</a:t>
            </a:r>
          </a:p>
        </p:txBody>
      </p:sp>
      <p:sp>
        <p:nvSpPr>
          <p:cNvPr id="19" name="TextBox 18">
            <a:extLst>
              <a:ext uri="{FF2B5EF4-FFF2-40B4-BE49-F238E27FC236}">
                <a16:creationId xmlns:a16="http://schemas.microsoft.com/office/drawing/2014/main" id="{F28DAAB7-098D-4ECA-A3A9-449F9ACB7D06}"/>
              </a:ext>
            </a:extLst>
          </p:cNvPr>
          <p:cNvSpPr txBox="1"/>
          <p:nvPr/>
        </p:nvSpPr>
        <p:spPr>
          <a:xfrm>
            <a:off x="514893" y="4301249"/>
            <a:ext cx="8114213" cy="307742"/>
          </a:xfrm>
          <a:prstGeom prst="rect">
            <a:avLst/>
          </a:prstGeom>
          <a:noFill/>
        </p:spPr>
        <p:txBody>
          <a:bodyPr wrap="square" lIns="91410" tIns="45703" rIns="91410" bIns="45703" rtlCol="0">
            <a:spAutoFit/>
          </a:bodyPr>
          <a:lstStyle/>
          <a:p>
            <a:pPr algn="ctr"/>
            <a:r>
              <a:rPr lang="en-US" sz="1400" dirty="0">
                <a:cs typeface="Roboto Light"/>
              </a:rPr>
              <a:t>Wolfspeed is #1 is SiC market share, and is investing heavily for the future</a:t>
            </a:r>
          </a:p>
        </p:txBody>
      </p:sp>
      <p:sp>
        <p:nvSpPr>
          <p:cNvPr id="21" name="Text Placeholder 23">
            <a:extLst>
              <a:ext uri="{FF2B5EF4-FFF2-40B4-BE49-F238E27FC236}">
                <a16:creationId xmlns:a16="http://schemas.microsoft.com/office/drawing/2014/main" id="{BC5DCB41-E8F6-4016-84D6-D1282DA9B2F9}"/>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THE WOLFSPEED ADVANTAGE</a:t>
            </a:r>
          </a:p>
        </p:txBody>
      </p:sp>
      <p:sp>
        <p:nvSpPr>
          <p:cNvPr id="24" name="Text Placeholder 23">
            <a:extLst>
              <a:ext uri="{FF2B5EF4-FFF2-40B4-BE49-F238E27FC236}">
                <a16:creationId xmlns:a16="http://schemas.microsoft.com/office/drawing/2014/main" id="{723AB2A8-9B9F-4A63-87CF-8B47E8D5BD7E}"/>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lvl="0"/>
            <a:r>
              <a:rPr lang="en-US" sz="2300" dirty="0">
                <a:solidFill>
                  <a:srgbClr val="343433"/>
                </a:solidFill>
              </a:rPr>
              <a:t>Ready for the Future</a:t>
            </a:r>
          </a:p>
        </p:txBody>
      </p:sp>
    </p:spTree>
    <p:extLst>
      <p:ext uri="{BB962C8B-B14F-4D97-AF65-F5344CB8AC3E}">
        <p14:creationId xmlns:p14="http://schemas.microsoft.com/office/powerpoint/2010/main" val="790087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7298F0-C00D-4A49-82C9-189D40C92312}"/>
              </a:ext>
            </a:extLst>
          </p:cNvPr>
          <p:cNvSpPr>
            <a:spLocks noGrp="1"/>
          </p:cNvSpPr>
          <p:nvPr>
            <p:ph sz="half" idx="11"/>
          </p:nvPr>
        </p:nvSpPr>
        <p:spPr>
          <a:xfrm>
            <a:off x="1340054" y="1169664"/>
            <a:ext cx="4031985" cy="3822466"/>
          </a:xfrm>
        </p:spPr>
        <p:txBody>
          <a:bodyPr/>
          <a:lstStyle/>
          <a:p>
            <a:pPr marL="0" indent="0">
              <a:spcBef>
                <a:spcPts val="0"/>
              </a:spcBef>
              <a:spcAft>
                <a:spcPts val="200"/>
              </a:spcAft>
              <a:buNone/>
            </a:pPr>
            <a:r>
              <a:rPr lang="en-US" sz="1400" b="1" dirty="0" err="1">
                <a:solidFill>
                  <a:srgbClr val="005495"/>
                </a:solidFill>
              </a:rPr>
              <a:t>SiC</a:t>
            </a:r>
            <a:r>
              <a:rPr lang="en-US" sz="1400" b="1" dirty="0">
                <a:solidFill>
                  <a:srgbClr val="005495"/>
                </a:solidFill>
              </a:rPr>
              <a:t> Schottky Diodes and MOSFETS</a:t>
            </a:r>
          </a:p>
          <a:p>
            <a:pPr marL="403225" indent="-228600">
              <a:spcBef>
                <a:spcPts val="0"/>
              </a:spcBef>
              <a:spcAft>
                <a:spcPts val="200"/>
              </a:spcAft>
            </a:pPr>
            <a:r>
              <a:rPr lang="en-US" sz="1300" dirty="0"/>
              <a:t>Up to 1700V rating</a:t>
            </a:r>
          </a:p>
          <a:p>
            <a:pPr marL="579437" lvl="1" indent="-228600">
              <a:spcBef>
                <a:spcPts val="0"/>
              </a:spcBef>
              <a:spcAft>
                <a:spcPts val="200"/>
              </a:spcAft>
            </a:pPr>
            <a:r>
              <a:rPr lang="en-US" sz="1300" dirty="0"/>
              <a:t>Diodes: 600V to 1700V</a:t>
            </a:r>
          </a:p>
          <a:p>
            <a:pPr marL="579437" lvl="1" indent="-228600">
              <a:spcBef>
                <a:spcPts val="0"/>
              </a:spcBef>
              <a:spcAft>
                <a:spcPts val="200"/>
              </a:spcAft>
            </a:pPr>
            <a:r>
              <a:rPr lang="en-US" sz="1300" dirty="0"/>
              <a:t>MOSFETs: 900V to 1700V (650V coming Q4 19)</a:t>
            </a:r>
          </a:p>
          <a:p>
            <a:pPr marL="403225" indent="-228600">
              <a:spcBef>
                <a:spcPts val="0"/>
              </a:spcBef>
              <a:spcAft>
                <a:spcPts val="200"/>
              </a:spcAft>
            </a:pPr>
            <a:r>
              <a:rPr lang="en-US" sz="1300" dirty="0"/>
              <a:t>Up to 100A current rating (package limited)</a:t>
            </a:r>
          </a:p>
          <a:p>
            <a:pPr marL="174625" indent="0">
              <a:spcBef>
                <a:spcPts val="0"/>
              </a:spcBef>
              <a:spcAft>
                <a:spcPts val="200"/>
              </a:spcAft>
              <a:buNone/>
            </a:pPr>
            <a:endParaRPr lang="en-US" sz="1400" dirty="0">
              <a:solidFill>
                <a:srgbClr val="005495"/>
              </a:solidFill>
            </a:endParaRPr>
          </a:p>
          <a:p>
            <a:pPr marL="0" indent="0">
              <a:spcBef>
                <a:spcPts val="0"/>
              </a:spcBef>
              <a:spcAft>
                <a:spcPts val="200"/>
              </a:spcAft>
              <a:buNone/>
            </a:pPr>
            <a:r>
              <a:rPr lang="en-US" sz="1400" b="1" dirty="0" err="1">
                <a:solidFill>
                  <a:srgbClr val="005495"/>
                </a:solidFill>
              </a:rPr>
              <a:t>SiC</a:t>
            </a:r>
            <a:r>
              <a:rPr lang="en-US" sz="1400" b="1" dirty="0">
                <a:solidFill>
                  <a:srgbClr val="005495"/>
                </a:solidFill>
              </a:rPr>
              <a:t> Power Modules</a:t>
            </a:r>
          </a:p>
          <a:p>
            <a:pPr marL="403225" indent="-228600">
              <a:spcBef>
                <a:spcPts val="0"/>
              </a:spcBef>
              <a:spcAft>
                <a:spcPts val="200"/>
              </a:spcAft>
            </a:pPr>
            <a:r>
              <a:rPr lang="en-US" sz="1400" dirty="0"/>
              <a:t>Up to 1700V rating</a:t>
            </a:r>
          </a:p>
          <a:p>
            <a:pPr marL="403225" indent="-228600">
              <a:spcBef>
                <a:spcPts val="0"/>
              </a:spcBef>
              <a:spcAft>
                <a:spcPts val="200"/>
              </a:spcAft>
            </a:pPr>
            <a:r>
              <a:rPr lang="en-US" sz="1400" dirty="0"/>
              <a:t>Up to 450A current rating</a:t>
            </a:r>
          </a:p>
          <a:p>
            <a:pPr marL="403225" indent="-228600">
              <a:spcBef>
                <a:spcPts val="0"/>
              </a:spcBef>
              <a:spcAft>
                <a:spcPts val="200"/>
              </a:spcAft>
            </a:pPr>
            <a:r>
              <a:rPr lang="en-US" sz="1400" dirty="0"/>
              <a:t>Half-bridge and three-phase configurations</a:t>
            </a:r>
          </a:p>
          <a:p>
            <a:pPr marL="174625" indent="0">
              <a:spcBef>
                <a:spcPts val="0"/>
              </a:spcBef>
              <a:spcAft>
                <a:spcPts val="200"/>
              </a:spcAft>
              <a:buNone/>
            </a:pPr>
            <a:endParaRPr lang="en-US" sz="1200" dirty="0">
              <a:solidFill>
                <a:srgbClr val="005495"/>
              </a:solidFill>
            </a:endParaRPr>
          </a:p>
          <a:p>
            <a:pPr marL="0" indent="0">
              <a:spcBef>
                <a:spcPts val="0"/>
              </a:spcBef>
              <a:spcAft>
                <a:spcPts val="200"/>
              </a:spcAft>
              <a:buNone/>
            </a:pPr>
            <a:r>
              <a:rPr lang="en-US" sz="1400" b="1" dirty="0" err="1">
                <a:solidFill>
                  <a:srgbClr val="005495"/>
                </a:solidFill>
              </a:rPr>
              <a:t>SiC</a:t>
            </a:r>
            <a:r>
              <a:rPr lang="en-US" sz="1400" b="1" dirty="0">
                <a:solidFill>
                  <a:srgbClr val="005495"/>
                </a:solidFill>
              </a:rPr>
              <a:t> Bare Die Schottky Diodes and MOSFETs</a:t>
            </a:r>
          </a:p>
          <a:p>
            <a:pPr marL="403225" indent="-228600">
              <a:spcBef>
                <a:spcPts val="0"/>
              </a:spcBef>
              <a:spcAft>
                <a:spcPts val="200"/>
              </a:spcAft>
            </a:pPr>
            <a:r>
              <a:rPr lang="en-US" sz="1400" dirty="0"/>
              <a:t>Up to 1700V rating</a:t>
            </a:r>
          </a:p>
          <a:p>
            <a:pPr marL="403225" indent="-228600">
              <a:spcBef>
                <a:spcPts val="0"/>
              </a:spcBef>
              <a:spcAft>
                <a:spcPts val="200"/>
              </a:spcAft>
            </a:pPr>
            <a:r>
              <a:rPr lang="en-US" sz="1400" dirty="0"/>
              <a:t>Up to 196A current rating</a:t>
            </a:r>
          </a:p>
          <a:p>
            <a:pPr marL="403225" indent="-228600">
              <a:spcBef>
                <a:spcPts val="0"/>
              </a:spcBef>
              <a:spcAft>
                <a:spcPts val="200"/>
              </a:spcAft>
            </a:pPr>
            <a:endParaRPr lang="en-US" sz="1200" dirty="0">
              <a:solidFill>
                <a:srgbClr val="005495"/>
              </a:solidFill>
            </a:endParaRPr>
          </a:p>
          <a:p>
            <a:pPr marL="403225" indent="-228600">
              <a:spcBef>
                <a:spcPts val="0"/>
              </a:spcBef>
              <a:spcAft>
                <a:spcPts val="600"/>
              </a:spcAft>
            </a:pPr>
            <a:endParaRPr lang="en-US" sz="1200" dirty="0">
              <a:solidFill>
                <a:srgbClr val="005495"/>
              </a:solidFill>
            </a:endParaRPr>
          </a:p>
          <a:p>
            <a:pPr marL="403225" indent="-228600"/>
            <a:endParaRPr lang="en-US" dirty="0">
              <a:solidFill>
                <a:srgbClr val="005495"/>
              </a:solidFill>
            </a:endParaRPr>
          </a:p>
          <a:p>
            <a:endParaRPr lang="en-US" dirty="0">
              <a:solidFill>
                <a:srgbClr val="005495"/>
              </a:solidFill>
            </a:endParaRPr>
          </a:p>
        </p:txBody>
      </p:sp>
      <p:sp>
        <p:nvSpPr>
          <p:cNvPr id="29" name="Text Placeholder 23">
            <a:extLst>
              <a:ext uri="{FF2B5EF4-FFF2-40B4-BE49-F238E27FC236}">
                <a16:creationId xmlns:a16="http://schemas.microsoft.com/office/drawing/2014/main" id="{6321C447-A4FF-40A5-B972-3407CDC63E96}"/>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lvl="0"/>
            <a:r>
              <a:rPr lang="en-US" sz="2300" dirty="0">
                <a:solidFill>
                  <a:srgbClr val="343433"/>
                </a:solidFill>
              </a:rPr>
              <a:t>Power Product Portfolio at a Glance</a:t>
            </a:r>
          </a:p>
        </p:txBody>
      </p:sp>
      <p:sp>
        <p:nvSpPr>
          <p:cNvPr id="30" name="Text Placeholder 23">
            <a:extLst>
              <a:ext uri="{FF2B5EF4-FFF2-40B4-BE49-F238E27FC236}">
                <a16:creationId xmlns:a16="http://schemas.microsoft.com/office/drawing/2014/main" id="{84E10949-A2B6-4637-872C-902D67938368}"/>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POWERING THE FUTURE</a:t>
            </a:r>
          </a:p>
        </p:txBody>
      </p:sp>
      <p:sp>
        <p:nvSpPr>
          <p:cNvPr id="31" name="Rectangle 30">
            <a:extLst>
              <a:ext uri="{FF2B5EF4-FFF2-40B4-BE49-F238E27FC236}">
                <a16:creationId xmlns:a16="http://schemas.microsoft.com/office/drawing/2014/main" id="{4DC07065-D814-43C2-AB19-12BF0A80DBD8}"/>
              </a:ext>
            </a:extLst>
          </p:cNvPr>
          <p:cNvSpPr/>
          <p:nvPr/>
        </p:nvSpPr>
        <p:spPr>
          <a:xfrm>
            <a:off x="5647825" y="1171498"/>
            <a:ext cx="2422458" cy="307777"/>
          </a:xfrm>
          <a:prstGeom prst="rect">
            <a:avLst/>
          </a:prstGeom>
        </p:spPr>
        <p:txBody>
          <a:bodyPr wrap="none">
            <a:spAutoFit/>
          </a:bodyPr>
          <a:lstStyle/>
          <a:p>
            <a:pPr>
              <a:spcAft>
                <a:spcPts val="200"/>
              </a:spcAft>
            </a:pPr>
            <a:r>
              <a:rPr lang="en-US" sz="1400" b="1" dirty="0">
                <a:solidFill>
                  <a:srgbClr val="005495"/>
                </a:solidFill>
              </a:rPr>
              <a:t>Example Package Options</a:t>
            </a:r>
          </a:p>
        </p:txBody>
      </p:sp>
      <p:pic>
        <p:nvPicPr>
          <p:cNvPr id="15" name="Picture 14">
            <a:extLst>
              <a:ext uri="{FF2B5EF4-FFF2-40B4-BE49-F238E27FC236}">
                <a16:creationId xmlns:a16="http://schemas.microsoft.com/office/drawing/2014/main" id="{21792386-1AA9-4EB0-A900-B535913F7C06}"/>
              </a:ext>
            </a:extLst>
          </p:cNvPr>
          <p:cNvPicPr>
            <a:picLocks noChangeAspect="1"/>
          </p:cNvPicPr>
          <p:nvPr/>
        </p:nvPicPr>
        <p:blipFill>
          <a:blip r:embed="rId3"/>
          <a:stretch>
            <a:fillRect/>
          </a:stretch>
        </p:blipFill>
        <p:spPr>
          <a:xfrm>
            <a:off x="5647825" y="2755420"/>
            <a:ext cx="1020973" cy="999155"/>
          </a:xfrm>
          <a:prstGeom prst="rect">
            <a:avLst/>
          </a:prstGeom>
        </p:spPr>
      </p:pic>
      <p:pic>
        <p:nvPicPr>
          <p:cNvPr id="20" name="Picture 4" descr="Wolfspeed CAS300M12BM2 1200V 300A 5mÎ© SiC 62mm Half">
            <a:extLst>
              <a:ext uri="{FF2B5EF4-FFF2-40B4-BE49-F238E27FC236}">
                <a16:creationId xmlns:a16="http://schemas.microsoft.com/office/drawing/2014/main" id="{82D03DB6-6562-42D7-A9C6-2339F5CAA3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5227" y="2634772"/>
            <a:ext cx="1240449" cy="124044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95477EA3-EA56-4D98-A274-14600C2AAA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0104" y="1719403"/>
            <a:ext cx="721423" cy="721423"/>
          </a:xfrm>
          <a:prstGeom prst="rect">
            <a:avLst/>
          </a:prstGeom>
        </p:spPr>
      </p:pic>
      <p:pic>
        <p:nvPicPr>
          <p:cNvPr id="22" name="Picture 2" descr="C5D05170H">
            <a:extLst>
              <a:ext uri="{FF2B5EF4-FFF2-40B4-BE49-F238E27FC236}">
                <a16:creationId xmlns:a16="http://schemas.microsoft.com/office/drawing/2014/main" id="{28AE35C0-1D90-4A14-B0F9-EFAF2BA5C3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62991" y="1756123"/>
            <a:ext cx="722449" cy="72244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Wolfspeed C3D04065E 650V SiC Schottky Diodes">
            <a:extLst>
              <a:ext uri="{FF2B5EF4-FFF2-40B4-BE49-F238E27FC236}">
                <a16:creationId xmlns:a16="http://schemas.microsoft.com/office/drawing/2014/main" id="{54DB35CA-44DF-4919-90A9-C8758399B04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53390" y="1726398"/>
            <a:ext cx="449275" cy="44927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3M0075120K">
            <a:extLst>
              <a:ext uri="{FF2B5EF4-FFF2-40B4-BE49-F238E27FC236}">
                <a16:creationId xmlns:a16="http://schemas.microsoft.com/office/drawing/2014/main" id="{3C013BC5-F4EF-4A3F-A76A-B9088E109B4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68103" y="1726398"/>
            <a:ext cx="781901" cy="78190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Wolfspeed C3M0065100J 1000V SiC MOSFET Power Converter">
            <a:extLst>
              <a:ext uri="{FF2B5EF4-FFF2-40B4-BE49-F238E27FC236}">
                <a16:creationId xmlns:a16="http://schemas.microsoft.com/office/drawing/2014/main" id="{7F6D42D6-B6D4-4785-90BF-4ADE9A3A978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04867" y="1710103"/>
            <a:ext cx="555161" cy="55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984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Placeholder 23">
            <a:extLst>
              <a:ext uri="{FF2B5EF4-FFF2-40B4-BE49-F238E27FC236}">
                <a16:creationId xmlns:a16="http://schemas.microsoft.com/office/drawing/2014/main" id="{41F8876D-8159-B544-910D-EEF371A5DBB6}"/>
              </a:ext>
            </a:extLst>
          </p:cNvPr>
          <p:cNvSpPr txBox="1">
            <a:spLocks/>
          </p:cNvSpPr>
          <p:nvPr/>
        </p:nvSpPr>
        <p:spPr>
          <a:xfrm>
            <a:off x="733054" y="612192"/>
            <a:ext cx="3278802" cy="763762"/>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Fast Charger for    Electric Vehicles</a:t>
            </a:r>
          </a:p>
        </p:txBody>
      </p:sp>
      <p:sp>
        <p:nvSpPr>
          <p:cNvPr id="51" name="Text Placeholder 23">
            <a:extLst>
              <a:ext uri="{FF2B5EF4-FFF2-40B4-BE49-F238E27FC236}">
                <a16:creationId xmlns:a16="http://schemas.microsoft.com/office/drawing/2014/main" id="{A71DBBFA-7E11-7B4A-BBD1-8F85A34A5BA3}"/>
              </a:ext>
            </a:extLst>
          </p:cNvPr>
          <p:cNvSpPr txBox="1">
            <a:spLocks/>
          </p:cNvSpPr>
          <p:nvPr/>
        </p:nvSpPr>
        <p:spPr>
          <a:xfrm>
            <a:off x="733053" y="356160"/>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INDUSTRIAL APPLICATION</a:t>
            </a:r>
          </a:p>
        </p:txBody>
      </p:sp>
      <p:pic>
        <p:nvPicPr>
          <p:cNvPr id="68" name="Picture 67">
            <a:extLst>
              <a:ext uri="{FF2B5EF4-FFF2-40B4-BE49-F238E27FC236}">
                <a16:creationId xmlns:a16="http://schemas.microsoft.com/office/drawing/2014/main" id="{8CFA8E88-D789-7D49-8388-4AB31CAA999E}"/>
              </a:ext>
            </a:extLst>
          </p:cNvPr>
          <p:cNvPicPr>
            <a:picLocks noChangeAspect="1"/>
          </p:cNvPicPr>
          <p:nvPr/>
        </p:nvPicPr>
        <p:blipFill rotWithShape="1">
          <a:blip r:embed="rId3"/>
          <a:srcRect l="7892" t="5799" b="1"/>
          <a:stretch/>
        </p:blipFill>
        <p:spPr>
          <a:xfrm>
            <a:off x="4598378" y="6331"/>
            <a:ext cx="4558904" cy="2599709"/>
          </a:xfrm>
          <a:prstGeom prst="rect">
            <a:avLst/>
          </a:prstGeom>
        </p:spPr>
      </p:pic>
      <p:sp>
        <p:nvSpPr>
          <p:cNvPr id="69" name="Content Placeholder 2">
            <a:extLst>
              <a:ext uri="{FF2B5EF4-FFF2-40B4-BE49-F238E27FC236}">
                <a16:creationId xmlns:a16="http://schemas.microsoft.com/office/drawing/2014/main" id="{2AFD3DDD-B9CB-DE40-BC35-0F1E0945DBEC}"/>
              </a:ext>
            </a:extLst>
          </p:cNvPr>
          <p:cNvSpPr txBox="1">
            <a:spLocks/>
          </p:cNvSpPr>
          <p:nvPr/>
        </p:nvSpPr>
        <p:spPr>
          <a:xfrm>
            <a:off x="603504" y="1524659"/>
            <a:ext cx="3654987" cy="3151423"/>
          </a:xfrm>
          <a:prstGeom prst="rect">
            <a:avLst/>
          </a:prstGeom>
        </p:spPr>
        <p:txBody>
          <a:bodyPr/>
          <a:lstStyle>
            <a:lvl1pPr marL="292219" indent="-292219"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marL="292608" lvl="0" indent="-201168">
              <a:spcBef>
                <a:spcPts val="1000"/>
              </a:spcBef>
            </a:pPr>
            <a:r>
              <a:rPr lang="en-US" sz="1200" b="1" dirty="0">
                <a:solidFill>
                  <a:srgbClr val="005495"/>
                </a:solidFill>
                <a:ea typeface="+mj-ea"/>
                <a:cs typeface="Calibri" panose="020F0502020204030204" pitchFamily="34" charset="0"/>
              </a:rPr>
              <a:t>What</a:t>
            </a:r>
            <a:r>
              <a:rPr lang="en-US" sz="1200" dirty="0">
                <a:solidFill>
                  <a:srgbClr val="005495"/>
                </a:solidFill>
                <a:ea typeface="+mj-ea"/>
                <a:cs typeface="Calibri" panose="020F0502020204030204" pitchFamily="34" charset="0"/>
              </a:rPr>
              <a:t>: </a:t>
            </a:r>
            <a:r>
              <a:rPr lang="en-US" sz="1200" dirty="0">
                <a:solidFill>
                  <a:srgbClr val="343433"/>
                </a:solidFill>
                <a:ea typeface="+mj-ea"/>
                <a:cs typeface="Calibri" panose="020F0502020204030204" pitchFamily="34" charset="0"/>
              </a:rPr>
              <a:t>Silicon Carbide Power Modules or MOSFETs and Diodes</a:t>
            </a:r>
            <a:endParaRPr lang="en-US" sz="1200" b="1" dirty="0">
              <a:solidFill>
                <a:srgbClr val="343433"/>
              </a:solidFill>
              <a:ea typeface="+mj-ea"/>
              <a:cs typeface="Calibri" panose="020F0502020204030204" pitchFamily="34" charset="0"/>
            </a:endParaRPr>
          </a:p>
          <a:p>
            <a:pPr marL="292608" lvl="0" indent="-201168">
              <a:spcBef>
                <a:spcPts val="1000"/>
              </a:spcBef>
            </a:pPr>
            <a:r>
              <a:rPr lang="en-US" sz="1200" b="1" dirty="0">
                <a:solidFill>
                  <a:srgbClr val="005495"/>
                </a:solidFill>
                <a:ea typeface="+mj-ea"/>
                <a:cs typeface="Calibri" panose="020F0502020204030204" pitchFamily="34" charset="0"/>
              </a:rPr>
              <a:t>Where: </a:t>
            </a:r>
            <a:r>
              <a:rPr lang="en-US" sz="1200" dirty="0">
                <a:solidFill>
                  <a:srgbClr val="343433"/>
                </a:solidFill>
                <a:ea typeface="+mj-ea"/>
                <a:cs typeface="Calibri" panose="020F0502020204030204" pitchFamily="34" charset="0"/>
              </a:rPr>
              <a:t>Electric vehicle battery </a:t>
            </a:r>
            <a:br>
              <a:rPr lang="en-US" sz="1200" dirty="0">
                <a:solidFill>
                  <a:srgbClr val="343433"/>
                </a:solidFill>
                <a:ea typeface="+mj-ea"/>
                <a:cs typeface="Calibri" panose="020F0502020204030204" pitchFamily="34" charset="0"/>
              </a:rPr>
            </a:br>
            <a:r>
              <a:rPr lang="en-US" sz="1200" dirty="0">
                <a:solidFill>
                  <a:srgbClr val="343433"/>
                </a:solidFill>
                <a:ea typeface="+mj-ea"/>
                <a:cs typeface="Calibri" panose="020F0502020204030204" pitchFamily="34" charset="0"/>
              </a:rPr>
              <a:t>off-board charging 80kW – 150kW. </a:t>
            </a:r>
            <a:br>
              <a:rPr lang="en-US" sz="1200" dirty="0">
                <a:solidFill>
                  <a:srgbClr val="343433"/>
                </a:solidFill>
                <a:ea typeface="+mj-ea"/>
                <a:cs typeface="Calibri" panose="020F0502020204030204" pitchFamily="34" charset="0"/>
              </a:rPr>
            </a:br>
            <a:r>
              <a:rPr lang="en-US" sz="1200" dirty="0">
                <a:solidFill>
                  <a:srgbClr val="343433"/>
                </a:solidFill>
                <a:ea typeface="+mj-ea"/>
                <a:cs typeface="Calibri" panose="020F0502020204030204" pitchFamily="34" charset="0"/>
              </a:rPr>
              <a:t>DC charge from station to car, or any other type of electric vehicle. Typically constructed from multiple 15kW-20kW blocks.</a:t>
            </a:r>
            <a:endParaRPr lang="en-US" sz="1200" b="1" dirty="0">
              <a:solidFill>
                <a:srgbClr val="343433"/>
              </a:solidFill>
              <a:ea typeface="+mj-ea"/>
              <a:cs typeface="Calibri" panose="020F0502020204030204" pitchFamily="34" charset="0"/>
            </a:endParaRPr>
          </a:p>
          <a:p>
            <a:pPr marL="292608" lvl="0" indent="-201168">
              <a:spcBef>
                <a:spcPts val="1000"/>
              </a:spcBef>
            </a:pPr>
            <a:r>
              <a:rPr lang="en-US" sz="1200" b="1" dirty="0">
                <a:solidFill>
                  <a:srgbClr val="005495"/>
                </a:solidFill>
                <a:ea typeface="+mj-ea"/>
                <a:cs typeface="Calibri" panose="020F0502020204030204" pitchFamily="34" charset="0"/>
              </a:rPr>
              <a:t>Why</a:t>
            </a:r>
            <a:r>
              <a:rPr lang="en-US" sz="1200" dirty="0">
                <a:solidFill>
                  <a:srgbClr val="005495"/>
                </a:solidFill>
                <a:ea typeface="+mj-ea"/>
                <a:cs typeface="Calibri" panose="020F0502020204030204" pitchFamily="34" charset="0"/>
              </a:rPr>
              <a:t>: </a:t>
            </a:r>
            <a:r>
              <a:rPr lang="en-US" sz="1200" dirty="0">
                <a:solidFill>
                  <a:srgbClr val="343433"/>
                </a:solidFill>
                <a:ea typeface="+mj-ea"/>
                <a:cs typeface="Calibri" panose="020F0502020204030204" pitchFamily="34" charset="0"/>
              </a:rPr>
              <a:t>Minimize the size and weight of the charging station while maintaining </a:t>
            </a:r>
            <a:br>
              <a:rPr lang="en-US" sz="1200" dirty="0">
                <a:solidFill>
                  <a:srgbClr val="343433"/>
                </a:solidFill>
                <a:ea typeface="+mj-ea"/>
                <a:cs typeface="Calibri" panose="020F0502020204030204" pitchFamily="34" charset="0"/>
              </a:rPr>
            </a:br>
            <a:r>
              <a:rPr lang="en-US" sz="1200" dirty="0">
                <a:solidFill>
                  <a:srgbClr val="343433"/>
                </a:solidFill>
                <a:ea typeface="+mj-ea"/>
                <a:cs typeface="Calibri" panose="020F0502020204030204" pitchFamily="34" charset="0"/>
              </a:rPr>
              <a:t>a 30-minute-or-less charge time.</a:t>
            </a:r>
          </a:p>
          <a:p>
            <a:pPr marL="292608" lvl="0" indent="-201168">
              <a:spcBef>
                <a:spcPts val="1000"/>
              </a:spcBef>
            </a:pPr>
            <a:r>
              <a:rPr lang="en-US" sz="1200" b="1" dirty="0" err="1">
                <a:solidFill>
                  <a:srgbClr val="005495"/>
                </a:solidFill>
                <a:ea typeface="+mj-ea"/>
                <a:cs typeface="Calibri" panose="020F0502020204030204" pitchFamily="34" charset="0"/>
              </a:rPr>
              <a:t>Wolfspeed</a:t>
            </a:r>
            <a:r>
              <a:rPr lang="en-US" sz="1200" b="1" dirty="0">
                <a:solidFill>
                  <a:srgbClr val="005495"/>
                </a:solidFill>
                <a:ea typeface="+mj-ea"/>
                <a:cs typeface="Calibri" panose="020F0502020204030204" pitchFamily="34" charset="0"/>
              </a:rPr>
              <a:t> </a:t>
            </a:r>
            <a:r>
              <a:rPr lang="en-US" sz="1200" b="1" dirty="0" err="1">
                <a:solidFill>
                  <a:srgbClr val="005495"/>
                </a:solidFill>
                <a:ea typeface="+mj-ea"/>
                <a:cs typeface="Calibri" panose="020F0502020204030204" pitchFamily="34" charset="0"/>
              </a:rPr>
              <a:t>SiC</a:t>
            </a:r>
            <a:r>
              <a:rPr lang="en-US" sz="1200" b="1" dirty="0">
                <a:solidFill>
                  <a:srgbClr val="005495"/>
                </a:solidFill>
                <a:ea typeface="+mj-ea"/>
                <a:cs typeface="Calibri" panose="020F0502020204030204" pitchFamily="34" charset="0"/>
              </a:rPr>
              <a:t> Advantage</a:t>
            </a:r>
            <a:r>
              <a:rPr lang="en-US" sz="1200" dirty="0">
                <a:solidFill>
                  <a:srgbClr val="005495"/>
                </a:solidFill>
                <a:ea typeface="+mj-ea"/>
                <a:cs typeface="Calibri" panose="020F0502020204030204" pitchFamily="34" charset="0"/>
              </a:rPr>
              <a:t>: </a:t>
            </a:r>
            <a:r>
              <a:rPr lang="en-US" sz="1200" dirty="0">
                <a:solidFill>
                  <a:srgbClr val="343433"/>
                </a:solidFill>
                <a:ea typeface="+mj-ea"/>
                <a:cs typeface="Calibri" panose="020F0502020204030204" pitchFamily="34" charset="0"/>
              </a:rPr>
              <a:t>Up to 30% lower losses and </a:t>
            </a:r>
            <a:r>
              <a:rPr lang="en-US" sz="1200" dirty="0">
                <a:solidFill>
                  <a:srgbClr val="343433"/>
                </a:solidFill>
                <a:ea typeface="+mj-ea"/>
                <a:cs typeface="Calibri" panose="020F0502020204030204" pitchFamily="34" charset="0"/>
                <a:sym typeface="Wingdings" panose="05000000000000000000" pitchFamily="2" charset="2"/>
              </a:rPr>
              <a:t>2x-3x faster switching speed. Deliver </a:t>
            </a:r>
            <a:r>
              <a:rPr lang="en-US" sz="1200" dirty="0">
                <a:solidFill>
                  <a:srgbClr val="343433"/>
                </a:solidFill>
                <a:ea typeface="+mj-ea"/>
                <a:cs typeface="Calibri" panose="020F0502020204030204" pitchFamily="34" charset="0"/>
              </a:rPr>
              <a:t>65% increase in power density, 30% fewer components.</a:t>
            </a:r>
          </a:p>
        </p:txBody>
      </p:sp>
      <p:pic>
        <p:nvPicPr>
          <p:cNvPr id="80" name="Picture 79">
            <a:extLst>
              <a:ext uri="{FF2B5EF4-FFF2-40B4-BE49-F238E27FC236}">
                <a16:creationId xmlns:a16="http://schemas.microsoft.com/office/drawing/2014/main" id="{A9D3679B-9543-A640-9481-D1F6A6F7A7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9699" y="3648383"/>
            <a:ext cx="3565741" cy="746318"/>
          </a:xfrm>
          <a:prstGeom prst="rect">
            <a:avLst/>
          </a:prstGeom>
        </p:spPr>
      </p:pic>
      <p:pic>
        <p:nvPicPr>
          <p:cNvPr id="3" name="Picture 2">
            <a:extLst>
              <a:ext uri="{FF2B5EF4-FFF2-40B4-BE49-F238E27FC236}">
                <a16:creationId xmlns:a16="http://schemas.microsoft.com/office/drawing/2014/main" id="{F8CAB5DD-59DB-924B-B9F3-E3AC54F9CD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4739" y="2310508"/>
            <a:ext cx="655496" cy="746318"/>
          </a:xfrm>
          <a:prstGeom prst="rect">
            <a:avLst/>
          </a:prstGeom>
        </p:spPr>
      </p:pic>
      <p:pic>
        <p:nvPicPr>
          <p:cNvPr id="12" name="Picture 11">
            <a:extLst>
              <a:ext uri="{FF2B5EF4-FFF2-40B4-BE49-F238E27FC236}">
                <a16:creationId xmlns:a16="http://schemas.microsoft.com/office/drawing/2014/main" id="{6126BD60-9FAA-8C4F-9C71-71932700672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9217" y="2310508"/>
            <a:ext cx="655496" cy="746318"/>
          </a:xfrm>
          <a:prstGeom prst="rect">
            <a:avLst/>
          </a:prstGeom>
        </p:spPr>
      </p:pic>
      <p:pic>
        <p:nvPicPr>
          <p:cNvPr id="14" name="Picture 13">
            <a:extLst>
              <a:ext uri="{FF2B5EF4-FFF2-40B4-BE49-F238E27FC236}">
                <a16:creationId xmlns:a16="http://schemas.microsoft.com/office/drawing/2014/main" id="{E530EF0B-A16C-5E48-871C-52DEFD8B6A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5261" y="2310508"/>
            <a:ext cx="655496" cy="746318"/>
          </a:xfrm>
          <a:prstGeom prst="rect">
            <a:avLst/>
          </a:prstGeom>
        </p:spPr>
      </p:pic>
      <p:pic>
        <p:nvPicPr>
          <p:cNvPr id="6" name="Picture 5">
            <a:extLst>
              <a:ext uri="{FF2B5EF4-FFF2-40B4-BE49-F238E27FC236}">
                <a16:creationId xmlns:a16="http://schemas.microsoft.com/office/drawing/2014/main" id="{D8F106D0-FA5B-D24A-A851-24CAAC081F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49653" y="2245866"/>
            <a:ext cx="866812" cy="986913"/>
          </a:xfrm>
          <a:prstGeom prst="rect">
            <a:avLst/>
          </a:prstGeom>
          <a:effectLst>
            <a:outerShdw blurRad="63500" dist="63500" dir="2700000" algn="tl" rotWithShape="0">
              <a:prstClr val="black">
                <a:alpha val="15000"/>
              </a:prstClr>
            </a:outerShdw>
          </a:effectLst>
        </p:spPr>
      </p:pic>
      <p:pic>
        <p:nvPicPr>
          <p:cNvPr id="8" name="Picture 7">
            <a:extLst>
              <a:ext uri="{FF2B5EF4-FFF2-40B4-BE49-F238E27FC236}">
                <a16:creationId xmlns:a16="http://schemas.microsoft.com/office/drawing/2014/main" id="{7A448F49-3CF6-9D4A-9854-77AEFC07F8D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70753" y="2245866"/>
            <a:ext cx="866812" cy="986913"/>
          </a:xfrm>
          <a:prstGeom prst="rect">
            <a:avLst/>
          </a:prstGeom>
          <a:effectLst>
            <a:outerShdw blurRad="63500" dist="63500" dir="2700000" algn="tl" rotWithShape="0">
              <a:prstClr val="black">
                <a:alpha val="15000"/>
              </a:prstClr>
            </a:outerShdw>
          </a:effectLst>
        </p:spPr>
      </p:pic>
      <p:pic>
        <p:nvPicPr>
          <p:cNvPr id="10" name="Picture 9">
            <a:extLst>
              <a:ext uri="{FF2B5EF4-FFF2-40B4-BE49-F238E27FC236}">
                <a16:creationId xmlns:a16="http://schemas.microsoft.com/office/drawing/2014/main" id="{9A610EF6-342A-4741-8873-E36ECACF7B8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86519" y="2245866"/>
            <a:ext cx="866812" cy="986913"/>
          </a:xfrm>
          <a:prstGeom prst="rect">
            <a:avLst/>
          </a:prstGeom>
          <a:effectLst>
            <a:outerShdw blurRad="63500" dist="63500" dir="2700000" algn="tl" rotWithShape="0">
              <a:prstClr val="black">
                <a:alpha val="15000"/>
              </a:prstClr>
            </a:outerShdw>
          </a:effectLst>
        </p:spPr>
      </p:pic>
    </p:spTree>
    <p:extLst>
      <p:ext uri="{BB962C8B-B14F-4D97-AF65-F5344CB8AC3E}">
        <p14:creationId xmlns:p14="http://schemas.microsoft.com/office/powerpoint/2010/main" val="2756495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683C5A7D-F304-5E4F-9215-0A9C751A35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4057" y="0"/>
            <a:ext cx="4539944" cy="2858494"/>
          </a:xfrm>
          <a:prstGeom prst="rect">
            <a:avLst/>
          </a:prstGeom>
        </p:spPr>
      </p:pic>
      <p:sp>
        <p:nvSpPr>
          <p:cNvPr id="14" name="Text Placeholder 23">
            <a:extLst>
              <a:ext uri="{FF2B5EF4-FFF2-40B4-BE49-F238E27FC236}">
                <a16:creationId xmlns:a16="http://schemas.microsoft.com/office/drawing/2014/main" id="{ED797F3E-7A3C-4743-8231-A1588AFAD986}"/>
              </a:ext>
            </a:extLst>
          </p:cNvPr>
          <p:cNvSpPr txBox="1">
            <a:spLocks/>
          </p:cNvSpPr>
          <p:nvPr/>
        </p:nvSpPr>
        <p:spPr>
          <a:xfrm>
            <a:off x="733053" y="612192"/>
            <a:ext cx="3908353"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lvl="0"/>
            <a:r>
              <a:rPr lang="en-US" sz="2300" dirty="0">
                <a:solidFill>
                  <a:srgbClr val="343433"/>
                </a:solidFill>
              </a:rPr>
              <a:t>High Efficiency Power </a:t>
            </a:r>
            <a:br>
              <a:rPr lang="en-US" sz="2300" dirty="0">
                <a:solidFill>
                  <a:srgbClr val="343433"/>
                </a:solidFill>
              </a:rPr>
            </a:br>
            <a:r>
              <a:rPr lang="en-US" sz="2300" dirty="0">
                <a:solidFill>
                  <a:srgbClr val="343433"/>
                </a:solidFill>
              </a:rPr>
              <a:t>for Data Centers</a:t>
            </a:r>
          </a:p>
        </p:txBody>
      </p:sp>
      <p:sp>
        <p:nvSpPr>
          <p:cNvPr id="15" name="Text Placeholder 23">
            <a:extLst>
              <a:ext uri="{FF2B5EF4-FFF2-40B4-BE49-F238E27FC236}">
                <a16:creationId xmlns:a16="http://schemas.microsoft.com/office/drawing/2014/main" id="{5DD24506-6D3A-9848-98C6-A5F2D30D764D}"/>
              </a:ext>
            </a:extLst>
          </p:cNvPr>
          <p:cNvSpPr txBox="1">
            <a:spLocks/>
          </p:cNvSpPr>
          <p:nvPr/>
        </p:nvSpPr>
        <p:spPr>
          <a:xfrm>
            <a:off x="733053" y="356160"/>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INDUSTRIAL APPLICATION</a:t>
            </a:r>
          </a:p>
        </p:txBody>
      </p:sp>
      <p:sp>
        <p:nvSpPr>
          <p:cNvPr id="36" name="Content Placeholder 2">
            <a:extLst>
              <a:ext uri="{FF2B5EF4-FFF2-40B4-BE49-F238E27FC236}">
                <a16:creationId xmlns:a16="http://schemas.microsoft.com/office/drawing/2014/main" id="{20CDC632-D1E8-0D46-89AF-0188E562A0D3}"/>
              </a:ext>
            </a:extLst>
          </p:cNvPr>
          <p:cNvSpPr txBox="1">
            <a:spLocks/>
          </p:cNvSpPr>
          <p:nvPr/>
        </p:nvSpPr>
        <p:spPr>
          <a:xfrm>
            <a:off x="603503" y="1569083"/>
            <a:ext cx="3594027" cy="3150017"/>
          </a:xfrm>
          <a:prstGeom prst="rect">
            <a:avLst/>
          </a:prstGeom>
        </p:spPr>
        <p:txBody>
          <a:bodyPr>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92608" indent="-201168"/>
            <a:r>
              <a:rPr lang="en-US" sz="1200" b="1" dirty="0">
                <a:solidFill>
                  <a:schemeClr val="bg2"/>
                </a:solidFill>
              </a:rPr>
              <a:t>What</a:t>
            </a:r>
            <a:r>
              <a:rPr lang="en-US" sz="1200" dirty="0">
                <a:solidFill>
                  <a:schemeClr val="bg2"/>
                </a:solidFill>
              </a:rPr>
              <a:t>: </a:t>
            </a:r>
            <a:r>
              <a:rPr lang="en-US" sz="1200" dirty="0"/>
              <a:t>Silicon Carbide MOSFETs and Diodes</a:t>
            </a:r>
            <a:endParaRPr lang="en-US" sz="1200" b="1" dirty="0"/>
          </a:p>
          <a:p>
            <a:pPr marL="292608" indent="-201168"/>
            <a:r>
              <a:rPr lang="en-US" sz="1200" b="1" dirty="0">
                <a:solidFill>
                  <a:schemeClr val="bg2"/>
                </a:solidFill>
              </a:rPr>
              <a:t>Where: </a:t>
            </a:r>
            <a:r>
              <a:rPr lang="en-US" sz="1200" dirty="0"/>
              <a:t>Data centers for cloud computing</a:t>
            </a:r>
            <a:endParaRPr lang="en-US" sz="1200" b="1" dirty="0"/>
          </a:p>
          <a:p>
            <a:pPr marL="292608" indent="-201168"/>
            <a:r>
              <a:rPr lang="en-US" sz="1200" b="1" dirty="0">
                <a:solidFill>
                  <a:schemeClr val="bg2"/>
                </a:solidFill>
              </a:rPr>
              <a:t>Why: </a:t>
            </a:r>
            <a:r>
              <a:rPr lang="en-US" sz="1200" dirty="0"/>
              <a:t>Maximize computing capability while minimizing electricity consumption — </a:t>
            </a:r>
            <a:br>
              <a:rPr lang="en-US" sz="1200" dirty="0"/>
            </a:br>
            <a:r>
              <a:rPr lang="en-US" sz="1200" dirty="0"/>
              <a:t>cooling system can be up to 40% </a:t>
            </a:r>
            <a:br>
              <a:rPr lang="en-US" sz="1200" dirty="0"/>
            </a:br>
            <a:r>
              <a:rPr lang="en-US" sz="1200" dirty="0"/>
              <a:t>of the electricity cost</a:t>
            </a:r>
          </a:p>
          <a:p>
            <a:pPr marL="292608" indent="-201168"/>
            <a:r>
              <a:rPr lang="en-US" sz="1200" b="1" dirty="0" err="1">
                <a:solidFill>
                  <a:schemeClr val="bg2"/>
                </a:solidFill>
              </a:rPr>
              <a:t>Wolfspeed</a:t>
            </a:r>
            <a:r>
              <a:rPr lang="en-US" sz="1200" b="1" dirty="0">
                <a:solidFill>
                  <a:schemeClr val="bg2"/>
                </a:solidFill>
              </a:rPr>
              <a:t> </a:t>
            </a:r>
            <a:r>
              <a:rPr lang="en-US" sz="1200" b="1" dirty="0" err="1">
                <a:solidFill>
                  <a:schemeClr val="bg2"/>
                </a:solidFill>
              </a:rPr>
              <a:t>SiC</a:t>
            </a:r>
            <a:r>
              <a:rPr lang="en-US" sz="1200" b="1" dirty="0">
                <a:solidFill>
                  <a:schemeClr val="bg2"/>
                </a:solidFill>
              </a:rPr>
              <a:t> Advantage</a:t>
            </a:r>
            <a:r>
              <a:rPr lang="en-US" sz="1200" dirty="0">
                <a:solidFill>
                  <a:schemeClr val="bg2"/>
                </a:solidFill>
              </a:rPr>
              <a:t>:</a:t>
            </a:r>
          </a:p>
          <a:p>
            <a:pPr marL="475488" indent="-201168">
              <a:spcBef>
                <a:spcPts val="400"/>
              </a:spcBef>
            </a:pPr>
            <a:r>
              <a:rPr lang="en-US" sz="1200" dirty="0"/>
              <a:t>Achieves 80+ Titanium standards</a:t>
            </a:r>
          </a:p>
          <a:p>
            <a:pPr marL="475488" indent="-201168">
              <a:spcBef>
                <a:spcPts val="400"/>
              </a:spcBef>
            </a:pPr>
            <a:r>
              <a:rPr lang="en-US" sz="1200" dirty="0"/>
              <a:t>Lower total bill of materials cost</a:t>
            </a:r>
          </a:p>
          <a:p>
            <a:pPr marL="475488" indent="-201168">
              <a:spcBef>
                <a:spcPts val="400"/>
              </a:spcBef>
            </a:pPr>
            <a:r>
              <a:rPr lang="en-US" sz="1200" dirty="0"/>
              <a:t>Contributes to 620 billion kWh in </a:t>
            </a:r>
            <a:br>
              <a:rPr lang="en-US" sz="1200" dirty="0"/>
            </a:br>
            <a:r>
              <a:rPr lang="en-US" sz="1200" dirty="0"/>
              <a:t>energy savings from 2010 to 2020</a:t>
            </a:r>
          </a:p>
        </p:txBody>
      </p:sp>
      <p:pic>
        <p:nvPicPr>
          <p:cNvPr id="31" name="Picture 30">
            <a:extLst>
              <a:ext uri="{FF2B5EF4-FFF2-40B4-BE49-F238E27FC236}">
                <a16:creationId xmlns:a16="http://schemas.microsoft.com/office/drawing/2014/main" id="{62D5D7AA-5239-BB45-82DE-DB3DDE9975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6613" y="3578018"/>
            <a:ext cx="3264408" cy="854964"/>
          </a:xfrm>
          <a:prstGeom prst="rect">
            <a:avLst/>
          </a:prstGeom>
        </p:spPr>
      </p:pic>
      <p:pic>
        <p:nvPicPr>
          <p:cNvPr id="25" name="Picture 24">
            <a:extLst>
              <a:ext uri="{FF2B5EF4-FFF2-40B4-BE49-F238E27FC236}">
                <a16:creationId xmlns:a16="http://schemas.microsoft.com/office/drawing/2014/main" id="{AD906399-F003-FB44-AF60-060A47608C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4628" y="2307718"/>
            <a:ext cx="864362" cy="984123"/>
          </a:xfrm>
          <a:prstGeom prst="rect">
            <a:avLst/>
          </a:prstGeom>
          <a:effectLst>
            <a:outerShdw blurRad="63500" dist="63500" dir="2700000" algn="tl" rotWithShape="0">
              <a:prstClr val="black">
                <a:alpha val="15000"/>
              </a:prstClr>
            </a:outerShdw>
          </a:effectLst>
        </p:spPr>
      </p:pic>
      <p:pic>
        <p:nvPicPr>
          <p:cNvPr id="37" name="Picture 36">
            <a:extLst>
              <a:ext uri="{FF2B5EF4-FFF2-40B4-BE49-F238E27FC236}">
                <a16:creationId xmlns:a16="http://schemas.microsoft.com/office/drawing/2014/main" id="{D1BFE995-F16C-A344-815E-7F756B10A2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62529" y="2307718"/>
            <a:ext cx="866812" cy="986913"/>
          </a:xfrm>
          <a:prstGeom prst="rect">
            <a:avLst/>
          </a:prstGeom>
          <a:effectLst>
            <a:outerShdw blurRad="63500" dist="63500" dir="2700000" algn="tl" rotWithShape="0">
              <a:prstClr val="black">
                <a:alpha val="15000"/>
              </a:prstClr>
            </a:outerShdw>
          </a:effectLst>
        </p:spPr>
      </p:pic>
      <p:pic>
        <p:nvPicPr>
          <p:cNvPr id="38" name="Picture 37">
            <a:extLst>
              <a:ext uri="{FF2B5EF4-FFF2-40B4-BE49-F238E27FC236}">
                <a16:creationId xmlns:a16="http://schemas.microsoft.com/office/drawing/2014/main" id="{B2539AC0-A1E3-5749-BC9E-E797E19324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91603" y="2307718"/>
            <a:ext cx="653542" cy="744093"/>
          </a:xfrm>
          <a:prstGeom prst="rect">
            <a:avLst/>
          </a:prstGeom>
          <a:effectLst/>
        </p:spPr>
      </p:pic>
      <p:pic>
        <p:nvPicPr>
          <p:cNvPr id="39" name="Picture 38">
            <a:extLst>
              <a:ext uri="{FF2B5EF4-FFF2-40B4-BE49-F238E27FC236}">
                <a16:creationId xmlns:a16="http://schemas.microsoft.com/office/drawing/2014/main" id="{D0B0156D-7495-1842-BC87-818237A97D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93410" y="2307718"/>
            <a:ext cx="658368" cy="749588"/>
          </a:xfrm>
          <a:prstGeom prst="rect">
            <a:avLst/>
          </a:prstGeom>
          <a:effectLst/>
        </p:spPr>
      </p:pic>
      <p:pic>
        <p:nvPicPr>
          <p:cNvPr id="40" name="Picture 39">
            <a:extLst>
              <a:ext uri="{FF2B5EF4-FFF2-40B4-BE49-F238E27FC236}">
                <a16:creationId xmlns:a16="http://schemas.microsoft.com/office/drawing/2014/main" id="{B3F7ED2D-BCFB-BB4E-932E-F9AB399B11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40920" y="2307718"/>
            <a:ext cx="653542" cy="744093"/>
          </a:xfrm>
          <a:prstGeom prst="rect">
            <a:avLst/>
          </a:prstGeom>
          <a:effectLst/>
        </p:spPr>
      </p:pic>
      <p:pic>
        <p:nvPicPr>
          <p:cNvPr id="26" name="Picture 25">
            <a:extLst>
              <a:ext uri="{FF2B5EF4-FFF2-40B4-BE49-F238E27FC236}">
                <a16:creationId xmlns:a16="http://schemas.microsoft.com/office/drawing/2014/main" id="{B852D17D-6738-BD4D-A5B0-D292D21241D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8291" y="2307718"/>
            <a:ext cx="864362" cy="984123"/>
          </a:xfrm>
          <a:prstGeom prst="rect">
            <a:avLst/>
          </a:prstGeom>
          <a:effectLst>
            <a:outerShdw blurRad="63500" dist="63500" dir="2700000" algn="tl" rotWithShape="0">
              <a:prstClr val="black">
                <a:alpha val="15000"/>
              </a:prstClr>
            </a:outerShdw>
          </a:effectLst>
        </p:spPr>
      </p:pic>
    </p:spTree>
    <p:extLst>
      <p:ext uri="{BB962C8B-B14F-4D97-AF65-F5344CB8AC3E}">
        <p14:creationId xmlns:p14="http://schemas.microsoft.com/office/powerpoint/2010/main" val="3267234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9BBB1C7-5479-A145-BA85-722427C70B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9217" y="0"/>
            <a:ext cx="4544783" cy="2606639"/>
          </a:xfrm>
          <a:prstGeom prst="rect">
            <a:avLst/>
          </a:prstGeom>
        </p:spPr>
      </p:pic>
      <p:pic>
        <p:nvPicPr>
          <p:cNvPr id="38" name="Picture 37">
            <a:extLst>
              <a:ext uri="{FF2B5EF4-FFF2-40B4-BE49-F238E27FC236}">
                <a16:creationId xmlns:a16="http://schemas.microsoft.com/office/drawing/2014/main" id="{9706CB5B-BF39-2C49-B521-E7B1363786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591" y="3376506"/>
            <a:ext cx="2958592" cy="1251712"/>
          </a:xfrm>
          <a:prstGeom prst="rect">
            <a:avLst/>
          </a:prstGeom>
        </p:spPr>
      </p:pic>
      <p:sp>
        <p:nvSpPr>
          <p:cNvPr id="39" name="Oval 38">
            <a:extLst>
              <a:ext uri="{FF2B5EF4-FFF2-40B4-BE49-F238E27FC236}">
                <a16:creationId xmlns:a16="http://schemas.microsoft.com/office/drawing/2014/main" id="{9848C7D3-057E-314E-8AB3-C6BCC8C1133D}"/>
              </a:ext>
            </a:extLst>
          </p:cNvPr>
          <p:cNvSpPr/>
          <p:nvPr/>
        </p:nvSpPr>
        <p:spPr>
          <a:xfrm>
            <a:off x="5946406" y="244869"/>
            <a:ext cx="540826" cy="540826"/>
          </a:xfrm>
          <a:prstGeom prst="ellipse">
            <a:avLst/>
          </a:prstGeom>
          <a:solidFill>
            <a:schemeClr val="bg2"/>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40" name="TextBox 39">
            <a:extLst>
              <a:ext uri="{FF2B5EF4-FFF2-40B4-BE49-F238E27FC236}">
                <a16:creationId xmlns:a16="http://schemas.microsoft.com/office/drawing/2014/main" id="{2EB8DB3B-F40E-F34F-AC9C-2DFD4B508505}"/>
              </a:ext>
            </a:extLst>
          </p:cNvPr>
          <p:cNvSpPr txBox="1"/>
          <p:nvPr/>
        </p:nvSpPr>
        <p:spPr>
          <a:xfrm>
            <a:off x="6011546" y="369566"/>
            <a:ext cx="429208" cy="307742"/>
          </a:xfrm>
          <a:prstGeom prst="rect">
            <a:avLst/>
          </a:prstGeom>
          <a:noFill/>
        </p:spPr>
        <p:txBody>
          <a:bodyPr wrap="square" lIns="91410" tIns="45703" rIns="91410" bIns="45703" rtlCol="0">
            <a:spAutoFit/>
          </a:bodyPr>
          <a:lstStyle/>
          <a:p>
            <a:r>
              <a:rPr lang="en-US" sz="1400" dirty="0">
                <a:solidFill>
                  <a:schemeClr val="bg1"/>
                </a:solidFill>
                <a:cs typeface="Roboto Light"/>
              </a:rPr>
              <a:t>VS</a:t>
            </a:r>
          </a:p>
        </p:txBody>
      </p:sp>
      <p:sp>
        <p:nvSpPr>
          <p:cNvPr id="30" name="TextBox 29">
            <a:extLst>
              <a:ext uri="{FF2B5EF4-FFF2-40B4-BE49-F238E27FC236}">
                <a16:creationId xmlns:a16="http://schemas.microsoft.com/office/drawing/2014/main" id="{5B07BC7C-9797-7A44-AC1E-C225E28A40E1}"/>
              </a:ext>
            </a:extLst>
          </p:cNvPr>
          <p:cNvSpPr txBox="1"/>
          <p:nvPr/>
        </p:nvSpPr>
        <p:spPr>
          <a:xfrm>
            <a:off x="5010801" y="352632"/>
            <a:ext cx="738001" cy="400075"/>
          </a:xfrm>
          <a:prstGeom prst="rect">
            <a:avLst/>
          </a:prstGeom>
          <a:noFill/>
        </p:spPr>
        <p:txBody>
          <a:bodyPr wrap="square" lIns="91410" tIns="45703" rIns="91410" bIns="45703" rtlCol="0">
            <a:spAutoFit/>
          </a:bodyPr>
          <a:lstStyle/>
          <a:p>
            <a:pPr algn="ctr"/>
            <a:r>
              <a:rPr lang="en-US" sz="2000" b="1" dirty="0" err="1">
                <a:solidFill>
                  <a:schemeClr val="bg1"/>
                </a:solidFill>
                <a:cs typeface="Roboto Light"/>
              </a:rPr>
              <a:t>SiC</a:t>
            </a:r>
            <a:endParaRPr lang="en-US" sz="2000" b="1" dirty="0">
              <a:solidFill>
                <a:schemeClr val="bg1"/>
              </a:solidFill>
              <a:cs typeface="Roboto Light"/>
            </a:endParaRPr>
          </a:p>
        </p:txBody>
      </p:sp>
      <p:sp>
        <p:nvSpPr>
          <p:cNvPr id="14" name="Text Placeholder 23">
            <a:extLst>
              <a:ext uri="{FF2B5EF4-FFF2-40B4-BE49-F238E27FC236}">
                <a16:creationId xmlns:a16="http://schemas.microsoft.com/office/drawing/2014/main" id="{ED797F3E-7A3C-4743-8231-A1588AFAD986}"/>
              </a:ext>
            </a:extLst>
          </p:cNvPr>
          <p:cNvSpPr txBox="1">
            <a:spLocks/>
          </p:cNvSpPr>
          <p:nvPr/>
        </p:nvSpPr>
        <p:spPr>
          <a:xfrm>
            <a:off x="733053" y="612192"/>
            <a:ext cx="3908353"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pPr lvl="0"/>
            <a:r>
              <a:rPr lang="en-US" sz="2300" dirty="0">
                <a:solidFill>
                  <a:srgbClr val="343433"/>
                </a:solidFill>
              </a:rPr>
              <a:t>Inverters for Solar Power and Energy Storage</a:t>
            </a:r>
          </a:p>
        </p:txBody>
      </p:sp>
      <p:sp>
        <p:nvSpPr>
          <p:cNvPr id="15" name="Text Placeholder 23">
            <a:extLst>
              <a:ext uri="{FF2B5EF4-FFF2-40B4-BE49-F238E27FC236}">
                <a16:creationId xmlns:a16="http://schemas.microsoft.com/office/drawing/2014/main" id="{5DD24506-6D3A-9848-98C6-A5F2D30D764D}"/>
              </a:ext>
            </a:extLst>
          </p:cNvPr>
          <p:cNvSpPr txBox="1">
            <a:spLocks/>
          </p:cNvSpPr>
          <p:nvPr/>
        </p:nvSpPr>
        <p:spPr>
          <a:xfrm>
            <a:off x="733053" y="356160"/>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ENERGY / INDUSTRIAL APPLICATION</a:t>
            </a:r>
          </a:p>
        </p:txBody>
      </p:sp>
      <p:sp>
        <p:nvSpPr>
          <p:cNvPr id="36" name="Content Placeholder 2">
            <a:extLst>
              <a:ext uri="{FF2B5EF4-FFF2-40B4-BE49-F238E27FC236}">
                <a16:creationId xmlns:a16="http://schemas.microsoft.com/office/drawing/2014/main" id="{20CDC632-D1E8-0D46-89AF-0188E562A0D3}"/>
              </a:ext>
            </a:extLst>
          </p:cNvPr>
          <p:cNvSpPr txBox="1">
            <a:spLocks/>
          </p:cNvSpPr>
          <p:nvPr/>
        </p:nvSpPr>
        <p:spPr>
          <a:xfrm>
            <a:off x="603504" y="1569083"/>
            <a:ext cx="3188944" cy="2893985"/>
          </a:xfrm>
          <a:prstGeom prst="rect">
            <a:avLst/>
          </a:prstGeom>
        </p:spPr>
        <p:txBody>
          <a:bodyPr>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92608" indent="-201168"/>
            <a:r>
              <a:rPr lang="en-US" sz="1200" b="1" dirty="0">
                <a:solidFill>
                  <a:schemeClr val="bg2"/>
                </a:solidFill>
              </a:rPr>
              <a:t>What</a:t>
            </a:r>
            <a:r>
              <a:rPr lang="en-US" sz="1200" dirty="0">
                <a:solidFill>
                  <a:schemeClr val="bg2"/>
                </a:solidFill>
              </a:rPr>
              <a:t>: </a:t>
            </a:r>
            <a:r>
              <a:rPr lang="en-US" sz="1200" dirty="0"/>
              <a:t>Silicon Carbide MOSFETs </a:t>
            </a:r>
            <a:br>
              <a:rPr lang="en-US" sz="1200" dirty="0"/>
            </a:br>
            <a:r>
              <a:rPr lang="en-US" sz="1200" dirty="0"/>
              <a:t>and Diodes</a:t>
            </a:r>
            <a:endParaRPr lang="en-US" sz="1200" b="1" dirty="0"/>
          </a:p>
          <a:p>
            <a:pPr marL="292608" indent="-201168"/>
            <a:r>
              <a:rPr lang="en-US" sz="1200" b="1" dirty="0">
                <a:solidFill>
                  <a:schemeClr val="bg2"/>
                </a:solidFill>
              </a:rPr>
              <a:t>Where: </a:t>
            </a:r>
            <a:r>
              <a:rPr lang="en-US" sz="1200" dirty="0"/>
              <a:t>Solar panel array boost converter to provide input voltage </a:t>
            </a:r>
            <a:br>
              <a:rPr lang="en-US" sz="1200" dirty="0"/>
            </a:br>
            <a:r>
              <a:rPr lang="en-US" sz="1200" dirty="0"/>
              <a:t>for battery charger and/or power </a:t>
            </a:r>
            <a:br>
              <a:rPr lang="en-US" sz="1200" dirty="0"/>
            </a:br>
            <a:r>
              <a:rPr lang="en-US" sz="1200" dirty="0"/>
              <a:t>grid inverter</a:t>
            </a:r>
            <a:endParaRPr lang="en-US" sz="1200" b="1" dirty="0"/>
          </a:p>
          <a:p>
            <a:pPr marL="292608" indent="-201168"/>
            <a:r>
              <a:rPr lang="en-US" sz="1200" b="1" dirty="0">
                <a:solidFill>
                  <a:schemeClr val="bg2"/>
                </a:solidFill>
              </a:rPr>
              <a:t>Why</a:t>
            </a:r>
            <a:r>
              <a:rPr lang="en-US" sz="1200" dirty="0">
                <a:solidFill>
                  <a:schemeClr val="bg2"/>
                </a:solidFill>
              </a:rPr>
              <a:t>: </a:t>
            </a:r>
            <a:r>
              <a:rPr lang="en-US" sz="1200" dirty="0"/>
              <a:t>Minimize size and weight while increasing ruggedness for lower installation and maintenance costs </a:t>
            </a:r>
          </a:p>
          <a:p>
            <a:pPr marL="292608" indent="-201168"/>
            <a:r>
              <a:rPr lang="en-US" sz="1200" b="1" dirty="0" err="1">
                <a:solidFill>
                  <a:schemeClr val="bg2"/>
                </a:solidFill>
              </a:rPr>
              <a:t>Wolfspeed</a:t>
            </a:r>
            <a:r>
              <a:rPr lang="en-US" sz="1200" b="1" dirty="0">
                <a:solidFill>
                  <a:schemeClr val="bg2"/>
                </a:solidFill>
              </a:rPr>
              <a:t> </a:t>
            </a:r>
            <a:r>
              <a:rPr lang="en-US" sz="1200" b="1" dirty="0" err="1">
                <a:solidFill>
                  <a:schemeClr val="bg2"/>
                </a:solidFill>
              </a:rPr>
              <a:t>SiC</a:t>
            </a:r>
            <a:r>
              <a:rPr lang="en-US" sz="1200" b="1" dirty="0">
                <a:solidFill>
                  <a:schemeClr val="bg2"/>
                </a:solidFill>
              </a:rPr>
              <a:t> Advantage</a:t>
            </a:r>
            <a:r>
              <a:rPr lang="en-US" sz="1200" dirty="0">
                <a:solidFill>
                  <a:schemeClr val="bg2"/>
                </a:solidFill>
              </a:rPr>
              <a:t>: </a:t>
            </a:r>
            <a:r>
              <a:rPr lang="en-US" sz="1200" dirty="0"/>
              <a:t>99.5% efficiency enables over 60% smaller size and 10x lighter weight</a:t>
            </a:r>
          </a:p>
        </p:txBody>
      </p:sp>
      <p:sp>
        <p:nvSpPr>
          <p:cNvPr id="31" name="TextBox 30">
            <a:extLst>
              <a:ext uri="{FF2B5EF4-FFF2-40B4-BE49-F238E27FC236}">
                <a16:creationId xmlns:a16="http://schemas.microsoft.com/office/drawing/2014/main" id="{E26A80C8-0E31-7E4E-A59A-40171B05DAD9}"/>
              </a:ext>
            </a:extLst>
          </p:cNvPr>
          <p:cNvSpPr txBox="1"/>
          <p:nvPr/>
        </p:nvSpPr>
        <p:spPr>
          <a:xfrm>
            <a:off x="6666280" y="352632"/>
            <a:ext cx="540826" cy="400075"/>
          </a:xfrm>
          <a:prstGeom prst="rect">
            <a:avLst/>
          </a:prstGeom>
          <a:noFill/>
        </p:spPr>
        <p:txBody>
          <a:bodyPr wrap="square" lIns="91410" tIns="45703" rIns="91410" bIns="45703" rtlCol="0">
            <a:spAutoFit/>
          </a:bodyPr>
          <a:lstStyle/>
          <a:p>
            <a:r>
              <a:rPr lang="en-US" sz="2000" b="1" dirty="0">
                <a:solidFill>
                  <a:schemeClr val="bg1"/>
                </a:solidFill>
                <a:cs typeface="Roboto Light"/>
              </a:rPr>
              <a:t>Si</a:t>
            </a:r>
          </a:p>
        </p:txBody>
      </p:sp>
      <p:pic>
        <p:nvPicPr>
          <p:cNvPr id="48" name="Picture 47">
            <a:extLst>
              <a:ext uri="{FF2B5EF4-FFF2-40B4-BE49-F238E27FC236}">
                <a16:creationId xmlns:a16="http://schemas.microsoft.com/office/drawing/2014/main" id="{E0224D92-9F69-CB40-ADC0-F5B0610A64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9217" y="2310508"/>
            <a:ext cx="655496" cy="746318"/>
          </a:xfrm>
          <a:prstGeom prst="rect">
            <a:avLst/>
          </a:prstGeom>
        </p:spPr>
      </p:pic>
      <p:pic>
        <p:nvPicPr>
          <p:cNvPr id="49" name="Picture 48">
            <a:extLst>
              <a:ext uri="{FF2B5EF4-FFF2-40B4-BE49-F238E27FC236}">
                <a16:creationId xmlns:a16="http://schemas.microsoft.com/office/drawing/2014/main" id="{4A5FEF02-56E0-6348-9A23-B83726E641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261" y="2310508"/>
            <a:ext cx="655496" cy="746318"/>
          </a:xfrm>
          <a:prstGeom prst="rect">
            <a:avLst/>
          </a:prstGeom>
        </p:spPr>
      </p:pic>
      <p:pic>
        <p:nvPicPr>
          <p:cNvPr id="52" name="Picture 51">
            <a:extLst>
              <a:ext uri="{FF2B5EF4-FFF2-40B4-BE49-F238E27FC236}">
                <a16:creationId xmlns:a16="http://schemas.microsoft.com/office/drawing/2014/main" id="{4A3FAD2A-6636-844F-8FA3-FB0AAD5B97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9653" y="2245866"/>
            <a:ext cx="866812" cy="986913"/>
          </a:xfrm>
          <a:prstGeom prst="rect">
            <a:avLst/>
          </a:prstGeom>
          <a:effectLst>
            <a:outerShdw blurRad="63500" dist="63500" dir="2700000" algn="tl" rotWithShape="0">
              <a:prstClr val="black">
                <a:alpha val="15000"/>
              </a:prstClr>
            </a:outerShdw>
          </a:effectLst>
        </p:spPr>
      </p:pic>
      <p:pic>
        <p:nvPicPr>
          <p:cNvPr id="53" name="Picture 52">
            <a:extLst>
              <a:ext uri="{FF2B5EF4-FFF2-40B4-BE49-F238E27FC236}">
                <a16:creationId xmlns:a16="http://schemas.microsoft.com/office/drawing/2014/main" id="{6DE1DEAB-17ED-E84A-8989-D0C124714D3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0753" y="2245866"/>
            <a:ext cx="866812" cy="986913"/>
          </a:xfrm>
          <a:prstGeom prst="rect">
            <a:avLst/>
          </a:prstGeom>
          <a:effectLst>
            <a:outerShdw blurRad="63500" dist="63500" dir="2700000" algn="tl" rotWithShape="0">
              <a:prstClr val="black">
                <a:alpha val="15000"/>
              </a:prstClr>
            </a:outerShdw>
          </a:effectLst>
        </p:spPr>
      </p:pic>
      <p:pic>
        <p:nvPicPr>
          <p:cNvPr id="54" name="Picture 53">
            <a:extLst>
              <a:ext uri="{FF2B5EF4-FFF2-40B4-BE49-F238E27FC236}">
                <a16:creationId xmlns:a16="http://schemas.microsoft.com/office/drawing/2014/main" id="{DEA3C2FC-BAA9-3444-BC2F-D047B0BB3CD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96585" y="2308873"/>
            <a:ext cx="658368" cy="749588"/>
          </a:xfrm>
          <a:prstGeom prst="rect">
            <a:avLst/>
          </a:prstGeom>
          <a:effectLst/>
        </p:spPr>
      </p:pic>
      <p:pic>
        <p:nvPicPr>
          <p:cNvPr id="32" name="Picture 31">
            <a:extLst>
              <a:ext uri="{FF2B5EF4-FFF2-40B4-BE49-F238E27FC236}">
                <a16:creationId xmlns:a16="http://schemas.microsoft.com/office/drawing/2014/main" id="{AA841D6A-A984-7A4B-97EF-F892B8D46B4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32154" y="2256590"/>
            <a:ext cx="867373" cy="987552"/>
          </a:xfrm>
          <a:prstGeom prst="rect">
            <a:avLst/>
          </a:prstGeom>
          <a:effectLst>
            <a:outerShdw blurRad="63500" dist="63500" dir="2700000" algn="tl" rotWithShape="0">
              <a:prstClr val="black">
                <a:alpha val="15000"/>
              </a:prstClr>
            </a:outerShdw>
          </a:effectLst>
        </p:spPr>
      </p:pic>
    </p:spTree>
    <p:extLst>
      <p:ext uri="{BB962C8B-B14F-4D97-AF65-F5344CB8AC3E}">
        <p14:creationId xmlns:p14="http://schemas.microsoft.com/office/powerpoint/2010/main" val="2076271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01B6233E-FB20-864B-B2D4-18691FD08438}"/>
              </a:ext>
            </a:extLst>
          </p:cNvPr>
          <p:cNvPicPr>
            <a:picLocks noChangeAspect="1"/>
          </p:cNvPicPr>
          <p:nvPr/>
        </p:nvPicPr>
        <p:blipFill rotWithShape="1">
          <a:blip r:embed="rId3"/>
          <a:srcRect l="14140" b="10396"/>
          <a:stretch/>
        </p:blipFill>
        <p:spPr>
          <a:xfrm>
            <a:off x="5035406" y="71871"/>
            <a:ext cx="3941920" cy="2113813"/>
          </a:xfrm>
          <a:prstGeom prst="rect">
            <a:avLst/>
          </a:prstGeom>
        </p:spPr>
      </p:pic>
      <p:sp>
        <p:nvSpPr>
          <p:cNvPr id="14" name="Text Placeholder 23">
            <a:extLst>
              <a:ext uri="{FF2B5EF4-FFF2-40B4-BE49-F238E27FC236}">
                <a16:creationId xmlns:a16="http://schemas.microsoft.com/office/drawing/2014/main" id="{ED797F3E-7A3C-4743-8231-A1588AFAD986}"/>
              </a:ext>
            </a:extLst>
          </p:cNvPr>
          <p:cNvSpPr txBox="1">
            <a:spLocks/>
          </p:cNvSpPr>
          <p:nvPr/>
        </p:nvSpPr>
        <p:spPr>
          <a:xfrm>
            <a:off x="733053" y="612192"/>
            <a:ext cx="3871575"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Low Power Auxiliary SMPS</a:t>
            </a:r>
          </a:p>
        </p:txBody>
      </p:sp>
      <p:sp>
        <p:nvSpPr>
          <p:cNvPr id="15" name="Text Placeholder 23">
            <a:extLst>
              <a:ext uri="{FF2B5EF4-FFF2-40B4-BE49-F238E27FC236}">
                <a16:creationId xmlns:a16="http://schemas.microsoft.com/office/drawing/2014/main" id="{5DD24506-6D3A-9848-98C6-A5F2D30D764D}"/>
              </a:ext>
            </a:extLst>
          </p:cNvPr>
          <p:cNvSpPr txBox="1">
            <a:spLocks/>
          </p:cNvSpPr>
          <p:nvPr/>
        </p:nvSpPr>
        <p:spPr>
          <a:xfrm>
            <a:off x="733053" y="356160"/>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INDUSTRIAL APPLICATION</a:t>
            </a:r>
          </a:p>
        </p:txBody>
      </p:sp>
      <p:sp>
        <p:nvSpPr>
          <p:cNvPr id="36" name="Content Placeholder 2">
            <a:extLst>
              <a:ext uri="{FF2B5EF4-FFF2-40B4-BE49-F238E27FC236}">
                <a16:creationId xmlns:a16="http://schemas.microsoft.com/office/drawing/2014/main" id="{20CDC632-D1E8-0D46-89AF-0188E562A0D3}"/>
              </a:ext>
            </a:extLst>
          </p:cNvPr>
          <p:cNvSpPr txBox="1">
            <a:spLocks/>
          </p:cNvSpPr>
          <p:nvPr/>
        </p:nvSpPr>
        <p:spPr>
          <a:xfrm>
            <a:off x="603503" y="1569083"/>
            <a:ext cx="3594027" cy="3150017"/>
          </a:xfrm>
          <a:prstGeom prst="rect">
            <a:avLst/>
          </a:prstGeom>
        </p:spPr>
        <p:txBody>
          <a:bodyPr>
            <a:noAutofit/>
          </a:bodyPr>
          <a:lstStyle>
            <a:lvl1pPr marL="112713" indent="-112713" algn="l" defTabSz="779252" rtl="0" eaLnBrk="1" latinLnBrk="0" hangingPunct="1">
              <a:spcBef>
                <a:spcPts val="1000"/>
              </a:spcBef>
              <a:buFont typeface="Arial" panose="020B0604020202020204" pitchFamily="34" charset="0"/>
              <a:buChar char="•"/>
              <a:defRPr lang="en-US" sz="1600" b="0" kern="1200" dirty="0">
                <a:solidFill>
                  <a:schemeClr val="tx1"/>
                </a:solidFill>
                <a:latin typeface="+mn-lt"/>
                <a:ea typeface="+mj-ea"/>
                <a:cs typeface="Calibri" panose="020F0502020204030204" pitchFamily="34" charset="0"/>
              </a:defRPr>
            </a:lvl1pPr>
            <a:lvl2pPr marL="288925" indent="-176213" algn="l" defTabSz="779252" rtl="0" eaLnBrk="1" latinLnBrk="0" hangingPunct="1">
              <a:spcBef>
                <a:spcPts val="600"/>
              </a:spcBef>
              <a:buFont typeface="Arial" pitchFamily="34" charset="0"/>
              <a:buChar char="–"/>
              <a:defRPr sz="1400" kern="1200">
                <a:solidFill>
                  <a:schemeClr val="tx1"/>
                </a:solidFill>
                <a:latin typeface="+mn-lt"/>
                <a:ea typeface="+mn-ea"/>
                <a:cs typeface="+mn-cs"/>
              </a:defRPr>
            </a:lvl2pPr>
            <a:lvl3pPr marL="401638" indent="-112713"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512763" indent="-111125" algn="l" defTabSz="779252"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92608" indent="-201168"/>
            <a:r>
              <a:rPr lang="en-US" sz="1200" b="1" dirty="0">
                <a:solidFill>
                  <a:schemeClr val="bg2"/>
                </a:solidFill>
              </a:rPr>
              <a:t>What</a:t>
            </a:r>
            <a:r>
              <a:rPr lang="en-US" sz="1200" dirty="0">
                <a:solidFill>
                  <a:schemeClr val="bg2"/>
                </a:solidFill>
              </a:rPr>
              <a:t>: </a:t>
            </a:r>
            <a:r>
              <a:rPr lang="en-US" sz="1200" dirty="0"/>
              <a:t>Silicon Carbide MOSFETs and Diodes</a:t>
            </a:r>
            <a:endParaRPr lang="en-US" sz="1200" b="1" dirty="0"/>
          </a:p>
          <a:p>
            <a:pPr marL="292608" indent="-201168"/>
            <a:r>
              <a:rPr lang="en-US" sz="1200" b="1" dirty="0">
                <a:solidFill>
                  <a:schemeClr val="bg2"/>
                </a:solidFill>
              </a:rPr>
              <a:t>Where</a:t>
            </a:r>
            <a:r>
              <a:rPr lang="en-US" sz="1200" dirty="0">
                <a:solidFill>
                  <a:schemeClr val="bg2"/>
                </a:solidFill>
              </a:rPr>
              <a:t>: </a:t>
            </a:r>
            <a:r>
              <a:rPr lang="en-US" sz="1200" dirty="0"/>
              <a:t>High-voltage systems that require low-voltage auxiliary power supplies for controllers, displays, fans, etc.</a:t>
            </a:r>
            <a:endParaRPr lang="en-US" sz="1200" b="1" dirty="0"/>
          </a:p>
          <a:p>
            <a:pPr marL="292608" indent="-201168"/>
            <a:r>
              <a:rPr lang="en-US" sz="1200" b="1" dirty="0">
                <a:solidFill>
                  <a:schemeClr val="bg2"/>
                </a:solidFill>
              </a:rPr>
              <a:t>Why</a:t>
            </a:r>
            <a:r>
              <a:rPr lang="en-US" sz="1200" dirty="0">
                <a:solidFill>
                  <a:schemeClr val="bg2"/>
                </a:solidFill>
              </a:rPr>
              <a:t>: </a:t>
            </a:r>
            <a:r>
              <a:rPr lang="en-US" sz="1200" dirty="0"/>
              <a:t>Maximize efficiency while reducing footprint, component count, and cost</a:t>
            </a:r>
            <a:endParaRPr lang="en-US" sz="1200" b="1" dirty="0"/>
          </a:p>
          <a:p>
            <a:pPr marL="292608" indent="-201168"/>
            <a:r>
              <a:rPr lang="en-US" sz="1200" b="1" dirty="0" err="1">
                <a:solidFill>
                  <a:schemeClr val="bg2"/>
                </a:solidFill>
              </a:rPr>
              <a:t>Wolfspeed</a:t>
            </a:r>
            <a:r>
              <a:rPr lang="en-US" sz="1200" b="1" dirty="0">
                <a:solidFill>
                  <a:schemeClr val="bg2"/>
                </a:solidFill>
              </a:rPr>
              <a:t> </a:t>
            </a:r>
            <a:r>
              <a:rPr lang="en-US" sz="1200" b="1" dirty="0" err="1">
                <a:solidFill>
                  <a:schemeClr val="bg2"/>
                </a:solidFill>
              </a:rPr>
              <a:t>SiC</a:t>
            </a:r>
            <a:r>
              <a:rPr lang="en-US" sz="1200" b="1" dirty="0">
                <a:solidFill>
                  <a:schemeClr val="bg2"/>
                </a:solidFill>
              </a:rPr>
              <a:t> Advantage</a:t>
            </a:r>
            <a:r>
              <a:rPr lang="en-US" sz="1200" dirty="0">
                <a:solidFill>
                  <a:schemeClr val="bg2"/>
                </a:solidFill>
              </a:rPr>
              <a:t>:  </a:t>
            </a:r>
          </a:p>
          <a:p>
            <a:pPr marL="475488" indent="-201168">
              <a:spcBef>
                <a:spcPts val="400"/>
              </a:spcBef>
            </a:pPr>
            <a:r>
              <a:rPr lang="en-US" sz="1200" dirty="0"/>
              <a:t>Simplifies design by eliminating one MOSFET</a:t>
            </a:r>
          </a:p>
          <a:p>
            <a:pPr marL="475488" indent="-201168">
              <a:spcBef>
                <a:spcPts val="400"/>
              </a:spcBef>
            </a:pPr>
            <a:r>
              <a:rPr lang="en-US" sz="1200" dirty="0"/>
              <a:t>Fast switching frequency reduces size </a:t>
            </a:r>
            <a:br>
              <a:rPr lang="en-US" sz="1200" dirty="0"/>
            </a:br>
            <a:r>
              <a:rPr lang="en-US" sz="1200" dirty="0"/>
              <a:t>of components</a:t>
            </a:r>
          </a:p>
          <a:p>
            <a:pPr marL="475488" indent="-201168">
              <a:spcBef>
                <a:spcPts val="400"/>
              </a:spcBef>
            </a:pPr>
            <a:r>
              <a:rPr lang="en-US" sz="1200" dirty="0"/>
              <a:t>Eliminates heatsink, lowering total </a:t>
            </a:r>
            <a:br>
              <a:rPr lang="en-US" sz="1200" dirty="0"/>
            </a:br>
            <a:r>
              <a:rPr lang="en-US" sz="1200" dirty="0"/>
              <a:t>BOM cost</a:t>
            </a:r>
          </a:p>
        </p:txBody>
      </p:sp>
      <p:pic>
        <p:nvPicPr>
          <p:cNvPr id="25" name="Picture 24">
            <a:extLst>
              <a:ext uri="{FF2B5EF4-FFF2-40B4-BE49-F238E27FC236}">
                <a16:creationId xmlns:a16="http://schemas.microsoft.com/office/drawing/2014/main" id="{F15A8602-527E-9E45-A85A-D2E6903870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0095" y="3646941"/>
            <a:ext cx="3007477" cy="902243"/>
          </a:xfrm>
          <a:prstGeom prst="rect">
            <a:avLst/>
          </a:prstGeom>
        </p:spPr>
      </p:pic>
      <p:pic>
        <p:nvPicPr>
          <p:cNvPr id="26" name="Picture 25">
            <a:extLst>
              <a:ext uri="{FF2B5EF4-FFF2-40B4-BE49-F238E27FC236}">
                <a16:creationId xmlns:a16="http://schemas.microsoft.com/office/drawing/2014/main" id="{E61F99FF-A81D-A64C-BFD7-9C8FECEDD6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4628" y="2185507"/>
            <a:ext cx="864362" cy="984123"/>
          </a:xfrm>
          <a:prstGeom prst="rect">
            <a:avLst/>
          </a:prstGeom>
          <a:effectLst>
            <a:outerShdw blurRad="63500" dist="63500" dir="2700000" algn="tl" rotWithShape="0">
              <a:prstClr val="black">
                <a:alpha val="15000"/>
              </a:prstClr>
            </a:outerShdw>
          </a:effectLst>
        </p:spPr>
      </p:pic>
      <p:pic>
        <p:nvPicPr>
          <p:cNvPr id="30" name="Picture 29">
            <a:extLst>
              <a:ext uri="{FF2B5EF4-FFF2-40B4-BE49-F238E27FC236}">
                <a16:creationId xmlns:a16="http://schemas.microsoft.com/office/drawing/2014/main" id="{73821256-3379-E44D-AF7F-5461B96E9D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65632" y="2185507"/>
            <a:ext cx="866812" cy="986913"/>
          </a:xfrm>
          <a:prstGeom prst="rect">
            <a:avLst/>
          </a:prstGeom>
          <a:effectLst>
            <a:outerShdw blurRad="63500" dist="63500" dir="2700000" algn="tl" rotWithShape="0">
              <a:prstClr val="black">
                <a:alpha val="15000"/>
              </a:prstClr>
            </a:outerShdw>
          </a:effectLst>
        </p:spPr>
      </p:pic>
      <p:pic>
        <p:nvPicPr>
          <p:cNvPr id="31" name="Picture 30">
            <a:extLst>
              <a:ext uri="{FF2B5EF4-FFF2-40B4-BE49-F238E27FC236}">
                <a16:creationId xmlns:a16="http://schemas.microsoft.com/office/drawing/2014/main" id="{DCEFB88A-03A5-8046-9C01-F9AE3EDD98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79270" y="2236783"/>
            <a:ext cx="653542" cy="744093"/>
          </a:xfrm>
          <a:prstGeom prst="rect">
            <a:avLst/>
          </a:prstGeom>
          <a:effectLst/>
        </p:spPr>
      </p:pic>
      <p:pic>
        <p:nvPicPr>
          <p:cNvPr id="38" name="Picture 37">
            <a:extLst>
              <a:ext uri="{FF2B5EF4-FFF2-40B4-BE49-F238E27FC236}">
                <a16:creationId xmlns:a16="http://schemas.microsoft.com/office/drawing/2014/main" id="{AEAF3C6B-9031-C148-BA7A-E20183DF119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79638" y="2167360"/>
            <a:ext cx="864362" cy="984123"/>
          </a:xfrm>
          <a:prstGeom prst="rect">
            <a:avLst/>
          </a:prstGeom>
          <a:effectLst>
            <a:outerShdw blurRad="63500" dist="63500" dir="2700000" algn="tl" rotWithShape="0">
              <a:prstClr val="black">
                <a:alpha val="15000"/>
              </a:prstClr>
            </a:outerShdw>
          </a:effectLst>
        </p:spPr>
      </p:pic>
      <p:pic>
        <p:nvPicPr>
          <p:cNvPr id="39" name="Picture 38">
            <a:extLst>
              <a:ext uri="{FF2B5EF4-FFF2-40B4-BE49-F238E27FC236}">
                <a16:creationId xmlns:a16="http://schemas.microsoft.com/office/drawing/2014/main" id="{95A4B3F9-CF32-664F-8B05-308517F355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29454" y="2236783"/>
            <a:ext cx="653542" cy="744093"/>
          </a:xfrm>
          <a:prstGeom prst="rect">
            <a:avLst/>
          </a:prstGeom>
          <a:effectLst/>
        </p:spPr>
      </p:pic>
      <p:pic>
        <p:nvPicPr>
          <p:cNvPr id="40" name="Picture 39">
            <a:extLst>
              <a:ext uri="{FF2B5EF4-FFF2-40B4-BE49-F238E27FC236}">
                <a16:creationId xmlns:a16="http://schemas.microsoft.com/office/drawing/2014/main" id="{CE3A3D42-3487-0749-BB30-FA72E1EFDDF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9086" y="2236783"/>
            <a:ext cx="653542" cy="744093"/>
          </a:xfrm>
          <a:prstGeom prst="rect">
            <a:avLst/>
          </a:prstGeom>
          <a:effectLst/>
        </p:spPr>
      </p:pic>
    </p:spTree>
    <p:extLst>
      <p:ext uri="{BB962C8B-B14F-4D97-AF65-F5344CB8AC3E}">
        <p14:creationId xmlns:p14="http://schemas.microsoft.com/office/powerpoint/2010/main" val="322118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3">
            <a:extLst>
              <a:ext uri="{FF2B5EF4-FFF2-40B4-BE49-F238E27FC236}">
                <a16:creationId xmlns:a16="http://schemas.microsoft.com/office/drawing/2014/main" id="{5011D2F9-9A94-4DA7-8F6B-DF23E1F7897F}"/>
              </a:ext>
            </a:extLst>
          </p:cNvPr>
          <p:cNvSpPr txBox="1">
            <a:spLocks/>
          </p:cNvSpPr>
          <p:nvPr/>
        </p:nvSpPr>
        <p:spPr>
          <a:xfrm>
            <a:off x="733870" y="612648"/>
            <a:ext cx="7837706" cy="536966"/>
          </a:xfrm>
          <a:prstGeom prst="rect">
            <a:avLst/>
          </a:prstGeom>
        </p:spPr>
        <p:txBody>
          <a:bodyPr tIns="0"/>
          <a:lstStyle>
            <a:lvl1pPr marL="0" indent="0" algn="l" defTabSz="779252" rtl="0" eaLnBrk="1" latinLnBrk="0" hangingPunct="1">
              <a:spcBef>
                <a:spcPts val="0"/>
              </a:spcBef>
              <a:buFont typeface="Arial" pitchFamily="34" charset="0"/>
              <a:buNone/>
              <a:defRPr sz="2400" b="1" i="0" kern="1200" baseline="0">
                <a:solidFill>
                  <a:schemeClr val="tx1"/>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2300" dirty="0"/>
              <a:t>Design Support Tools</a:t>
            </a:r>
          </a:p>
        </p:txBody>
      </p:sp>
      <p:sp>
        <p:nvSpPr>
          <p:cNvPr id="21" name="Text Placeholder 23">
            <a:extLst>
              <a:ext uri="{FF2B5EF4-FFF2-40B4-BE49-F238E27FC236}">
                <a16:creationId xmlns:a16="http://schemas.microsoft.com/office/drawing/2014/main" id="{E6B3E277-5A46-4A77-B7D7-C9146DEB38BD}"/>
              </a:ext>
            </a:extLst>
          </p:cNvPr>
          <p:cNvSpPr txBox="1">
            <a:spLocks/>
          </p:cNvSpPr>
          <p:nvPr/>
        </p:nvSpPr>
        <p:spPr>
          <a:xfrm>
            <a:off x="733870" y="356616"/>
            <a:ext cx="7837706" cy="261964"/>
          </a:xfrm>
          <a:prstGeom prst="rect">
            <a:avLst/>
          </a:prstGeom>
        </p:spPr>
        <p:txBody>
          <a:bodyPr/>
          <a:lstStyle>
            <a:lvl1pPr marL="0" indent="0" algn="l" defTabSz="779252" rtl="0" eaLnBrk="1" latinLnBrk="0" hangingPunct="1">
              <a:spcBef>
                <a:spcPts val="0"/>
              </a:spcBef>
              <a:buFont typeface="Arial" pitchFamily="34" charset="0"/>
              <a:buNone/>
              <a:defRPr sz="1400" b="1" i="0" kern="1200" baseline="0">
                <a:solidFill>
                  <a:srgbClr val="21568E"/>
                </a:solidFill>
                <a:latin typeface="Arial" panose="020B0604020202020204" pitchFamily="34" charset="0"/>
                <a:ea typeface="+mn-ea"/>
                <a:cs typeface="Arial" panose="020B0604020202020204" pitchFamily="34" charset="0"/>
              </a:defRPr>
            </a:lvl1pPr>
            <a:lvl2pPr marL="633142" indent="-243516" algn="l" defTabSz="77925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4065" indent="-194813" algn="l" defTabSz="77925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369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3316"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a:lstStyle>
          <a:p>
            <a:r>
              <a:rPr lang="en-US" sz="1300" dirty="0"/>
              <a:t>THE WOLFSPEED ADVANTAGE</a:t>
            </a:r>
          </a:p>
        </p:txBody>
      </p:sp>
      <p:pic>
        <p:nvPicPr>
          <p:cNvPr id="3" name="Picture 2">
            <a:extLst>
              <a:ext uri="{FF2B5EF4-FFF2-40B4-BE49-F238E27FC236}">
                <a16:creationId xmlns:a16="http://schemas.microsoft.com/office/drawing/2014/main" id="{4AA48D82-FD13-4E79-B937-7BB4FF08F603}"/>
              </a:ext>
            </a:extLst>
          </p:cNvPr>
          <p:cNvPicPr>
            <a:picLocks noChangeAspect="1"/>
          </p:cNvPicPr>
          <p:nvPr/>
        </p:nvPicPr>
        <p:blipFill>
          <a:blip r:embed="rId2"/>
          <a:stretch>
            <a:fillRect/>
          </a:stretch>
        </p:blipFill>
        <p:spPr>
          <a:xfrm>
            <a:off x="749171" y="975184"/>
            <a:ext cx="7880481" cy="3588433"/>
          </a:xfrm>
          <a:prstGeom prst="rect">
            <a:avLst/>
          </a:prstGeom>
        </p:spPr>
      </p:pic>
    </p:spTree>
    <p:extLst>
      <p:ext uri="{BB962C8B-B14F-4D97-AF65-F5344CB8AC3E}">
        <p14:creationId xmlns:p14="http://schemas.microsoft.com/office/powerpoint/2010/main" val="1775117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121CB28-4C81-4773-A652-F81C8CEF18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8790" y="2550800"/>
            <a:ext cx="4961732" cy="2317821"/>
          </a:xfrm>
          <a:prstGeom prst="rect">
            <a:avLst/>
          </a:prstGeom>
        </p:spPr>
      </p:pic>
      <p:grpSp>
        <p:nvGrpSpPr>
          <p:cNvPr id="3" name="Group 2">
            <a:extLst>
              <a:ext uri="{FF2B5EF4-FFF2-40B4-BE49-F238E27FC236}">
                <a16:creationId xmlns:a16="http://schemas.microsoft.com/office/drawing/2014/main" id="{42134246-FA7C-42CF-B03B-9D702592D950}"/>
              </a:ext>
            </a:extLst>
          </p:cNvPr>
          <p:cNvGrpSpPr/>
          <p:nvPr/>
        </p:nvGrpSpPr>
        <p:grpSpPr>
          <a:xfrm>
            <a:off x="3181287" y="499924"/>
            <a:ext cx="2562225" cy="2438400"/>
            <a:chOff x="5525997" y="1252525"/>
            <a:chExt cx="2562225" cy="2438400"/>
          </a:xfrm>
        </p:grpSpPr>
        <p:pic>
          <p:nvPicPr>
            <p:cNvPr id="4" name="Picture 2" descr="image003">
              <a:extLst>
                <a:ext uri="{FF2B5EF4-FFF2-40B4-BE49-F238E27FC236}">
                  <a16:creationId xmlns:a16="http://schemas.microsoft.com/office/drawing/2014/main" id="{FEF315C4-986B-4882-A512-1997D2147E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997" y="1252525"/>
              <a:ext cx="25622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202585A7-366F-40B8-8C65-BE0BEF6EF776}"/>
                </a:ext>
              </a:extLst>
            </p:cNvPr>
            <p:cNvSpPr/>
            <p:nvPr/>
          </p:nvSpPr>
          <p:spPr>
            <a:xfrm>
              <a:off x="6534149" y="2232660"/>
              <a:ext cx="538163" cy="472439"/>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pic>
          <p:nvPicPr>
            <p:cNvPr id="6" name="Picture 5">
              <a:extLst>
                <a:ext uri="{FF2B5EF4-FFF2-40B4-BE49-F238E27FC236}">
                  <a16:creationId xmlns:a16="http://schemas.microsoft.com/office/drawing/2014/main" id="{DB16CC7A-218D-4005-B7D4-9269A1250D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780" t="14315" r="6083" b="10584"/>
            <a:stretch/>
          </p:blipFill>
          <p:spPr>
            <a:xfrm>
              <a:off x="6397133" y="2232659"/>
              <a:ext cx="834467" cy="420053"/>
            </a:xfrm>
            <a:prstGeom prst="rect">
              <a:avLst/>
            </a:prstGeom>
          </p:spPr>
        </p:pic>
      </p:grpSp>
    </p:spTree>
  </p:cSld>
  <p:clrMapOvr>
    <a:masterClrMapping/>
  </p:clrMapOvr>
</p:sld>
</file>

<file path=ppt/theme/theme1.xml><?xml version="1.0" encoding="utf-8"?>
<a:theme xmlns:a="http://schemas.openxmlformats.org/drawingml/2006/main" name="corporate-template-16x9-internal (9)">
  <a:themeElements>
    <a:clrScheme name="Custom 9">
      <a:dk1>
        <a:srgbClr val="343433"/>
      </a:dk1>
      <a:lt1>
        <a:srgbClr val="FEFFFF"/>
      </a:lt1>
      <a:dk2>
        <a:srgbClr val="330070"/>
      </a:dk2>
      <a:lt2>
        <a:srgbClr val="005495"/>
      </a:lt2>
      <a:accent1>
        <a:srgbClr val="A7A7AA"/>
      </a:accent1>
      <a:accent2>
        <a:srgbClr val="5580C3"/>
      </a:accent2>
      <a:accent3>
        <a:srgbClr val="7B53C7"/>
      </a:accent3>
      <a:accent4>
        <a:srgbClr val="C3D600"/>
      </a:accent4>
      <a:accent5>
        <a:srgbClr val="E1513C"/>
      </a:accent5>
      <a:accent6>
        <a:srgbClr val="F6BD00"/>
      </a:accent6>
      <a:hlink>
        <a:srgbClr val="330071"/>
      </a:hlink>
      <a:folHlink>
        <a:srgbClr val="0055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miter lim="800000"/>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10" tIns="45703" rIns="91410" bIns="45703" rtlCol="0">
        <a:spAutoFit/>
      </a:bodyPr>
      <a:lstStyle>
        <a:defPPr>
          <a:defRPr sz="1400" dirty="0" err="1" smtClean="0">
            <a:cs typeface="Roboto Light"/>
          </a:defRPr>
        </a:defPPr>
      </a:lstStyle>
    </a:txDef>
  </a:objectDefaults>
  <a:extraClrSchemeLst/>
  <a:extLst>
    <a:ext uri="{05A4C25C-085E-4340-85A3-A5531E510DB2}">
      <thm15:themeFamily xmlns:thm15="http://schemas.microsoft.com/office/thememl/2012/main" name="Dual Branded_16X9_NONCONFIDENTIAL Template_2018.pptx" id="{3AD9CB17-DC06-4D3F-8EE0-4DF49F19EC04}" vid="{E217CD81-F52A-4B5D-A13A-3B55E0D08E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E4B5FCE6AF85468734DF661CEBB578" ma:contentTypeVersion="1" ma:contentTypeDescription="Create a new document." ma:contentTypeScope="" ma:versionID="12c9311e00e9d28a287b023619fa3d0b">
  <xsd:schema xmlns:xsd="http://www.w3.org/2001/XMLSchema" xmlns:p="http://schemas.microsoft.com/office/2006/metadata/properties" xmlns:ns2="373a0383-cb32-4841-b4dd-3e526f9c58ed" targetNamespace="http://schemas.microsoft.com/office/2006/metadata/properties" ma:root="true" ma:fieldsID="702ac01140c7bbb4b72c85f185dfee45" ns2:_="">
    <xsd:import namespace="373a0383-cb32-4841-b4dd-3e526f9c58ed"/>
    <xsd:element name="properties">
      <xsd:complexType>
        <xsd:sequence>
          <xsd:element name="documentManagement">
            <xsd:complexType>
              <xsd:all>
                <xsd:element ref="ns2:Description0" minOccurs="0"/>
              </xsd:all>
            </xsd:complexType>
          </xsd:element>
        </xsd:sequence>
      </xsd:complexType>
    </xsd:element>
  </xsd:schema>
  <xsd:schema xmlns:xsd="http://www.w3.org/2001/XMLSchema" xmlns:dms="http://schemas.microsoft.com/office/2006/documentManagement/types" targetNamespace="373a0383-cb32-4841-b4dd-3e526f9c58ed" elementFormDefault="qualified">
    <xsd:import namespace="http://schemas.microsoft.com/office/2006/documentManagement/types"/>
    <xsd:element name="Description0" ma:index="8" nillable="true" ma:displayName="Description" ma:internalName="Description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Description0 xmlns="373a0383-cb32-4841-b4dd-3e526f9c58ed" xsi:nil="true"/>
  </documentManagement>
</p:properties>
</file>

<file path=customXml/itemProps1.xml><?xml version="1.0" encoding="utf-8"?>
<ds:datastoreItem xmlns:ds="http://schemas.openxmlformats.org/officeDocument/2006/customXml" ds:itemID="{FB292D3F-3AE6-468A-963B-D0A57A3D648C}">
  <ds:schemaRefs>
    <ds:schemaRef ds:uri="http://schemas.microsoft.com/sharepoint/v3/contenttype/forms"/>
  </ds:schemaRefs>
</ds:datastoreItem>
</file>

<file path=customXml/itemProps2.xml><?xml version="1.0" encoding="utf-8"?>
<ds:datastoreItem xmlns:ds="http://schemas.openxmlformats.org/officeDocument/2006/customXml" ds:itemID="{5AB16E41-2801-4AAD-B96F-F3F469FCB4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3a0383-cb32-4841-b4dd-3e526f9c58ed"/>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31E8F1CB-C0C4-48FB-8DC1-29906C96D734}">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elements/1.1/"/>
    <ds:schemaRef ds:uri="373a0383-cb32-4841-b4dd-3e526f9c58e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Dual Brand_16X9_NONCONFIDENTIAL Template_2018</Template>
  <TotalTime>3420</TotalTime>
  <Words>1464</Words>
  <Application>Microsoft Office PowerPoint</Application>
  <PresentationFormat>On-screen Show (16:9)</PresentationFormat>
  <Paragraphs>196</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Roboto Light</vt:lpstr>
      <vt:lpstr>Source Sans Pro</vt:lpstr>
      <vt:lpstr>Source Sans Pro Light</vt:lpstr>
      <vt:lpstr>Wingdings</vt:lpstr>
      <vt:lpstr>corporate-template-16x9-internal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Dave.Skinner@Wolfspeed.com</dc:creator>
  <cp:lastModifiedBy>Dave Skinner</cp:lastModifiedBy>
  <cp:revision>99</cp:revision>
  <cp:lastPrinted>2019-02-15T18:33:22Z</cp:lastPrinted>
  <dcterms:created xsi:type="dcterms:W3CDTF">2019-01-25T20:18:28Z</dcterms:created>
  <dcterms:modified xsi:type="dcterms:W3CDTF">2019-02-26T12:57:46Z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0x010100E9E4B5FCE6AF85468734DF661CEBB578</vt:lpwstr>
  </property>
</Properties>
</file>