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4" r:id="rId2"/>
    <p:sldId id="278" r:id="rId3"/>
    <p:sldId id="279" r:id="rId4"/>
    <p:sldId id="280" r:id="rId5"/>
    <p:sldId id="281" r:id="rId6"/>
    <p:sldId id="317" r:id="rId7"/>
    <p:sldId id="347" r:id="rId8"/>
    <p:sldId id="341" r:id="rId9"/>
    <p:sldId id="342" r:id="rId10"/>
    <p:sldId id="343" r:id="rId11"/>
    <p:sldId id="344" r:id="rId12"/>
    <p:sldId id="345" r:id="rId13"/>
    <p:sldId id="348" r:id="rId14"/>
    <p:sldId id="402" r:id="rId15"/>
    <p:sldId id="403" r:id="rId16"/>
    <p:sldId id="404" r:id="rId17"/>
    <p:sldId id="405" r:id="rId18"/>
    <p:sldId id="406" r:id="rId1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D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94627" autoAdjust="0"/>
  </p:normalViewPr>
  <p:slideViewPr>
    <p:cSldViewPr snapToGrid="0">
      <p:cViewPr varScale="1">
        <p:scale>
          <a:sx n="125" d="100"/>
          <a:sy n="125" d="100"/>
        </p:scale>
        <p:origin x="10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FEC4F-A40F-44B4-9DC7-51A7C2467178}" type="datetimeFigureOut">
              <a:rPr lang="de-DE" smtClean="0"/>
              <a:t>29.02.2016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4D412-62B1-47C0-8947-EA81C2B253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230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4D412-62B1-47C0-8947-EA81C2B2532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23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52" name="Picture 4" descr="Y:\Marketing\PR (Kommunikationspolitik)\Grafiken\Logos\tri_logo_a_pos_10mm_rgb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964" y="2619000"/>
            <a:ext cx="2496073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08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25719576"/>
              </p:ext>
            </p:extLst>
          </p:nvPr>
        </p:nvGraphicFramePr>
        <p:xfrm>
          <a:off x="463016" y="6254216"/>
          <a:ext cx="8227274" cy="328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www.trinamic.com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de-DE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TRINAMIC Motion Control GmbH &amp; Co. KG | 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9448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74220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1331011"/>
              </p:ext>
            </p:extLst>
          </p:nvPr>
        </p:nvGraphicFramePr>
        <p:xfrm>
          <a:off x="463016" y="6254216"/>
          <a:ext cx="822727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www.trinamic.com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de-DE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TRINAMIC Motion Control GmbH &amp; Co. KG | 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245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49584056"/>
              </p:ext>
            </p:extLst>
          </p:nvPr>
        </p:nvGraphicFramePr>
        <p:xfrm>
          <a:off x="463016" y="6254216"/>
          <a:ext cx="822727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www.trinamic.com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de-DE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TRINAMIC Motion Control GmbH &amp; Co. KG | 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860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4586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75856" y="1600200"/>
            <a:ext cx="541094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21093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3643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 userDrawn="1"/>
        </p:nvSpPr>
        <p:spPr>
          <a:xfrm>
            <a:off x="601200" y="2479175"/>
            <a:ext cx="6177966" cy="11350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cap="all" baseline="0">
                <a:solidFill>
                  <a:schemeClr val="bg1"/>
                </a:solidFill>
                <a:effectLst/>
                <a:latin typeface="ManualOffice-Bold"/>
                <a:ea typeface="+mj-ea"/>
                <a:cs typeface="ManualOffice-Bold"/>
              </a:defRPr>
            </a:lvl1pPr>
          </a:lstStyle>
          <a:p>
            <a:r>
              <a:rPr lang="de-D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601200" y="3618554"/>
            <a:ext cx="8219272" cy="125015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de-DE" dirty="0"/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01200" y="2708920"/>
            <a:ext cx="8229600" cy="9053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081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944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 userDrawn="1">
            <p:extLst/>
          </p:nvPr>
        </p:nvGraphicFramePr>
        <p:xfrm>
          <a:off x="463016" y="6254216"/>
          <a:ext cx="8227274" cy="328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r>
                        <a:rPr lang="de-DE" sz="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CONFIDENTIAL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www.trinamic.com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de-DE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TRINAMIC Motion Control GmbH &amp; Co. KG | 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90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0808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026" name="Picture 2" descr="Y:\Marketing\PR (Kommunikationspolitik)\Grafiken\Logos\tri_logo_a_pos_10mm_rgb [Konvertiert]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618" y="476672"/>
            <a:ext cx="1620838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86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5" r:id="rId5"/>
    <p:sldLayoutId id="2147483658" r:id="rId6"/>
    <p:sldLayoutId id="2147483659" r:id="rId7"/>
    <p:sldLayoutId id="2147483660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baseline="0">
          <a:solidFill>
            <a:srgbClr val="666666"/>
          </a:solidFill>
          <a:latin typeface="ManualOrifice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r="6885"/>
          <a:stretch/>
        </p:blipFill>
        <p:spPr>
          <a:xfrm>
            <a:off x="-36512" y="-762"/>
            <a:ext cx="9217024" cy="685800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-45162" y="4581145"/>
            <a:ext cx="9225674" cy="160050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601200" y="5361231"/>
            <a:ext cx="8219272" cy="1368152"/>
          </a:xfrm>
        </p:spPr>
        <p:txBody>
          <a:bodyPr/>
          <a:lstStyle/>
          <a:p>
            <a:r>
              <a:rPr lang="de-DE" dirty="0"/>
              <a:t>TRINAMIC </a:t>
            </a:r>
            <a:r>
              <a:rPr lang="de-DE" dirty="0" err="1"/>
              <a:t>extends</a:t>
            </a:r>
            <a:r>
              <a:rPr lang="de-DE" dirty="0"/>
              <a:t> Portfolio </a:t>
            </a:r>
            <a:r>
              <a:rPr lang="de-DE" dirty="0" err="1"/>
              <a:t>with</a:t>
            </a:r>
            <a:r>
              <a:rPr lang="de-DE" dirty="0"/>
              <a:t> EtherCAT Slave Controller ICs</a:t>
            </a:r>
          </a:p>
          <a:p>
            <a:r>
              <a:rPr lang="de-DE" dirty="0"/>
              <a:t>General </a:t>
            </a:r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1200" y="4569593"/>
            <a:ext cx="8229600" cy="905318"/>
          </a:xfrm>
        </p:spPr>
        <p:txBody>
          <a:bodyPr/>
          <a:lstStyle/>
          <a:p>
            <a:r>
              <a:rPr lang="de-DE" sz="4000" dirty="0">
                <a:solidFill>
                  <a:schemeClr val="tx1"/>
                </a:solidFill>
              </a:rPr>
              <a:t>TMC846x-BI</a:t>
            </a:r>
            <a:endParaRPr lang="de-DE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s://esd.eu/sites/default/files/ethercat_logo_778x24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95" y="4386647"/>
            <a:ext cx="3789774" cy="11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18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„ECOSYSTEM“</a:t>
            </a:r>
          </a:p>
        </p:txBody>
      </p:sp>
      <p:pic>
        <p:nvPicPr>
          <p:cNvPr id="15" name="Inhaltsplatzhalter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56" y="1700213"/>
            <a:ext cx="6854887" cy="4540250"/>
          </a:xfrm>
        </p:spPr>
      </p:pic>
      <p:sp>
        <p:nvSpPr>
          <p:cNvPr id="16" name="Textfeld 15"/>
          <p:cNvSpPr txBox="1"/>
          <p:nvPr/>
        </p:nvSpPr>
        <p:spPr>
          <a:xfrm>
            <a:off x="423746" y="5620214"/>
            <a:ext cx="3132157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Motor Driver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Gate Driver</a:t>
            </a:r>
            <a:endParaRPr lang="de-DE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633546" y="3107446"/>
            <a:ext cx="411480" cy="41148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3560096" y="3107446"/>
            <a:ext cx="411480" cy="41148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4467213" y="3107446"/>
            <a:ext cx="411480" cy="41148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>
          <a:xfrm>
            <a:off x="3144423" y="4440946"/>
            <a:ext cx="411480" cy="41148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>
          <a:xfrm>
            <a:off x="4070973" y="4440946"/>
            <a:ext cx="411480" cy="41148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4978090" y="4440946"/>
            <a:ext cx="411480" cy="41148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82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„ECOSYSTEM“</a:t>
            </a:r>
          </a:p>
        </p:txBody>
      </p:sp>
      <p:pic>
        <p:nvPicPr>
          <p:cNvPr id="15" name="Inhaltsplatzhalter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56" y="1700213"/>
            <a:ext cx="6854887" cy="4540249"/>
          </a:xfrm>
        </p:spPr>
      </p:pic>
      <p:sp>
        <p:nvSpPr>
          <p:cNvPr id="4" name="Textfeld 3"/>
          <p:cNvSpPr txBox="1"/>
          <p:nvPr/>
        </p:nvSpPr>
        <p:spPr>
          <a:xfrm>
            <a:off x="423746" y="5620214"/>
            <a:ext cx="3386254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Dedicated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Motion-Controller IC</a:t>
            </a:r>
            <a:endParaRPr lang="de-DE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697593" y="4056499"/>
            <a:ext cx="234327" cy="23356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>
          <a:xfrm>
            <a:off x="3697592" y="3680003"/>
            <a:ext cx="234327" cy="23356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57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„ECOSYSTEM“</a:t>
            </a:r>
          </a:p>
        </p:txBody>
      </p:sp>
      <p:pic>
        <p:nvPicPr>
          <p:cNvPr id="15" name="Inhaltsplatzhalter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57" y="1700213"/>
            <a:ext cx="6854885" cy="4540249"/>
          </a:xfrm>
        </p:spPr>
      </p:pic>
      <p:sp>
        <p:nvSpPr>
          <p:cNvPr id="4" name="Textfeld 3"/>
          <p:cNvSpPr txBox="1"/>
          <p:nvPr/>
        </p:nvSpPr>
        <p:spPr>
          <a:xfrm>
            <a:off x="423746" y="5620214"/>
            <a:ext cx="2157529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Encoder Interfaces</a:t>
            </a:r>
            <a:endParaRPr lang="de-DE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988933" y="3721536"/>
            <a:ext cx="569607" cy="5456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4322433" y="3721536"/>
            <a:ext cx="569607" cy="5456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85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Where</a:t>
            </a:r>
            <a:r>
              <a:rPr lang="de-DE" dirty="0"/>
              <a:t> 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?</a:t>
            </a:r>
          </a:p>
        </p:txBody>
      </p:sp>
      <p:pic>
        <p:nvPicPr>
          <p:cNvPr id="15" name="Inhaltsplatzhalter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57" y="1700213"/>
            <a:ext cx="6854885" cy="4540248"/>
          </a:xfrm>
        </p:spPr>
      </p:pic>
      <p:sp>
        <p:nvSpPr>
          <p:cNvPr id="3" name="Textfeld 2"/>
          <p:cNvSpPr txBox="1"/>
          <p:nvPr/>
        </p:nvSpPr>
        <p:spPr>
          <a:xfrm>
            <a:off x="423747" y="5620214"/>
            <a:ext cx="3353124" cy="3693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Interfaces: EtherCAT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153013" y="3676132"/>
            <a:ext cx="394347" cy="39294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5617833" y="4163812"/>
            <a:ext cx="394347" cy="39294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5610213" y="4866645"/>
            <a:ext cx="394347" cy="39294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feld 3"/>
          <p:cNvSpPr txBox="1"/>
          <p:nvPr/>
        </p:nvSpPr>
        <p:spPr>
          <a:xfrm>
            <a:off x="596348" y="1828800"/>
            <a:ext cx="8216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dirty="0"/>
              <a:t>Expand ECO system with new interface solutions</a:t>
            </a:r>
          </a:p>
        </p:txBody>
      </p:sp>
    </p:spTree>
    <p:extLst>
      <p:ext uri="{BB962C8B-B14F-4D97-AF65-F5344CB8AC3E}">
        <p14:creationId xmlns:p14="http://schemas.microsoft.com/office/powerpoint/2010/main" val="2278188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r="6885"/>
          <a:stretch/>
        </p:blipFill>
        <p:spPr>
          <a:xfrm>
            <a:off x="-36512" y="-762"/>
            <a:ext cx="9217024" cy="685800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-45162" y="4581145"/>
            <a:ext cx="9225674" cy="136815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601200" y="5361231"/>
            <a:ext cx="8219272" cy="1368152"/>
          </a:xfrm>
        </p:spPr>
        <p:txBody>
          <a:bodyPr/>
          <a:lstStyle/>
          <a:p>
            <a:r>
              <a:rPr lang="de-DE" dirty="0"/>
              <a:t>TRINAMIC Family </a:t>
            </a:r>
            <a:r>
              <a:rPr lang="de-DE" dirty="0" err="1"/>
              <a:t>of</a:t>
            </a:r>
            <a:r>
              <a:rPr lang="de-DE" dirty="0"/>
              <a:t>  EtherCAT Slave Controllers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1200" y="4569593"/>
            <a:ext cx="8229600" cy="905318"/>
          </a:xfrm>
        </p:spPr>
        <p:txBody>
          <a:bodyPr/>
          <a:lstStyle/>
          <a:p>
            <a:r>
              <a:rPr lang="de-DE" sz="4000" dirty="0">
                <a:solidFill>
                  <a:schemeClr val="tx1"/>
                </a:solidFill>
              </a:rPr>
              <a:t>TMC846x-BI</a:t>
            </a:r>
            <a:endParaRPr lang="de-DE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s://esd.eu/sites/default/files/ethercat_logo_778x24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95" y="4386647"/>
            <a:ext cx="3789774" cy="11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452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310" y="4325987"/>
            <a:ext cx="1326066" cy="132606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3" b="12720"/>
          <a:stretch/>
        </p:blipFill>
        <p:spPr>
          <a:xfrm>
            <a:off x="2687194" y="1579597"/>
            <a:ext cx="1899423" cy="14273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TMC846x-BI Family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38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3 devices:</a:t>
            </a:r>
          </a:p>
          <a:p>
            <a:r>
              <a:rPr lang="en-US" sz="2000" dirty="0"/>
              <a:t>TMC8460-BI</a:t>
            </a:r>
          </a:p>
          <a:p>
            <a:pPr marL="400050" lvl="1" indent="0">
              <a:buNone/>
            </a:pPr>
            <a:r>
              <a:rPr lang="en-US" sz="1200" dirty="0"/>
              <a:t>Special Multi Function Block</a:t>
            </a:r>
          </a:p>
          <a:p>
            <a:pPr marL="400050" lvl="1" indent="0">
              <a:buNone/>
            </a:pPr>
            <a:r>
              <a:rPr lang="en-US" sz="1200" dirty="0"/>
              <a:t>Industrial temperature rating</a:t>
            </a:r>
          </a:p>
          <a:p>
            <a:pPr marL="400050" lvl="1" indent="0">
              <a:buNone/>
            </a:pPr>
            <a:endParaRPr lang="en-US" sz="1200" dirty="0"/>
          </a:p>
          <a:p>
            <a:pPr marL="400050" lvl="1" indent="0">
              <a:buNone/>
            </a:pPr>
            <a:endParaRPr lang="en-US" sz="1200" dirty="0"/>
          </a:p>
          <a:p>
            <a:r>
              <a:rPr lang="en-US" sz="2000" dirty="0"/>
              <a:t>TMC8461-BI</a:t>
            </a:r>
          </a:p>
          <a:p>
            <a:pPr marL="400050" lvl="1" indent="0">
              <a:buNone/>
            </a:pPr>
            <a:r>
              <a:rPr lang="en-US" sz="1200" dirty="0"/>
              <a:t>In addition:</a:t>
            </a:r>
          </a:p>
          <a:p>
            <a:pPr marL="400050" lvl="1" indent="0">
              <a:buNone/>
            </a:pPr>
            <a:r>
              <a:rPr lang="en-US" sz="1200" dirty="0"/>
              <a:t>High Voltage I/</a:t>
            </a:r>
            <a:r>
              <a:rPr lang="en-US" sz="1200" dirty="0" err="1"/>
              <a:t>Os</a:t>
            </a:r>
            <a:r>
              <a:rPr lang="en-US" sz="1200" dirty="0"/>
              <a:t> and Supply (36V)</a:t>
            </a:r>
          </a:p>
          <a:p>
            <a:pPr marL="400050" lvl="1" indent="0">
              <a:buNone/>
            </a:pPr>
            <a:r>
              <a:rPr lang="en-US" sz="1200" dirty="0"/>
              <a:t>Small Package, 10x10mm</a:t>
            </a:r>
          </a:p>
          <a:p>
            <a:pPr marL="400050" lvl="1" indent="0">
              <a:buNone/>
            </a:pPr>
            <a:r>
              <a:rPr lang="en-US" sz="1200" dirty="0"/>
              <a:t>Supply for external logic and peripherals</a:t>
            </a:r>
            <a:br>
              <a:rPr lang="en-US" sz="1200" dirty="0"/>
            </a:br>
            <a:endParaRPr lang="en-US" sz="1200" dirty="0"/>
          </a:p>
          <a:p>
            <a:pPr marL="400050" lvl="1" indent="0">
              <a:buNone/>
            </a:pPr>
            <a:endParaRPr lang="en-US" sz="1200" dirty="0"/>
          </a:p>
          <a:p>
            <a:r>
              <a:rPr lang="en-US" sz="2000" dirty="0"/>
              <a:t>TMC8462-BI</a:t>
            </a:r>
          </a:p>
          <a:p>
            <a:pPr marL="400050" lvl="1" indent="0">
              <a:buNone/>
            </a:pPr>
            <a:r>
              <a:rPr lang="en-US" sz="1200" dirty="0"/>
              <a:t>In addition:</a:t>
            </a:r>
          </a:p>
          <a:p>
            <a:pPr marL="400050" lvl="1" indent="0">
              <a:buNone/>
            </a:pPr>
            <a:r>
              <a:rPr lang="en-US" sz="1200" dirty="0"/>
              <a:t>2 integrated PHYs </a:t>
            </a:r>
          </a:p>
          <a:p>
            <a:pPr marL="400050" lvl="1" indent="0">
              <a:buNone/>
            </a:pPr>
            <a:r>
              <a:rPr lang="en-US" sz="1200" dirty="0"/>
              <a:t>Small Package, 9x9mm</a:t>
            </a:r>
          </a:p>
          <a:p>
            <a:pPr marL="400050" lvl="1" indent="0">
              <a:buNone/>
            </a:pPr>
            <a:r>
              <a:rPr lang="en-US" sz="1200" dirty="0"/>
              <a:t>For BOM reduction and smallest Footprint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>
            <a:noAutofit/>
          </a:bodyPr>
          <a:lstStyle/>
          <a:p>
            <a:r>
              <a:rPr lang="en-US" sz="2000" dirty="0"/>
              <a:t>Proven standard compliant EtherCAT engine</a:t>
            </a:r>
          </a:p>
          <a:p>
            <a:endParaRPr lang="en-US" sz="1000" dirty="0"/>
          </a:p>
          <a:p>
            <a:r>
              <a:rPr lang="en-US" sz="2000" dirty="0"/>
              <a:t>Complex real-time IO:</a:t>
            </a:r>
            <a:br>
              <a:rPr lang="en-US" sz="2000" dirty="0"/>
            </a:br>
            <a:r>
              <a:rPr lang="en-US" sz="2000" dirty="0"/>
              <a:t>Multi Function and Control IO block (MFC IO) focusing motion &amp; motor control including encoder interface</a:t>
            </a:r>
          </a:p>
          <a:p>
            <a:endParaRPr lang="en-US" sz="1000" dirty="0"/>
          </a:p>
          <a:p>
            <a:r>
              <a:rPr lang="en-US" sz="2000" dirty="0"/>
              <a:t>Extended high voltage and analog capabilities</a:t>
            </a:r>
          </a:p>
          <a:p>
            <a:endParaRPr lang="en-US" sz="1000" dirty="0"/>
          </a:p>
          <a:p>
            <a:r>
              <a:rPr lang="en-US" sz="2000" dirty="0"/>
              <a:t>Integrated 100 Mbit Ethernet PHYs</a:t>
            </a:r>
          </a:p>
          <a:p>
            <a:endParaRPr lang="en-US" sz="1000" dirty="0"/>
          </a:p>
          <a:p>
            <a:r>
              <a:rPr lang="en-US" sz="2000" dirty="0"/>
              <a:t>Robust process / industrial &amp; automotive temperature range</a:t>
            </a:r>
          </a:p>
        </p:txBody>
      </p:sp>
    </p:spTree>
    <p:extLst>
      <p:ext uri="{BB962C8B-B14F-4D97-AF65-F5344CB8AC3E}">
        <p14:creationId xmlns:p14="http://schemas.microsoft.com/office/powerpoint/2010/main" val="859078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Ethercat</a:t>
            </a:r>
            <a:r>
              <a:rPr lang="de-DE" dirty="0"/>
              <a:t> </a:t>
            </a:r>
            <a:r>
              <a:rPr lang="de-DE" dirty="0" err="1"/>
              <a:t>slave</a:t>
            </a:r>
            <a:r>
              <a:rPr lang="de-DE" dirty="0"/>
              <a:t> </a:t>
            </a:r>
            <a:r>
              <a:rPr lang="de-DE" dirty="0" err="1"/>
              <a:t>controller</a:t>
            </a:r>
            <a:r>
              <a:rPr lang="de-DE" dirty="0"/>
              <a:t> block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8" y="1700808"/>
            <a:ext cx="5890703" cy="48586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400" b="1" dirty="0"/>
              <a:t>Standard </a:t>
            </a:r>
            <a:r>
              <a:rPr lang="de-DE" sz="1400" b="1" dirty="0" err="1"/>
              <a:t>compliant</a:t>
            </a:r>
            <a:r>
              <a:rPr lang="de-DE" sz="1400" b="1" dirty="0"/>
              <a:t> ESC </a:t>
            </a:r>
            <a:r>
              <a:rPr lang="de-DE" sz="1400" b="1" dirty="0" err="1"/>
              <a:t>engine</a:t>
            </a:r>
            <a:r>
              <a:rPr lang="de-DE" sz="1400" b="1" dirty="0"/>
              <a:t> </a:t>
            </a:r>
            <a:r>
              <a:rPr lang="de-DE" sz="1400" b="1" dirty="0" err="1"/>
              <a:t>and</a:t>
            </a:r>
            <a:r>
              <a:rPr lang="de-DE" sz="1400" b="1" dirty="0"/>
              <a:t> </a:t>
            </a:r>
            <a:r>
              <a:rPr lang="de-DE" sz="1400" b="1" dirty="0" err="1"/>
              <a:t>register</a:t>
            </a:r>
            <a:r>
              <a:rPr lang="de-DE" sz="1400" b="1" dirty="0"/>
              <a:t> </a:t>
            </a:r>
            <a:r>
              <a:rPr lang="de-DE" sz="1400" b="1" dirty="0" err="1"/>
              <a:t>set</a:t>
            </a:r>
            <a:endParaRPr lang="de-DE" sz="1400" b="1" dirty="0"/>
          </a:p>
          <a:p>
            <a:r>
              <a:rPr lang="de-DE" sz="1400" dirty="0"/>
              <a:t>2 MII </a:t>
            </a:r>
            <a:r>
              <a:rPr lang="de-DE" sz="1400" dirty="0" err="1"/>
              <a:t>ports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external</a:t>
            </a:r>
            <a:r>
              <a:rPr lang="de-DE" sz="1400" dirty="0"/>
              <a:t> PHYs, 6 </a:t>
            </a:r>
            <a:r>
              <a:rPr lang="de-DE" sz="1400" dirty="0" err="1"/>
              <a:t>or</a:t>
            </a:r>
            <a:r>
              <a:rPr lang="de-DE" sz="1400" dirty="0"/>
              <a:t> 8 FMMUs, 6 </a:t>
            </a:r>
            <a:r>
              <a:rPr lang="de-DE" sz="1400" dirty="0" err="1"/>
              <a:t>or</a:t>
            </a:r>
            <a:r>
              <a:rPr lang="de-DE" sz="1400" dirty="0"/>
              <a:t> 8 </a:t>
            </a:r>
            <a:r>
              <a:rPr lang="de-DE" sz="1400" dirty="0" err="1"/>
              <a:t>SyncManagers</a:t>
            </a:r>
            <a:r>
              <a:rPr lang="de-DE" sz="1400" dirty="0"/>
              <a:t>, 16K PDRAM, 64bit DC, SPI PDI, PDI/ECAT </a:t>
            </a:r>
            <a:r>
              <a:rPr lang="de-DE" sz="1400" dirty="0" err="1"/>
              <a:t>Reset</a:t>
            </a:r>
            <a:endParaRPr lang="de-DE" sz="1400" dirty="0"/>
          </a:p>
          <a:p>
            <a:r>
              <a:rPr lang="de-DE" sz="1400" dirty="0" err="1"/>
              <a:t>Configurable</a:t>
            </a:r>
            <a:r>
              <a:rPr lang="de-DE" sz="1400" dirty="0"/>
              <a:t> EEPROM </a:t>
            </a:r>
            <a:r>
              <a:rPr lang="de-DE" sz="1400" dirty="0" err="1"/>
              <a:t>size</a:t>
            </a:r>
            <a:r>
              <a:rPr lang="de-DE" sz="1400" dirty="0"/>
              <a:t>, link </a:t>
            </a:r>
            <a:r>
              <a:rPr lang="de-DE" sz="1400" dirty="0" err="1"/>
              <a:t>polarity</a:t>
            </a:r>
            <a:r>
              <a:rPr lang="de-DE" sz="1400" dirty="0"/>
              <a:t>,  PDI </a:t>
            </a:r>
            <a:r>
              <a:rPr lang="de-DE" sz="1400" dirty="0" err="1"/>
              <a:t>emulation</a:t>
            </a:r>
            <a:r>
              <a:rPr lang="de-DE" sz="1400" dirty="0"/>
              <a:t>, </a:t>
            </a:r>
            <a:r>
              <a:rPr lang="de-DE" sz="1400" dirty="0" err="1"/>
              <a:t>reset</a:t>
            </a:r>
            <a:r>
              <a:rPr lang="de-DE" sz="1400" dirty="0"/>
              <a:t> out </a:t>
            </a:r>
            <a:r>
              <a:rPr lang="de-DE" sz="1400" dirty="0" err="1"/>
              <a:t>polarity</a:t>
            </a:r>
            <a:endParaRPr lang="de-DE" sz="1400" dirty="0"/>
          </a:p>
          <a:p>
            <a:r>
              <a:rPr lang="de-DE" sz="1400" dirty="0"/>
              <a:t>Main </a:t>
            </a:r>
            <a:r>
              <a:rPr lang="de-DE" sz="1400" dirty="0" err="1"/>
              <a:t>functions</a:t>
            </a:r>
            <a:endParaRPr lang="de-DE" sz="1400" dirty="0"/>
          </a:p>
          <a:p>
            <a:pPr lvl="1"/>
            <a:r>
              <a:rPr lang="de-DE" sz="1400" dirty="0"/>
              <a:t>ESC </a:t>
            </a:r>
            <a:r>
              <a:rPr lang="de-DE" sz="1400" dirty="0" err="1"/>
              <a:t>configuration</a:t>
            </a:r>
            <a:r>
              <a:rPr lang="de-DE" sz="1400" dirty="0"/>
              <a:t>, EEPROM </a:t>
            </a:r>
            <a:r>
              <a:rPr lang="de-DE" sz="1400" dirty="0" err="1"/>
              <a:t>interface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status</a:t>
            </a:r>
            <a:r>
              <a:rPr lang="de-DE" sz="1400" dirty="0"/>
              <a:t> </a:t>
            </a:r>
            <a:r>
              <a:rPr lang="de-DE" sz="1400" dirty="0" err="1"/>
              <a:t>functions</a:t>
            </a:r>
            <a:endParaRPr lang="de-DE" sz="1400" dirty="0"/>
          </a:p>
          <a:p>
            <a:pPr lvl="1"/>
            <a:r>
              <a:rPr lang="de-DE" sz="1400" dirty="0"/>
              <a:t>On-</a:t>
            </a:r>
            <a:r>
              <a:rPr lang="de-DE" sz="1400" dirty="0" err="1"/>
              <a:t>the</a:t>
            </a:r>
            <a:r>
              <a:rPr lang="de-DE" sz="1400" dirty="0"/>
              <a:t>-</a:t>
            </a:r>
            <a:r>
              <a:rPr lang="de-DE" sz="1400" dirty="0" err="1"/>
              <a:t>fly</a:t>
            </a:r>
            <a:r>
              <a:rPr lang="de-DE" sz="1400" dirty="0"/>
              <a:t> EtherCAT </a:t>
            </a:r>
            <a:r>
              <a:rPr lang="de-DE" sz="1400" dirty="0" err="1"/>
              <a:t>frame</a:t>
            </a:r>
            <a:r>
              <a:rPr lang="de-DE" sz="1400" dirty="0"/>
              <a:t> </a:t>
            </a:r>
            <a:r>
              <a:rPr lang="de-DE" sz="1400" dirty="0" err="1"/>
              <a:t>processing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PHY </a:t>
            </a:r>
            <a:r>
              <a:rPr lang="de-DE" sz="1400" dirty="0" err="1"/>
              <a:t>interfacing</a:t>
            </a:r>
            <a:endParaRPr lang="de-DE" sz="1400" dirty="0"/>
          </a:p>
          <a:p>
            <a:pPr lvl="1"/>
            <a:r>
              <a:rPr lang="de-DE" sz="1400" dirty="0"/>
              <a:t>Memory </a:t>
            </a:r>
            <a:r>
              <a:rPr lang="de-DE" sz="1400" dirty="0" err="1"/>
              <a:t>management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consistency</a:t>
            </a:r>
            <a:r>
              <a:rPr lang="de-DE" sz="1400" dirty="0"/>
              <a:t> </a:t>
            </a:r>
            <a:r>
              <a:rPr lang="de-DE" sz="1400" dirty="0" err="1"/>
              <a:t>with</a:t>
            </a:r>
            <a:r>
              <a:rPr lang="de-DE" sz="1400" dirty="0"/>
              <a:t> FMMUs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SyncManagers</a:t>
            </a:r>
            <a:endParaRPr lang="de-DE" sz="1400" dirty="0"/>
          </a:p>
          <a:p>
            <a:pPr lvl="1"/>
            <a:r>
              <a:rPr lang="de-DE" sz="1400" dirty="0"/>
              <a:t>Distributed </a:t>
            </a:r>
            <a:r>
              <a:rPr lang="de-DE" sz="1400" dirty="0" err="1"/>
              <a:t>Clocks</a:t>
            </a:r>
            <a:r>
              <a:rPr lang="de-DE" sz="1400" dirty="0"/>
              <a:t> </a:t>
            </a:r>
            <a:r>
              <a:rPr lang="de-DE" sz="1400" dirty="0" err="1"/>
              <a:t>engine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real-time </a:t>
            </a:r>
            <a:r>
              <a:rPr lang="de-DE" sz="1400" dirty="0" err="1"/>
              <a:t>control</a:t>
            </a:r>
            <a:endParaRPr lang="de-DE" sz="1400" dirty="0"/>
          </a:p>
          <a:p>
            <a:pPr lvl="1"/>
            <a:r>
              <a:rPr lang="de-DE" sz="1400" dirty="0" err="1"/>
              <a:t>Application</a:t>
            </a:r>
            <a:r>
              <a:rPr lang="de-DE" sz="1400" dirty="0"/>
              <a:t> </a:t>
            </a:r>
            <a:r>
              <a:rPr lang="de-DE" sz="1400" dirty="0" err="1"/>
              <a:t>level</a:t>
            </a:r>
            <a:r>
              <a:rPr lang="de-DE" sz="1400" dirty="0"/>
              <a:t> </a:t>
            </a:r>
            <a:r>
              <a:rPr lang="de-DE" sz="1400" dirty="0" err="1"/>
              <a:t>interfacing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>
                <a:solidFill>
                  <a:schemeClr val="tx1"/>
                </a:solidFill>
              </a:rPr>
              <a:t>Ethercat</a:t>
            </a:r>
            <a:r>
              <a:rPr lang="de-DE" sz="1600" b="1" dirty="0">
                <a:solidFill>
                  <a:schemeClr val="tx1"/>
                </a:solidFill>
              </a:rPr>
              <a:t> Data Path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With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Proven</a:t>
            </a:r>
            <a:r>
              <a:rPr lang="de-DE" sz="1600" b="1" dirty="0">
                <a:solidFill>
                  <a:schemeClr val="tx1"/>
                </a:solidFill>
              </a:rPr>
              <a:t> ESC 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cxnSp>
        <p:nvCxnSpPr>
          <p:cNvPr id="9" name="Gerade Verbindung mit Pfeil 8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11" name="Textfeld 10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92885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MFC IO Block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4002702" cy="4539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Complex real-time IO functions</a:t>
            </a:r>
          </a:p>
          <a:p>
            <a:pPr marL="0" indent="0">
              <a:buNone/>
            </a:pPr>
            <a:endParaRPr lang="de-DE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/>
              <a:t>Various function blocks</a:t>
            </a:r>
          </a:p>
          <a:p>
            <a:pPr lvl="1"/>
            <a:r>
              <a:rPr lang="en-US" sz="1400" dirty="0"/>
              <a:t>ABN, SPI, S/D, PWM, I2C, DAC, GPIO, emergency switch, IRQ, Watchdog</a:t>
            </a:r>
          </a:p>
          <a:p>
            <a:endParaRPr lang="en-US" sz="1400" dirty="0"/>
          </a:p>
          <a:p>
            <a:r>
              <a:rPr lang="en-US" sz="1400" dirty="0"/>
              <a:t>Configurable</a:t>
            </a:r>
          </a:p>
          <a:p>
            <a:pPr lvl="1"/>
            <a:r>
              <a:rPr lang="en-US" sz="1400" dirty="0"/>
              <a:t>IO crossbar switch</a:t>
            </a:r>
          </a:p>
          <a:p>
            <a:pPr lvl="1"/>
            <a:r>
              <a:rPr lang="en-US" sz="1400" dirty="0"/>
              <a:t>Selectable register update triggers</a:t>
            </a:r>
          </a:p>
          <a:p>
            <a:pPr lvl="1"/>
            <a:r>
              <a:rPr lang="de-DE" sz="1400" dirty="0" err="1"/>
              <a:t>Process</a:t>
            </a:r>
            <a:r>
              <a:rPr lang="de-DE" sz="1400" dirty="0"/>
              <a:t> 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ram</a:t>
            </a:r>
            <a:r>
              <a:rPr lang="de-DE" sz="1400" dirty="0"/>
              <a:t> </a:t>
            </a:r>
            <a:r>
              <a:rPr lang="de-DE" sz="1400" dirty="0" err="1"/>
              <a:t>mapping</a:t>
            </a:r>
            <a:endParaRPr lang="de-DE" sz="1400" dirty="0"/>
          </a:p>
          <a:p>
            <a:pPr lvl="1"/>
            <a:r>
              <a:rPr lang="de-DE" sz="1400" dirty="0" err="1"/>
              <a:t>Various</a:t>
            </a:r>
            <a:r>
              <a:rPr lang="de-DE" sz="1400" dirty="0"/>
              <a:t> </a:t>
            </a:r>
            <a:r>
              <a:rPr lang="de-DE" sz="1400" dirty="0" err="1"/>
              <a:t>maskable</a:t>
            </a:r>
            <a:r>
              <a:rPr lang="de-DE" sz="1400" dirty="0"/>
              <a:t> IRQ </a:t>
            </a:r>
            <a:r>
              <a:rPr lang="de-DE" sz="1400" dirty="0" err="1"/>
              <a:t>sources</a:t>
            </a:r>
            <a:endParaRPr lang="en-US" sz="1400" dirty="0"/>
          </a:p>
          <a:p>
            <a:pPr lvl="1"/>
            <a:endParaRPr lang="en-US" sz="1400" dirty="0"/>
          </a:p>
          <a:p>
            <a:endParaRPr lang="en-US" sz="14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>
                <a:solidFill>
                  <a:schemeClr val="tx1"/>
                </a:solidFill>
              </a:rPr>
              <a:t>Ethercat</a:t>
            </a:r>
            <a:r>
              <a:rPr lang="de-DE" sz="1600" b="1" dirty="0">
                <a:solidFill>
                  <a:schemeClr val="tx1"/>
                </a:solidFill>
              </a:rPr>
              <a:t> Data Path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With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Proven</a:t>
            </a:r>
            <a:r>
              <a:rPr lang="de-DE" sz="1600" b="1" dirty="0">
                <a:solidFill>
                  <a:schemeClr val="tx1"/>
                </a:solidFill>
              </a:rPr>
              <a:t> ESC 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sp>
        <p:nvSpPr>
          <p:cNvPr id="9" name="Rechteck 8"/>
          <p:cNvSpPr/>
          <p:nvPr/>
        </p:nvSpPr>
        <p:spPr>
          <a:xfrm>
            <a:off x="4837755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5720666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rot="5400000">
            <a:off x="6710637" y="3975332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rot="5400000">
            <a:off x="4803747" y="3968698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17" name="Textfeld 16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18" name="Textfeld 17"/>
          <p:cNvSpPr txBox="1"/>
          <p:nvPr/>
        </p:nvSpPr>
        <p:spPr>
          <a:xfrm>
            <a:off x="4803747" y="5106027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42239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Analog &amp; HV block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7"/>
            <a:ext cx="3995146" cy="4934261"/>
          </a:xfrm>
        </p:spPr>
        <p:txBody>
          <a:bodyPr>
            <a:noAutofit/>
          </a:bodyPr>
          <a:lstStyle/>
          <a:p>
            <a:r>
              <a:rPr lang="de-DE" sz="1400" dirty="0"/>
              <a:t>8 x High </a:t>
            </a:r>
            <a:r>
              <a:rPr lang="de-DE" sz="1400" dirty="0" err="1"/>
              <a:t>Voltage</a:t>
            </a:r>
            <a:r>
              <a:rPr lang="de-DE" sz="1400" dirty="0"/>
              <a:t> IO </a:t>
            </a:r>
            <a:r>
              <a:rPr lang="de-DE" sz="1400" dirty="0" err="1"/>
              <a:t>with</a:t>
            </a:r>
            <a:r>
              <a:rPr lang="de-DE" sz="1400" dirty="0"/>
              <a:t> 3V3 </a:t>
            </a:r>
            <a:r>
              <a:rPr lang="de-DE" sz="1400" dirty="0" err="1"/>
              <a:t>to</a:t>
            </a:r>
            <a:r>
              <a:rPr lang="de-DE" sz="1400" dirty="0"/>
              <a:t> 24V</a:t>
            </a:r>
          </a:p>
          <a:p>
            <a:endParaRPr lang="de-DE" sz="1400" dirty="0"/>
          </a:p>
          <a:p>
            <a:r>
              <a:rPr lang="de-DE" sz="1400" dirty="0"/>
              <a:t>1 x </a:t>
            </a:r>
            <a:r>
              <a:rPr lang="de-DE" sz="1400" dirty="0" err="1"/>
              <a:t>switching</a:t>
            </a:r>
            <a:r>
              <a:rPr lang="de-DE" sz="1400" dirty="0"/>
              <a:t> </a:t>
            </a:r>
            <a:r>
              <a:rPr lang="de-DE" sz="1400" dirty="0" err="1"/>
              <a:t>regulator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int./ext. </a:t>
            </a:r>
            <a:r>
              <a:rPr lang="de-DE" sz="1400" dirty="0" err="1"/>
              <a:t>logic</a:t>
            </a:r>
            <a:r>
              <a:rPr lang="de-DE" sz="1400" dirty="0"/>
              <a:t> </a:t>
            </a:r>
            <a:r>
              <a:rPr lang="de-DE" sz="1400" dirty="0" err="1"/>
              <a:t>supply</a:t>
            </a:r>
            <a:r>
              <a:rPr lang="de-DE" sz="1400" dirty="0"/>
              <a:t> (3V3 / 500mA)</a:t>
            </a:r>
          </a:p>
          <a:p>
            <a:endParaRPr lang="de-DE" sz="1400" dirty="0"/>
          </a:p>
          <a:p>
            <a:r>
              <a:rPr lang="de-DE" sz="1400" dirty="0"/>
              <a:t>1 x </a:t>
            </a:r>
            <a:r>
              <a:rPr lang="de-DE" sz="1400" dirty="0" err="1"/>
              <a:t>configurable</a:t>
            </a:r>
            <a:r>
              <a:rPr lang="de-DE" sz="1400" dirty="0"/>
              <a:t> </a:t>
            </a:r>
            <a:r>
              <a:rPr lang="de-DE" sz="1400" dirty="0" err="1"/>
              <a:t>switching</a:t>
            </a:r>
            <a:r>
              <a:rPr lang="de-DE" sz="1400" dirty="0"/>
              <a:t> </a:t>
            </a:r>
            <a:r>
              <a:rPr lang="de-DE" sz="1400" dirty="0" err="1"/>
              <a:t>regulator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ext. </a:t>
            </a:r>
            <a:r>
              <a:rPr lang="de-DE" sz="1400" dirty="0" err="1"/>
              <a:t>components</a:t>
            </a:r>
            <a:r>
              <a:rPr lang="de-DE" sz="1400" dirty="0"/>
              <a:t> (3V3…24V / 500mA)</a:t>
            </a:r>
          </a:p>
          <a:p>
            <a:endParaRPr lang="en-US" sz="1400" dirty="0"/>
          </a:p>
          <a:p>
            <a:r>
              <a:rPr lang="en-US" sz="1400" dirty="0"/>
              <a:t>1x integrated 3.3V to 1.8V linear regulator for digital core supply</a:t>
            </a:r>
          </a:p>
          <a:p>
            <a:endParaRPr lang="en-US" sz="1400" dirty="0"/>
          </a:p>
          <a:p>
            <a:r>
              <a:rPr lang="en-US" sz="1400" dirty="0"/>
              <a:t>Separate over-temperature shutdowns for switching regulators and HV outputs</a:t>
            </a:r>
            <a:endParaRPr lang="de-DE" sz="1400" dirty="0"/>
          </a:p>
          <a:p>
            <a:endParaRPr lang="en-US" sz="14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>
                <a:solidFill>
                  <a:schemeClr val="tx1"/>
                </a:solidFill>
              </a:rPr>
              <a:t>Ethercat</a:t>
            </a:r>
            <a:r>
              <a:rPr lang="de-DE" sz="1600" b="1" dirty="0">
                <a:solidFill>
                  <a:schemeClr val="tx1"/>
                </a:solidFill>
              </a:rPr>
              <a:t> Data Path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With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Proven</a:t>
            </a:r>
            <a:r>
              <a:rPr lang="de-DE" sz="1600" b="1" dirty="0">
                <a:solidFill>
                  <a:schemeClr val="tx1"/>
                </a:solidFill>
              </a:rPr>
              <a:t> ESC 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sp>
        <p:nvSpPr>
          <p:cNvPr id="9" name="Rechteck 8"/>
          <p:cNvSpPr/>
          <p:nvPr/>
        </p:nvSpPr>
        <p:spPr>
          <a:xfrm>
            <a:off x="4837755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5720666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4837755" y="1987497"/>
            <a:ext cx="1783458" cy="13829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Analog &amp; HV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(TMC8461 &amp; TMC8462 </a:t>
            </a:r>
            <a:r>
              <a:rPr lang="de-DE" sz="1600" b="1" dirty="0" err="1">
                <a:solidFill>
                  <a:schemeClr val="tx1"/>
                </a:solidFill>
              </a:rPr>
              <a:t>only</a:t>
            </a:r>
            <a:r>
              <a:rPr lang="de-DE" sz="16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>
            <a:off x="5711850" y="317898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rot="5400000">
            <a:off x="6710637" y="3975332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5710589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rot="5400000">
            <a:off x="4803747" y="3968698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rot="5400000">
            <a:off x="4803747" y="2330085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23" name="Textfeld 22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24" name="Textfeld 23"/>
          <p:cNvSpPr txBox="1"/>
          <p:nvPr/>
        </p:nvSpPr>
        <p:spPr>
          <a:xfrm>
            <a:off x="4803747" y="5106027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05498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Integrated PHY block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4002702" cy="4539448"/>
          </a:xfrm>
        </p:spPr>
        <p:txBody>
          <a:bodyPr>
            <a:normAutofit/>
          </a:bodyPr>
          <a:lstStyle/>
          <a:p>
            <a:endParaRPr lang="de-DE" sz="1800" dirty="0"/>
          </a:p>
          <a:p>
            <a:endParaRPr lang="de-DE" sz="1800" dirty="0"/>
          </a:p>
          <a:p>
            <a:r>
              <a:rPr lang="de-DE" sz="1800" dirty="0"/>
              <a:t>2x internal 100MBit PHYs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reduce</a:t>
            </a:r>
            <a:r>
              <a:rPr lang="de-DE" sz="1800" dirty="0"/>
              <a:t> </a:t>
            </a:r>
            <a:r>
              <a:rPr lang="de-DE" sz="1800" dirty="0" err="1"/>
              <a:t>board</a:t>
            </a:r>
            <a:r>
              <a:rPr lang="de-DE" sz="1800" dirty="0"/>
              <a:t> </a:t>
            </a:r>
            <a:r>
              <a:rPr lang="de-DE" sz="1800" dirty="0" err="1"/>
              <a:t>space</a:t>
            </a:r>
            <a:r>
              <a:rPr lang="de-DE" sz="1800" dirty="0"/>
              <a:t> </a:t>
            </a:r>
            <a:r>
              <a:rPr lang="de-DE" sz="1800" dirty="0" err="1"/>
              <a:t>and</a:t>
            </a:r>
            <a:r>
              <a:rPr lang="de-DE" sz="1800" dirty="0"/>
              <a:t> BOM</a:t>
            </a:r>
            <a:endParaRPr lang="en-US" sz="1800" dirty="0"/>
          </a:p>
          <a:p>
            <a:pPr marL="0" indent="0">
              <a:buNone/>
            </a:pPr>
            <a:endParaRPr lang="de-DE" sz="1800" dirty="0"/>
          </a:p>
          <a:p>
            <a:r>
              <a:rPr lang="de-DE" sz="1800" dirty="0"/>
              <a:t>PHY </a:t>
            </a:r>
            <a:r>
              <a:rPr lang="de-DE" sz="1800" dirty="0" err="1"/>
              <a:t>clock</a:t>
            </a:r>
            <a:r>
              <a:rPr lang="de-DE" sz="1800" dirty="0"/>
              <a:t> </a:t>
            </a:r>
            <a:r>
              <a:rPr lang="de-DE" sz="1800" dirty="0" err="1"/>
              <a:t>provided</a:t>
            </a:r>
            <a:r>
              <a:rPr lang="de-DE" sz="1800" dirty="0"/>
              <a:t> </a:t>
            </a:r>
            <a:r>
              <a:rPr lang="de-DE" sz="1800" dirty="0" err="1"/>
              <a:t>internally</a:t>
            </a:r>
            <a:endParaRPr lang="de-DE" sz="1800" dirty="0"/>
          </a:p>
          <a:p>
            <a:endParaRPr lang="de-DE" sz="1800" dirty="0"/>
          </a:p>
          <a:p>
            <a:r>
              <a:rPr lang="de-DE" sz="1800" dirty="0"/>
              <a:t>PHY </a:t>
            </a:r>
            <a:r>
              <a:rPr lang="de-DE" sz="1800" dirty="0" err="1"/>
              <a:t>supply</a:t>
            </a:r>
            <a:r>
              <a:rPr lang="de-DE" sz="1800" dirty="0"/>
              <a:t> </a:t>
            </a:r>
            <a:r>
              <a:rPr lang="de-DE" sz="1800" dirty="0" err="1"/>
              <a:t>provided</a:t>
            </a:r>
            <a:r>
              <a:rPr lang="de-DE" sz="1800" dirty="0"/>
              <a:t> </a:t>
            </a:r>
            <a:r>
              <a:rPr lang="de-DE" sz="1800" dirty="0" err="1"/>
              <a:t>internally</a:t>
            </a:r>
            <a:endParaRPr 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>
                <a:solidFill>
                  <a:schemeClr val="tx1"/>
                </a:solidFill>
              </a:rPr>
              <a:t>Ethercat</a:t>
            </a:r>
            <a:r>
              <a:rPr lang="de-DE" sz="1600" b="1" dirty="0">
                <a:solidFill>
                  <a:schemeClr val="tx1"/>
                </a:solidFill>
              </a:rPr>
              <a:t> Data Path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With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Proven</a:t>
            </a:r>
            <a:r>
              <a:rPr lang="de-DE" sz="1600" b="1" dirty="0">
                <a:solidFill>
                  <a:schemeClr val="tx1"/>
                </a:solidFill>
              </a:rPr>
              <a:t> ESC 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4837755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5720666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rot="5400000">
            <a:off x="4803747" y="3968698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6801322" y="1987496"/>
            <a:ext cx="1783458" cy="13829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Integrated PHYs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(TMC8462 </a:t>
            </a:r>
            <a:r>
              <a:rPr lang="de-DE" sz="1600" b="1" dirty="0" err="1">
                <a:solidFill>
                  <a:schemeClr val="tx1"/>
                </a:solidFill>
              </a:rPr>
              <a:t>only</a:t>
            </a:r>
            <a:r>
              <a:rPr lang="de-DE" sz="16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7977698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7455004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/>
        </p:nvSpPr>
        <p:spPr>
          <a:xfrm>
            <a:off x="4837755" y="1987497"/>
            <a:ext cx="1783458" cy="13829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Analog &amp; HV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(TMC8461 &amp; TMC8462 </a:t>
            </a:r>
            <a:r>
              <a:rPr lang="de-DE" sz="1600" b="1" dirty="0" err="1">
                <a:solidFill>
                  <a:schemeClr val="tx1"/>
                </a:solidFill>
              </a:rPr>
              <a:t>only</a:t>
            </a:r>
            <a:r>
              <a:rPr lang="de-DE" sz="16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7" name="Gerade Verbindung mit Pfeil 16"/>
          <p:cNvCxnSpPr/>
          <p:nvPr/>
        </p:nvCxnSpPr>
        <p:spPr>
          <a:xfrm rot="5400000">
            <a:off x="4803747" y="2330085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5711850" y="317898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rot="5400000">
            <a:off x="6710637" y="232286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rot="5400000">
            <a:off x="6710637" y="3975332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5710589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25" name="Textfeld 24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26" name="Textfeld 25"/>
          <p:cNvSpPr txBox="1"/>
          <p:nvPr/>
        </p:nvSpPr>
        <p:spPr>
          <a:xfrm>
            <a:off x="4803747" y="5106027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1589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2420429" y="2137262"/>
            <a:ext cx="4282651" cy="3613634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TMC846X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TMC846x-BI </a:t>
            </a:r>
            <a:r>
              <a:rPr lang="de-DE" dirty="0" err="1"/>
              <a:t>Architecture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4647570" y="2350234"/>
            <a:ext cx="1783458" cy="13829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Integrated PHYs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(TMC8462)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684003" y="2350235"/>
            <a:ext cx="1783458" cy="13829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Analog &amp; HV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(TMC8461 &amp; TMC8462)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647570" y="3983812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ESC / 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Main Data Path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84003" y="3983812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3566914" y="522316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5556932" y="522316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rot="5400000">
            <a:off x="2589539" y="433143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rot="5400000">
            <a:off x="2589539" y="2692823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5293695" y="351653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>
            <a:off x="5823946" y="351653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3558098" y="354172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rot="5400000">
            <a:off x="4556885" y="4315399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5301252" y="3733169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5823946" y="1979941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5301252" y="1979941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rot="5400000">
            <a:off x="4556885" y="268560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 rot="5400000">
            <a:off x="6536825" y="4315399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2684002" y="5898596"/>
            <a:ext cx="3747025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MCU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 rot="16200000" flipH="1">
            <a:off x="484741" y="3611167"/>
            <a:ext cx="3016511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Motor Controller/Driver, </a:t>
            </a:r>
            <a:r>
              <a:rPr lang="de-DE" sz="1600" b="1" dirty="0" err="1">
                <a:solidFill>
                  <a:schemeClr val="tx1"/>
                </a:solidFill>
              </a:rPr>
              <a:t>Peripherals</a:t>
            </a:r>
            <a:r>
              <a:rPr lang="de-DE" sz="1600" b="1" dirty="0">
                <a:solidFill>
                  <a:schemeClr val="tx1"/>
                </a:solidFill>
              </a:rPr>
              <a:t>, IOs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 rot="5400000">
            <a:off x="6436525" y="4427956"/>
            <a:ext cx="1382933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EEPROM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4647570" y="1479175"/>
            <a:ext cx="1783457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Bus Interface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34" name="Gerade Verbindung mit Pfeil 33"/>
          <p:cNvCxnSpPr/>
          <p:nvPr/>
        </p:nvCxnSpPr>
        <p:spPr>
          <a:xfrm>
            <a:off x="3558098" y="1973822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Rechteck 34"/>
          <p:cNvSpPr/>
          <p:nvPr/>
        </p:nvSpPr>
        <p:spPr>
          <a:xfrm>
            <a:off x="2666369" y="1468172"/>
            <a:ext cx="1783457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Supply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7" name="Rechteck 36"/>
          <p:cNvSpPr/>
          <p:nvPr/>
        </p:nvSpPr>
        <p:spPr>
          <a:xfrm rot="5400000">
            <a:off x="6436525" y="2789343"/>
            <a:ext cx="1382933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25MHz CLK </a:t>
            </a:r>
            <a:r>
              <a:rPr lang="de-DE" sz="1600" b="1" dirty="0" err="1">
                <a:solidFill>
                  <a:schemeClr val="tx1"/>
                </a:solidFill>
              </a:rPr>
              <a:t>source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38" name="Gerade Verbindung mit Pfeil 37"/>
          <p:cNvCxnSpPr/>
          <p:nvPr/>
        </p:nvCxnSpPr>
        <p:spPr>
          <a:xfrm flipH="1">
            <a:off x="6522720" y="3025253"/>
            <a:ext cx="3579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5539298" y="54162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41" name="Textfeld 40"/>
          <p:cNvSpPr txBox="1"/>
          <p:nvPr/>
        </p:nvSpPr>
        <p:spPr>
          <a:xfrm>
            <a:off x="6308855" y="4373043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42" name="Textfeld 41"/>
          <p:cNvSpPr txBox="1"/>
          <p:nvPr/>
        </p:nvSpPr>
        <p:spPr>
          <a:xfrm>
            <a:off x="2684002" y="5428508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73355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TMC846x-BI = SBC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TMC846x-BI is not just another EtherCAT Slave Controller.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TMC846x-BI is a  </a:t>
            </a:r>
            <a:r>
              <a:rPr lang="en-US" sz="3200" b="1" dirty="0">
                <a:solidFill>
                  <a:srgbClr val="FF0000"/>
                </a:solidFill>
              </a:rPr>
              <a:t>System-Basis-Chip (SBC)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" name="Rechteck 8"/>
          <p:cNvSpPr/>
          <p:nvPr/>
        </p:nvSpPr>
        <p:spPr>
          <a:xfrm>
            <a:off x="3703828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High voltage inputs and outputs</a:t>
            </a:r>
          </a:p>
        </p:txBody>
      </p:sp>
      <p:sp>
        <p:nvSpPr>
          <p:cNvPr id="6" name="Gleichschenkliges Dreieck 5"/>
          <p:cNvSpPr/>
          <p:nvPr/>
        </p:nvSpPr>
        <p:spPr>
          <a:xfrm>
            <a:off x="192972" y="3114265"/>
            <a:ext cx="8659542" cy="699547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SBC</a:t>
            </a:r>
            <a:endParaRPr lang="en-US" b="1" dirty="0"/>
          </a:p>
          <a:p>
            <a:pPr algn="ctr"/>
            <a:endParaRPr lang="en-US" sz="2000" dirty="0"/>
          </a:p>
        </p:txBody>
      </p:sp>
      <p:sp>
        <p:nvSpPr>
          <p:cNvPr id="39" name="Rechteck 38"/>
          <p:cNvSpPr/>
          <p:nvPr/>
        </p:nvSpPr>
        <p:spPr>
          <a:xfrm>
            <a:off x="192972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Digital &amp; analog Supply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1948400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</a:rPr>
              <a:t>Complex</a:t>
            </a:r>
            <a:r>
              <a:rPr lang="de-DE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real-time IO </a:t>
            </a:r>
            <a:r>
              <a:rPr lang="de-DE" b="1" dirty="0" err="1">
                <a:solidFill>
                  <a:schemeClr val="tx1"/>
                </a:solidFill>
              </a:rPr>
              <a:t>functionality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5459256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EtherCAT Slave Controller / MAC </a:t>
            </a:r>
            <a:r>
              <a:rPr lang="de-DE" b="1" dirty="0" err="1">
                <a:solidFill>
                  <a:schemeClr val="tx1"/>
                </a:solidFill>
              </a:rPr>
              <a:t>layer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7214684" y="3915916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Integrated </a:t>
            </a:r>
            <a:r>
              <a:rPr lang="de-DE" b="1" dirty="0" err="1">
                <a:solidFill>
                  <a:schemeClr val="tx1"/>
                </a:solidFill>
              </a:rPr>
              <a:t>bus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interface</a:t>
            </a:r>
            <a:r>
              <a:rPr lang="de-DE" b="1" dirty="0">
                <a:solidFill>
                  <a:schemeClr val="tx1"/>
                </a:solidFill>
              </a:rPr>
              <a:t> (PHYs)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92972" y="5766802"/>
            <a:ext cx="8659542" cy="42255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Perfect Software and Tool Support</a:t>
            </a:r>
          </a:p>
        </p:txBody>
      </p:sp>
    </p:spTree>
    <p:extLst>
      <p:ext uri="{BB962C8B-B14F-4D97-AF65-F5344CB8AC3E}">
        <p14:creationId xmlns:p14="http://schemas.microsoft.com/office/powerpoint/2010/main" val="3394667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r="6885"/>
          <a:stretch/>
        </p:blipFill>
        <p:spPr>
          <a:xfrm>
            <a:off x="-36512" y="-762"/>
            <a:ext cx="9217024" cy="685800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-45162" y="4581145"/>
            <a:ext cx="9225674" cy="136815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601200" y="5361231"/>
            <a:ext cx="8219272" cy="1368152"/>
          </a:xfrm>
        </p:spPr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differentiate</a:t>
            </a:r>
            <a:r>
              <a:rPr lang="de-DE" dirty="0"/>
              <a:t>?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1200" y="4569593"/>
            <a:ext cx="8229600" cy="905318"/>
          </a:xfrm>
        </p:spPr>
        <p:txBody>
          <a:bodyPr/>
          <a:lstStyle/>
          <a:p>
            <a:r>
              <a:rPr lang="de-DE" sz="4000" dirty="0">
                <a:solidFill>
                  <a:schemeClr val="tx1"/>
                </a:solidFill>
              </a:rPr>
              <a:t>TMC846x-BI</a:t>
            </a:r>
            <a:endParaRPr lang="de-DE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s://esd.eu/sites/default/files/ethercat_logo_778x24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95" y="4386647"/>
            <a:ext cx="3789774" cy="11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676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difference</a:t>
            </a:r>
            <a:r>
              <a:rPr lang="de-DE" dirty="0"/>
              <a:t>?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/>
          </p:nvPr>
        </p:nvGraphicFramePr>
        <p:xfrm>
          <a:off x="219816" y="1700213"/>
          <a:ext cx="8677999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1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6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Challenge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Solution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Real</a:t>
                      </a:r>
                      <a:r>
                        <a:rPr lang="de-DE" sz="1800" baseline="0" dirty="0"/>
                        <a:t> time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Latencies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and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Jitter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routing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Process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data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through</a:t>
                      </a:r>
                      <a:r>
                        <a:rPr lang="de-DE" sz="1800" dirty="0"/>
                        <a:t> Software Stack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Sophisticated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realtime</a:t>
                      </a:r>
                      <a:r>
                        <a:rPr lang="de-DE" sz="1800" dirty="0"/>
                        <a:t> I/O block in </a:t>
                      </a:r>
                      <a:r>
                        <a:rPr lang="de-DE" sz="1800" dirty="0" err="1"/>
                        <a:t>hardware</a:t>
                      </a:r>
                      <a:r>
                        <a:rPr lang="de-DE" sz="1800" dirty="0"/>
                        <a:t>, </a:t>
                      </a:r>
                      <a:r>
                        <a:rPr lang="de-DE" sz="1800" dirty="0" err="1"/>
                        <a:t>data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from</a:t>
                      </a:r>
                      <a:r>
                        <a:rPr lang="de-DE" sz="1800" dirty="0"/>
                        <a:t> PDO </a:t>
                      </a:r>
                      <a:r>
                        <a:rPr lang="de-DE" sz="1800" dirty="0" err="1"/>
                        <a:t>may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mapped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directly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I/O block, MCU </a:t>
                      </a:r>
                      <a:r>
                        <a:rPr lang="de-DE" sz="1800" dirty="0" err="1"/>
                        <a:t>cares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for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protocol</a:t>
                      </a:r>
                      <a:endParaRPr lang="de-D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Temp</a:t>
                      </a:r>
                      <a:r>
                        <a:rPr lang="de-DE" sz="1800" dirty="0"/>
                        <a:t>. Rating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Product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used</a:t>
                      </a:r>
                      <a:r>
                        <a:rPr lang="de-DE" sz="1800" dirty="0"/>
                        <a:t> in </a:t>
                      </a:r>
                      <a:r>
                        <a:rPr lang="de-DE" sz="1800" dirty="0" err="1"/>
                        <a:t>industrial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environments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TMC8460: -40…100°C (Industrial)</a:t>
                      </a:r>
                    </a:p>
                    <a:p>
                      <a:r>
                        <a:rPr lang="de-DE" sz="1800" dirty="0"/>
                        <a:t>TMC8461/2: -40…125°C (Automotive)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Board Space /</a:t>
                      </a:r>
                    </a:p>
                    <a:p>
                      <a:r>
                        <a:rPr lang="de-DE" sz="1800" dirty="0"/>
                        <a:t>BOM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Limited </a:t>
                      </a:r>
                      <a:r>
                        <a:rPr lang="de-DE" sz="1800" dirty="0" err="1"/>
                        <a:t>board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space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e-DE" sz="1800" dirty="0" err="1"/>
                        <a:t>Optimized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pinouts</a:t>
                      </a:r>
                      <a:endParaRPr lang="de-DE" sz="1800" dirty="0"/>
                    </a:p>
                    <a:p>
                      <a:pPr lvl="0"/>
                      <a:r>
                        <a:rPr lang="de-DE" sz="1800" dirty="0"/>
                        <a:t>TMC8461: </a:t>
                      </a:r>
                      <a:r>
                        <a:rPr lang="de-DE" sz="1800" dirty="0" err="1"/>
                        <a:t>small</a:t>
                      </a:r>
                      <a:r>
                        <a:rPr lang="de-DE" sz="1800" baseline="0" dirty="0"/>
                        <a:t> </a:t>
                      </a:r>
                      <a:r>
                        <a:rPr lang="de-DE" sz="1800" baseline="0" dirty="0" err="1"/>
                        <a:t>package</a:t>
                      </a:r>
                      <a:r>
                        <a:rPr lang="de-DE" sz="1800" baseline="0" dirty="0"/>
                        <a:t>, </a:t>
                      </a:r>
                      <a:r>
                        <a:rPr lang="de-DE" sz="1800" dirty="0"/>
                        <a:t>SBC </a:t>
                      </a:r>
                      <a:r>
                        <a:rPr lang="de-DE" sz="1800" dirty="0" err="1"/>
                        <a:t>functionality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integrates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switching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regulators</a:t>
                      </a:r>
                      <a:r>
                        <a:rPr lang="de-DE" sz="1800" dirty="0"/>
                        <a:t>, 8 high </a:t>
                      </a:r>
                      <a:r>
                        <a:rPr lang="de-DE" sz="1800" dirty="0" err="1"/>
                        <a:t>voltage</a:t>
                      </a:r>
                      <a:r>
                        <a:rPr lang="de-DE" sz="1800" dirty="0"/>
                        <a:t> I/O save </a:t>
                      </a:r>
                      <a:r>
                        <a:rPr lang="de-DE" sz="1800" dirty="0" err="1"/>
                        <a:t>external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circuitry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TMC8462:Integrated PHYs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814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difference</a:t>
            </a:r>
            <a:r>
              <a:rPr lang="de-DE" dirty="0"/>
              <a:t>?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/>
          </p:nvPr>
        </p:nvGraphicFramePr>
        <p:xfrm>
          <a:off x="219817" y="1700213"/>
          <a:ext cx="8704376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7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Challenge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Solution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Ecosystem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Short design </a:t>
                      </a:r>
                      <a:r>
                        <a:rPr lang="de-DE" sz="1800" dirty="0" err="1"/>
                        <a:t>cycles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Reference </a:t>
                      </a:r>
                      <a:r>
                        <a:rPr lang="de-DE" sz="1800" dirty="0" err="1"/>
                        <a:t>designs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available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Reference </a:t>
                      </a:r>
                      <a:r>
                        <a:rPr lang="de-DE" sz="1800" dirty="0" err="1"/>
                        <a:t>firmware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stack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available</a:t>
                      </a:r>
                      <a:endParaRPr lang="de-DE" sz="1800" dirty="0"/>
                    </a:p>
                    <a:p>
                      <a:r>
                        <a:rPr lang="de-DE" sz="1800" dirty="0" err="1"/>
                        <a:t>Application</a:t>
                      </a:r>
                      <a:r>
                        <a:rPr lang="de-DE" sz="1800" dirty="0"/>
                        <a:t> sample </a:t>
                      </a:r>
                      <a:r>
                        <a:rPr lang="de-DE" sz="1800" dirty="0" err="1"/>
                        <a:t>code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available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Commercial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Cost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TMC8461: </a:t>
                      </a:r>
                      <a:r>
                        <a:rPr lang="de-DE" sz="1800" dirty="0" err="1"/>
                        <a:t>competitive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pricing</a:t>
                      </a:r>
                      <a:r>
                        <a:rPr lang="de-DE" sz="1800" dirty="0"/>
                        <a:t>, SBC </a:t>
                      </a:r>
                      <a:r>
                        <a:rPr lang="de-DE" sz="1800" dirty="0" err="1"/>
                        <a:t>functions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saves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external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circuitry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TMC8462: Integrated PHYs </a:t>
                      </a:r>
                      <a:r>
                        <a:rPr lang="de-DE" sz="1800" dirty="0" err="1"/>
                        <a:t>reduce</a:t>
                      </a:r>
                      <a:r>
                        <a:rPr lang="de-DE" sz="1800" dirty="0"/>
                        <a:t> BOM, save </a:t>
                      </a:r>
                      <a:r>
                        <a:rPr lang="de-DE" sz="1800" dirty="0" err="1"/>
                        <a:t>external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circuitry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Competition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Beckhoff </a:t>
                      </a:r>
                      <a:r>
                        <a:rPr lang="de-DE" sz="1800" dirty="0" err="1"/>
                        <a:t>counts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quantities</a:t>
                      </a:r>
                      <a:r>
                        <a:rPr lang="de-DE" sz="1800" dirty="0"/>
                        <a:t> – </a:t>
                      </a:r>
                      <a:r>
                        <a:rPr lang="de-DE" sz="1800" dirty="0" err="1"/>
                        <a:t>License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agreement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necessary</a:t>
                      </a:r>
                      <a:r>
                        <a:rPr lang="de-DE" sz="1800" dirty="0"/>
                        <a:t> (</a:t>
                      </a:r>
                      <a:r>
                        <a:rPr lang="de-DE" sz="1800" dirty="0" err="1"/>
                        <a:t>applies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Beckhoff </a:t>
                      </a:r>
                      <a:r>
                        <a:rPr lang="de-DE" sz="1800" dirty="0" err="1"/>
                        <a:t>components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only</a:t>
                      </a:r>
                      <a:r>
                        <a:rPr lang="de-DE" sz="1800" dirty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All TMC </a:t>
                      </a:r>
                      <a:r>
                        <a:rPr lang="de-DE" sz="1800" dirty="0" err="1"/>
                        <a:t>parts</a:t>
                      </a:r>
                      <a:r>
                        <a:rPr lang="de-DE" sz="1800" baseline="0" dirty="0"/>
                        <a:t> </a:t>
                      </a:r>
                      <a:r>
                        <a:rPr lang="de-DE" sz="1800" dirty="0" err="1"/>
                        <a:t>may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ordered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and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evaluated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without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license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agreement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Components </a:t>
                      </a:r>
                      <a:r>
                        <a:rPr lang="de-DE" sz="1800" dirty="0" err="1"/>
                        <a:t>may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ordered</a:t>
                      </a:r>
                      <a:r>
                        <a:rPr lang="de-DE" sz="1800" dirty="0"/>
                        <a:t> via </a:t>
                      </a:r>
                      <a:r>
                        <a:rPr lang="de-DE" sz="1800" dirty="0" err="1"/>
                        <a:t>standard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distribution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channels</a:t>
                      </a:r>
                      <a:endParaRPr lang="de-DE" sz="1800" dirty="0"/>
                    </a:p>
                    <a:p>
                      <a:r>
                        <a:rPr lang="de-DE" sz="1800" dirty="0" err="1"/>
                        <a:t>No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customer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reporting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Beckhoff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451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3574472" y="1680083"/>
            <a:ext cx="549395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„</a:t>
            </a:r>
            <a:r>
              <a:rPr lang="de-DE" dirty="0" err="1"/>
              <a:t>Manufactured</a:t>
            </a:r>
            <a:r>
              <a:rPr lang="de-DE" dirty="0"/>
              <a:t> in robust high </a:t>
            </a:r>
            <a:r>
              <a:rPr lang="de-DE" dirty="0" err="1"/>
              <a:t>voltage</a:t>
            </a:r>
            <a:r>
              <a:rPr lang="de-DE" dirty="0"/>
              <a:t> </a:t>
            </a:r>
            <a:r>
              <a:rPr lang="de-DE" dirty="0" err="1"/>
              <a:t>technology</a:t>
            </a:r>
            <a:r>
              <a:rPr lang="de-DE" dirty="0"/>
              <a:t>…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!... “</a:t>
            </a:r>
          </a:p>
          <a:p>
            <a:endParaRPr lang="de-DE" dirty="0"/>
          </a:p>
          <a:p>
            <a:r>
              <a:rPr lang="de-DE" dirty="0"/>
              <a:t>„Worldwide </a:t>
            </a:r>
            <a:r>
              <a:rPr lang="de-DE" dirty="0" err="1"/>
              <a:t>availability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market</a:t>
            </a:r>
            <a:r>
              <a:rPr lang="de-DE" dirty="0"/>
              <a:t>,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license</a:t>
            </a:r>
            <a:r>
              <a:rPr lang="de-DE" dirty="0"/>
              <a:t> </a:t>
            </a:r>
            <a:r>
              <a:rPr lang="de-DE" dirty="0" err="1"/>
              <a:t>aggreement</a:t>
            </a:r>
            <a:r>
              <a:rPr lang="de-DE" dirty="0"/>
              <a:t>. Can </a:t>
            </a:r>
            <a:r>
              <a:rPr lang="de-DE" dirty="0" err="1"/>
              <a:t>simply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ordered</a:t>
            </a:r>
            <a:r>
              <a:rPr lang="de-DE" dirty="0"/>
              <a:t> at </a:t>
            </a:r>
            <a:r>
              <a:rPr lang="de-DE" dirty="0" err="1"/>
              <a:t>Digi</a:t>
            </a:r>
            <a:r>
              <a:rPr lang="de-DE" dirty="0"/>
              <a:t>-Key etc. …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…“</a:t>
            </a:r>
          </a:p>
          <a:p>
            <a:endParaRPr lang="de-DE" dirty="0"/>
          </a:p>
          <a:p>
            <a:r>
              <a:rPr lang="en-US" dirty="0"/>
              <a:t>„Device with long-term availability, ideal for industrial area…only device with longevity guaranty…“</a:t>
            </a:r>
          </a:p>
          <a:p>
            <a:endParaRPr lang="en-US" dirty="0"/>
          </a:p>
          <a:p>
            <a:r>
              <a:rPr lang="de-DE" dirty="0"/>
              <a:t>„</a:t>
            </a:r>
            <a:r>
              <a:rPr lang="de-DE" dirty="0" err="1"/>
              <a:t>Smallest</a:t>
            </a:r>
            <a:r>
              <a:rPr lang="de-DE" dirty="0"/>
              <a:t> </a:t>
            </a:r>
            <a:r>
              <a:rPr lang="de-DE" dirty="0" err="1"/>
              <a:t>device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feature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integrated</a:t>
            </a:r>
            <a:r>
              <a:rPr lang="de-DE" dirty="0"/>
              <a:t> PHYs“</a:t>
            </a:r>
          </a:p>
          <a:p>
            <a:endParaRPr lang="de-DE" dirty="0"/>
          </a:p>
          <a:p>
            <a:r>
              <a:rPr lang="de-DE" dirty="0"/>
              <a:t>„Industrial </a:t>
            </a:r>
            <a:r>
              <a:rPr lang="de-DE" dirty="0" err="1"/>
              <a:t>temperature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/>
              <a:t>-40..+125 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BEST IN CLASS“</a:t>
            </a:r>
          </a:p>
          <a:p>
            <a:r>
              <a:rPr lang="de-DE" dirty="0"/>
              <a:t>„</a:t>
            </a:r>
            <a:r>
              <a:rPr lang="de-DE" dirty="0" err="1"/>
              <a:t>Only</a:t>
            </a:r>
            <a:r>
              <a:rPr lang="de-DE" dirty="0"/>
              <a:t> Device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optimized</a:t>
            </a:r>
            <a:r>
              <a:rPr lang="de-DE" dirty="0"/>
              <a:t> </a:t>
            </a:r>
            <a:r>
              <a:rPr lang="de-DE" dirty="0" err="1"/>
              <a:t>architecture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real-time I/O“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What is the difference?</a:t>
            </a:r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638567" y="1460342"/>
            <a:ext cx="3313756" cy="5021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dirty="0"/>
              <a:t>EASE OF USE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ROBUSTNESS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AVAILABILITY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LONGEVITY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MINIATURISATION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INDUSTRIAL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TRUE REAL TIME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MEDICAL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MADE IN GERMANY</a:t>
            </a:r>
          </a:p>
        </p:txBody>
      </p:sp>
    </p:spTree>
    <p:extLst>
      <p:ext uri="{BB962C8B-B14F-4D97-AF65-F5344CB8AC3E}">
        <p14:creationId xmlns:p14="http://schemas.microsoft.com/office/powerpoint/2010/main" val="2945279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expo21xx.com/cipmedia/20317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24224" y="1325369"/>
            <a:ext cx="2160000" cy="223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s://www.acsmotioncontrol.com/sites/ACS/UserContent/images/applications/Electronic%20Assembly%20Application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74"/>
          <a:stretch/>
        </p:blipFill>
        <p:spPr bwMode="auto">
          <a:xfrm>
            <a:off x="6754495" y="3557831"/>
            <a:ext cx="238950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.directindustry.com/images_di/photo-g/24529-2725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112" y="1538689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Who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target</a:t>
            </a:r>
            <a:r>
              <a:rPr lang="de-DE" dirty="0"/>
              <a:t> Customers?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 anchor="b">
            <a:normAutofit/>
          </a:bodyPr>
          <a:lstStyle/>
          <a:p>
            <a:pPr marL="2286000" lvl="5" indent="0">
              <a:buNone/>
            </a:pPr>
            <a:endParaRPr lang="de-DE" dirty="0"/>
          </a:p>
          <a:p>
            <a:pPr marL="11430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sz="2000" dirty="0" err="1"/>
              <a:t>Whoever</a:t>
            </a:r>
            <a:r>
              <a:rPr lang="de-DE" sz="2000" dirty="0"/>
              <a:t> 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2000" dirty="0" err="1"/>
              <a:t>Has</a:t>
            </a:r>
            <a:r>
              <a:rPr lang="de-DE" sz="2000" dirty="0"/>
              <a:t> </a:t>
            </a:r>
            <a:r>
              <a:rPr lang="de-DE" sz="2000" dirty="0" err="1"/>
              <a:t>hard</a:t>
            </a:r>
            <a:r>
              <a:rPr lang="de-DE" sz="2000" dirty="0"/>
              <a:t> </a:t>
            </a:r>
            <a:r>
              <a:rPr lang="de-DE" sz="2000" b="1" dirty="0" err="1"/>
              <a:t>realtime</a:t>
            </a:r>
            <a:r>
              <a:rPr lang="de-DE" sz="2000" b="1" dirty="0"/>
              <a:t> </a:t>
            </a:r>
            <a:r>
              <a:rPr lang="de-DE" sz="2000" b="1" dirty="0" err="1"/>
              <a:t>requirements</a:t>
            </a:r>
            <a:endParaRPr lang="de-DE" sz="2000" b="1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2000" dirty="0"/>
              <a:t>Needs </a:t>
            </a:r>
            <a:r>
              <a:rPr lang="de-DE" sz="2000" b="1" dirty="0" err="1"/>
              <a:t>reference</a:t>
            </a:r>
            <a:r>
              <a:rPr lang="de-DE" sz="2000" b="1" dirty="0"/>
              <a:t> </a:t>
            </a:r>
            <a:r>
              <a:rPr lang="de-DE" sz="2000" b="1" dirty="0" err="1"/>
              <a:t>designs</a:t>
            </a:r>
            <a:r>
              <a:rPr lang="de-DE" sz="2000" b="1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/>
              <a:t>software</a:t>
            </a:r>
            <a:endParaRPr lang="de-DE" sz="2000" b="1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2000" dirty="0" err="1"/>
              <a:t>Has</a:t>
            </a:r>
            <a:r>
              <a:rPr lang="de-DE" sz="2000" dirty="0"/>
              <a:t> limited </a:t>
            </a:r>
            <a:r>
              <a:rPr lang="de-DE" sz="2000" b="1" dirty="0" err="1"/>
              <a:t>board</a:t>
            </a:r>
            <a:r>
              <a:rPr lang="de-DE" sz="2000" b="1" dirty="0"/>
              <a:t> </a:t>
            </a:r>
            <a:r>
              <a:rPr lang="de-DE" sz="2000" b="1" dirty="0" err="1"/>
              <a:t>space</a:t>
            </a:r>
            <a:endParaRPr lang="de-DE" sz="2000" b="1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2000" dirty="0" err="1"/>
              <a:t>needs</a:t>
            </a:r>
            <a:r>
              <a:rPr lang="de-DE" sz="2000" dirty="0"/>
              <a:t> a </a:t>
            </a:r>
            <a:r>
              <a:rPr lang="de-DE" sz="2000" b="1" dirty="0" err="1"/>
              <a:t>rugged</a:t>
            </a:r>
            <a:r>
              <a:rPr lang="de-DE" sz="2000" b="1" dirty="0"/>
              <a:t> </a:t>
            </a:r>
            <a:r>
              <a:rPr lang="de-DE" sz="2000" b="1" dirty="0" err="1"/>
              <a:t>solutien</a:t>
            </a:r>
            <a:r>
              <a:rPr lang="de-DE" sz="2000" b="1" dirty="0"/>
              <a:t> 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b="1" dirty="0" err="1"/>
              <a:t>longevity</a:t>
            </a:r>
            <a:endParaRPr lang="de-DE" sz="2000" b="1" dirty="0"/>
          </a:p>
        </p:txBody>
      </p:sp>
      <p:sp>
        <p:nvSpPr>
          <p:cNvPr id="8" name="Rechteck 7"/>
          <p:cNvSpPr/>
          <p:nvPr/>
        </p:nvSpPr>
        <p:spPr>
          <a:xfrm>
            <a:off x="7173244" y="5593925"/>
            <a:ext cx="1513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Pick </a:t>
            </a:r>
            <a:r>
              <a:rPr lang="de-DE" dirty="0" err="1"/>
              <a:t>and</a:t>
            </a:r>
            <a:r>
              <a:rPr lang="de-DE" dirty="0"/>
              <a:t> Place</a:t>
            </a:r>
          </a:p>
          <a:p>
            <a:pPr algn="r"/>
            <a:r>
              <a:rPr lang="de-DE" dirty="0" err="1"/>
              <a:t>Applications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2895158" y="3557831"/>
            <a:ext cx="1133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/>
              <a:t>Bus </a:t>
            </a:r>
            <a:r>
              <a:rPr lang="de-DE" dirty="0" err="1"/>
              <a:t>based</a:t>
            </a:r>
            <a:endParaRPr lang="de-DE" dirty="0"/>
          </a:p>
          <a:p>
            <a:pPr algn="ctr"/>
            <a:r>
              <a:rPr lang="de-DE" dirty="0"/>
              <a:t>Encoders</a:t>
            </a:r>
          </a:p>
        </p:txBody>
      </p:sp>
      <p:sp>
        <p:nvSpPr>
          <p:cNvPr id="15" name="Rechteck 14"/>
          <p:cNvSpPr/>
          <p:nvPr/>
        </p:nvSpPr>
        <p:spPr>
          <a:xfrm>
            <a:off x="5408821" y="3539238"/>
            <a:ext cx="13024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Industrial</a:t>
            </a:r>
          </a:p>
          <a:p>
            <a:r>
              <a:rPr lang="de-DE" dirty="0"/>
              <a:t>Automation</a:t>
            </a:r>
          </a:p>
          <a:p>
            <a:endParaRPr lang="de-DE" dirty="0"/>
          </a:p>
        </p:txBody>
      </p:sp>
      <p:pic>
        <p:nvPicPr>
          <p:cNvPr id="1032" name="Picture 8" descr="Analog I/O module / digital / EtherCAT EtherCAT Distributed I O Googol Technology (HK) Ltd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8689"/>
            <a:ext cx="1800000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hteck 15"/>
          <p:cNvSpPr/>
          <p:nvPr/>
        </p:nvSpPr>
        <p:spPr>
          <a:xfrm>
            <a:off x="370668" y="2742674"/>
            <a:ext cx="1133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Bus </a:t>
            </a:r>
            <a:r>
              <a:rPr lang="de-DE" dirty="0" err="1"/>
              <a:t>based</a:t>
            </a:r>
            <a:endParaRPr lang="de-DE" dirty="0"/>
          </a:p>
          <a:p>
            <a:r>
              <a:rPr lang="de-DE" dirty="0"/>
              <a:t>I/O </a:t>
            </a:r>
            <a:r>
              <a:rPr lang="de-DE" dirty="0" err="1"/>
              <a:t>units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52683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791</Words>
  <Application>Microsoft Office PowerPoint</Application>
  <PresentationFormat>Bildschirmpräsentation (4:3)</PresentationFormat>
  <Paragraphs>214</Paragraphs>
  <Slides>18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ManualOrifice</vt:lpstr>
      <vt:lpstr>Wingdings</vt:lpstr>
      <vt:lpstr>Default Theme</vt:lpstr>
      <vt:lpstr>TMC846x-BI</vt:lpstr>
      <vt:lpstr>Our „ECOSYSTEM“</vt:lpstr>
      <vt:lpstr>Our „ECOSYSTEM“</vt:lpstr>
      <vt:lpstr>Our „ECOSYSTEM“</vt:lpstr>
      <vt:lpstr>Where do we want to go to?</vt:lpstr>
      <vt:lpstr>TMC846x-BI</vt:lpstr>
      <vt:lpstr>TMC846x-BI Family</vt:lpstr>
      <vt:lpstr>Ethercat slave controller block</vt:lpstr>
      <vt:lpstr>MFC IO Block</vt:lpstr>
      <vt:lpstr>Analog &amp; HV block</vt:lpstr>
      <vt:lpstr>Integrated PHY block</vt:lpstr>
      <vt:lpstr>TMC846x-BI Architecture</vt:lpstr>
      <vt:lpstr>TMC846x-BI = SBC</vt:lpstr>
      <vt:lpstr>TMC846x-BI</vt:lpstr>
      <vt:lpstr>What is the difference?</vt:lpstr>
      <vt:lpstr>What is the difference?</vt:lpstr>
      <vt:lpstr>What is the difference?</vt:lpstr>
      <vt:lpstr>Who are the target Customers?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Jonas P. Proeger</dc:creator>
  <cp:lastModifiedBy>Jonas P. Proeger</cp:lastModifiedBy>
  <cp:revision>162</cp:revision>
  <dcterms:created xsi:type="dcterms:W3CDTF">2013-06-27T07:56:55Z</dcterms:created>
  <dcterms:modified xsi:type="dcterms:W3CDTF">2016-02-29T14:53:56Z</dcterms:modified>
</cp:coreProperties>
</file>