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24" r:id="rId2"/>
    <p:sldId id="347" r:id="rId3"/>
    <p:sldId id="341" r:id="rId4"/>
    <p:sldId id="342" r:id="rId5"/>
    <p:sldId id="343" r:id="rId6"/>
    <p:sldId id="344" r:id="rId7"/>
    <p:sldId id="345" r:id="rId8"/>
    <p:sldId id="348" r:id="rId9"/>
    <p:sldId id="402" r:id="rId10"/>
    <p:sldId id="403" r:id="rId11"/>
    <p:sldId id="404" r:id="rId12"/>
    <p:sldId id="405" r:id="rId1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DA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59" autoAdjust="0"/>
    <p:restoredTop sz="94627" autoAdjust="0"/>
  </p:normalViewPr>
  <p:slideViewPr>
    <p:cSldViewPr snapToGrid="0">
      <p:cViewPr>
        <p:scale>
          <a:sx n="123" d="100"/>
          <a:sy n="123" d="100"/>
        </p:scale>
        <p:origin x="-128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8FEC4F-A40F-44B4-9DC7-51A7C2467178}" type="datetimeFigureOut">
              <a:rPr lang="de-DE" smtClean="0"/>
              <a:t>29.02.2016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4D412-62B1-47C0-8947-EA81C2B253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5230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4D412-62B1-47C0-8947-EA81C2B25322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8235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052" name="Picture 4" descr="Y:\Marketing\PR (Kommunikationspolitik)\Grafiken\Logos\tri_logo_a_pos_10mm_rgb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964" y="2619000"/>
            <a:ext cx="2496073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084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graphicFrame>
        <p:nvGraphicFramePr>
          <p:cNvPr id="4" name="Tabelle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25719576"/>
              </p:ext>
            </p:extLst>
          </p:nvPr>
        </p:nvGraphicFramePr>
        <p:xfrm>
          <a:off x="463016" y="6254216"/>
          <a:ext cx="8227274" cy="328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36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36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8067">
                <a:tc>
                  <a:txBody>
                    <a:bodyPr/>
                    <a:lstStyle/>
                    <a:p>
                      <a:endParaRPr lang="de-DE" sz="8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www.trinamic.com</a:t>
                      </a:r>
                      <a:endParaRPr lang="de-DE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de-DE" sz="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TRINAMIC Motion Control GmbH &amp; Co. KG | 2015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539448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74220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graphicFrame>
        <p:nvGraphicFramePr>
          <p:cNvPr id="6" name="Tabelle 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1331011"/>
              </p:ext>
            </p:extLst>
          </p:nvPr>
        </p:nvGraphicFramePr>
        <p:xfrm>
          <a:off x="463016" y="6254216"/>
          <a:ext cx="8227274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36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36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8067">
                <a:tc>
                  <a:txBody>
                    <a:bodyPr/>
                    <a:lstStyle/>
                    <a:p>
                      <a:endParaRPr lang="de-DE" sz="8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de-DE" sz="8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www.trinamic.com</a:t>
                      </a:r>
                      <a:endParaRPr lang="de-DE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de-DE" sz="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TRINAMIC Motion Control GmbH &amp; Co. KG | 2015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2457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graphicFrame>
        <p:nvGraphicFramePr>
          <p:cNvPr id="5" name="Tabelle 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549584056"/>
              </p:ext>
            </p:extLst>
          </p:nvPr>
        </p:nvGraphicFramePr>
        <p:xfrm>
          <a:off x="463016" y="6254216"/>
          <a:ext cx="8227274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36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36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8067">
                <a:tc>
                  <a:txBody>
                    <a:bodyPr/>
                    <a:lstStyle/>
                    <a:p>
                      <a:endParaRPr lang="de-DE" sz="8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de-DE" sz="8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www.trinamic.com</a:t>
                      </a:r>
                      <a:endParaRPr lang="de-DE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de-DE" sz="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TRINAMIC Motion Control GmbH &amp; Co. KG | 2015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8604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45861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275856" y="1600200"/>
            <a:ext cx="541094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21093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836438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 userDrawn="1"/>
        </p:nvSpPr>
        <p:spPr>
          <a:xfrm>
            <a:off x="601200" y="2479175"/>
            <a:ext cx="6177966" cy="11350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 cap="all" baseline="0">
                <a:solidFill>
                  <a:schemeClr val="bg1"/>
                </a:solidFill>
                <a:effectLst/>
                <a:latin typeface="ManualOffice-Bold"/>
                <a:ea typeface="+mj-ea"/>
                <a:cs typeface="ManualOffice-Bold"/>
              </a:defRPr>
            </a:lvl1pPr>
          </a:lstStyle>
          <a:p>
            <a:r>
              <a:rPr lang="de-D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4" name="Textplatzhalter 2"/>
          <p:cNvSpPr>
            <a:spLocks noGrp="1"/>
          </p:cNvSpPr>
          <p:nvPr>
            <p:ph type="body" idx="1"/>
          </p:nvPr>
        </p:nvSpPr>
        <p:spPr>
          <a:xfrm>
            <a:off x="601200" y="3618554"/>
            <a:ext cx="8219272" cy="125015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de-DE" dirty="0"/>
          </a:p>
        </p:txBody>
      </p:sp>
      <p:sp>
        <p:nvSpPr>
          <p:cNvPr id="5" name="Titelplatzhalter 1"/>
          <p:cNvSpPr>
            <a:spLocks noGrp="1"/>
          </p:cNvSpPr>
          <p:nvPr>
            <p:ph type="title"/>
          </p:nvPr>
        </p:nvSpPr>
        <p:spPr>
          <a:xfrm>
            <a:off x="601200" y="2708920"/>
            <a:ext cx="8229600" cy="9053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10812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0808"/>
            <a:ext cx="8229600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1026" name="Picture 2" descr="Y:\Marketing\PR (Kommunikationspolitik)\Grafiken\Logos\tri_logo_a_pos_10mm_rgb [Konvertiert]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618" y="476672"/>
            <a:ext cx="1620838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6862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  <p:sldLayoutId id="2147483655" r:id="rId5"/>
    <p:sldLayoutId id="2147483658" r:id="rId6"/>
    <p:sldLayoutId id="2147483659" r:id="rId7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baseline="0">
          <a:solidFill>
            <a:srgbClr val="666666"/>
          </a:solidFill>
          <a:latin typeface="ManualOrifice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6" r="6885"/>
          <a:stretch/>
        </p:blipFill>
        <p:spPr>
          <a:xfrm>
            <a:off x="-36512" y="-762"/>
            <a:ext cx="9217024" cy="6858000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-45162" y="4581145"/>
            <a:ext cx="9225674" cy="160050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>
          <a:xfrm>
            <a:off x="601200" y="5361231"/>
            <a:ext cx="8219272" cy="1368152"/>
          </a:xfrm>
        </p:spPr>
        <p:txBody>
          <a:bodyPr/>
          <a:lstStyle/>
          <a:p>
            <a:r>
              <a:rPr lang="de-DE" dirty="0"/>
              <a:t>TRINAMIC </a:t>
            </a:r>
            <a:r>
              <a:rPr lang="de-DE" dirty="0" err="1"/>
              <a:t>extends</a:t>
            </a:r>
            <a:r>
              <a:rPr lang="de-DE" dirty="0"/>
              <a:t> Portfolio </a:t>
            </a:r>
            <a:r>
              <a:rPr lang="de-DE" dirty="0" err="1"/>
              <a:t>with</a:t>
            </a:r>
            <a:r>
              <a:rPr lang="de-DE" dirty="0"/>
              <a:t> EtherCAT Slave Controller ICs</a:t>
            </a:r>
          </a:p>
          <a:p>
            <a:r>
              <a:rPr lang="de-DE" dirty="0"/>
              <a:t>General </a:t>
            </a:r>
            <a:r>
              <a:rPr lang="de-DE" dirty="0" err="1"/>
              <a:t>Introduction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01200" y="4569593"/>
            <a:ext cx="8229600" cy="905318"/>
          </a:xfrm>
        </p:spPr>
        <p:txBody>
          <a:bodyPr/>
          <a:lstStyle/>
          <a:p>
            <a:r>
              <a:rPr lang="de-DE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TMC846x-BI</a:t>
            </a:r>
            <a:endParaRPr lang="de-DE" sz="40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https://esd.eu/sites/default/files/ethercat_logo_778x240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695" y="4386647"/>
            <a:ext cx="3789774" cy="116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044"/>
          <p:cNvSpPr txBox="1">
            <a:spLocks noChangeArrowheads="1"/>
          </p:cNvSpPr>
          <p:nvPr/>
        </p:nvSpPr>
        <p:spPr bwMode="auto">
          <a:xfrm>
            <a:off x="7333256" y="5839568"/>
            <a:ext cx="106969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</a:t>
            </a:r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resented by</a:t>
            </a:r>
            <a:endParaRPr lang="en-US" sz="1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248" y="5978061"/>
            <a:ext cx="1622227" cy="65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18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310" y="4325987"/>
            <a:ext cx="1326066" cy="132606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33" b="12720"/>
          <a:stretch/>
        </p:blipFill>
        <p:spPr>
          <a:xfrm>
            <a:off x="2687194" y="1579597"/>
            <a:ext cx="1899423" cy="142735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TMC846x-BI Family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387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3 devices:</a:t>
            </a:r>
          </a:p>
          <a:p>
            <a:r>
              <a:rPr lang="en-US" sz="2000" dirty="0"/>
              <a:t>TMC8460-BI</a:t>
            </a:r>
          </a:p>
          <a:p>
            <a:pPr marL="400050" lvl="1" indent="0">
              <a:buNone/>
            </a:pPr>
            <a:r>
              <a:rPr lang="en-US" sz="1200" dirty="0"/>
              <a:t>Special Multi Function Block</a:t>
            </a:r>
          </a:p>
          <a:p>
            <a:pPr marL="400050" lvl="1" indent="0">
              <a:buNone/>
            </a:pPr>
            <a:r>
              <a:rPr lang="en-US" sz="1200" dirty="0"/>
              <a:t>Industrial temperature rating</a:t>
            </a:r>
          </a:p>
          <a:p>
            <a:pPr marL="400050" lvl="1" indent="0">
              <a:buNone/>
            </a:pPr>
            <a:endParaRPr lang="en-US" sz="1200" dirty="0"/>
          </a:p>
          <a:p>
            <a:pPr marL="400050" lvl="1" indent="0">
              <a:buNone/>
            </a:pPr>
            <a:endParaRPr lang="en-US" sz="1200" dirty="0"/>
          </a:p>
          <a:p>
            <a:r>
              <a:rPr lang="en-US" sz="2000" dirty="0"/>
              <a:t>TMC8461-BI</a:t>
            </a:r>
          </a:p>
          <a:p>
            <a:pPr marL="400050" lvl="1" indent="0">
              <a:buNone/>
            </a:pPr>
            <a:r>
              <a:rPr lang="en-US" sz="1200" dirty="0"/>
              <a:t>In addition:</a:t>
            </a:r>
          </a:p>
          <a:p>
            <a:pPr marL="400050" lvl="1" indent="0">
              <a:buNone/>
            </a:pPr>
            <a:r>
              <a:rPr lang="en-US" sz="1200" dirty="0"/>
              <a:t>High Voltage I/</a:t>
            </a:r>
            <a:r>
              <a:rPr lang="en-US" sz="1200" dirty="0" err="1"/>
              <a:t>Os</a:t>
            </a:r>
            <a:r>
              <a:rPr lang="en-US" sz="1200" dirty="0"/>
              <a:t> and Supply (</a:t>
            </a:r>
            <a:r>
              <a:rPr lang="en-US" sz="1200" dirty="0" smtClean="0"/>
              <a:t>36V)</a:t>
            </a:r>
          </a:p>
          <a:p>
            <a:pPr marL="400050" lvl="1" indent="0">
              <a:buNone/>
            </a:pPr>
            <a:r>
              <a:rPr lang="en-US" sz="1200" dirty="0" smtClean="0"/>
              <a:t>Small </a:t>
            </a:r>
            <a:r>
              <a:rPr lang="en-US" sz="1200" dirty="0"/>
              <a:t>p</a:t>
            </a:r>
            <a:r>
              <a:rPr lang="en-US" sz="1200" dirty="0" smtClean="0"/>
              <a:t>ackage</a:t>
            </a:r>
            <a:r>
              <a:rPr lang="en-US" sz="1200" dirty="0"/>
              <a:t>, </a:t>
            </a:r>
            <a:r>
              <a:rPr lang="de-DE" sz="1200" dirty="0" smtClean="0"/>
              <a:t>LGA144,10x10mm, 0,8mm </a:t>
            </a:r>
            <a:r>
              <a:rPr lang="de-DE" sz="1200" dirty="0" err="1" smtClean="0"/>
              <a:t>pitch</a:t>
            </a:r>
            <a:endParaRPr lang="de-DE" sz="1200" dirty="0" smtClean="0"/>
          </a:p>
          <a:p>
            <a:pPr marL="400050" lvl="1" indent="0">
              <a:buNone/>
            </a:pPr>
            <a:r>
              <a:rPr lang="en-US" sz="1200" dirty="0" smtClean="0"/>
              <a:t>Supply </a:t>
            </a:r>
            <a:r>
              <a:rPr lang="en-US" sz="1200" dirty="0"/>
              <a:t>for external logic and peripherals</a:t>
            </a:r>
            <a:br>
              <a:rPr lang="en-US" sz="1200" dirty="0"/>
            </a:br>
            <a:endParaRPr lang="en-US" sz="1200" dirty="0"/>
          </a:p>
          <a:p>
            <a:pPr marL="400050" lvl="1" indent="0">
              <a:buNone/>
            </a:pPr>
            <a:endParaRPr lang="en-US" sz="1200" dirty="0"/>
          </a:p>
          <a:p>
            <a:r>
              <a:rPr lang="en-US" sz="2000" dirty="0"/>
              <a:t>TMC8462-BI</a:t>
            </a:r>
          </a:p>
          <a:p>
            <a:pPr marL="400050" lvl="1" indent="0">
              <a:buNone/>
            </a:pPr>
            <a:r>
              <a:rPr lang="en-US" sz="1200" dirty="0"/>
              <a:t>In addition:</a:t>
            </a:r>
          </a:p>
          <a:p>
            <a:pPr marL="400050" lvl="1" indent="0">
              <a:buNone/>
            </a:pPr>
            <a:r>
              <a:rPr lang="en-US" sz="1200" dirty="0"/>
              <a:t>2 integrated PHYs </a:t>
            </a:r>
          </a:p>
          <a:p>
            <a:pPr marL="400050" lvl="1" indent="0">
              <a:buNone/>
            </a:pPr>
            <a:r>
              <a:rPr lang="en-US" sz="1200" dirty="0"/>
              <a:t>Small </a:t>
            </a:r>
            <a:r>
              <a:rPr lang="en-US" sz="1200" dirty="0" smtClean="0"/>
              <a:t>package</a:t>
            </a:r>
            <a:r>
              <a:rPr lang="en-US" sz="1200" dirty="0"/>
              <a:t>, </a:t>
            </a:r>
            <a:r>
              <a:rPr lang="de-DE" sz="1200" dirty="0" smtClean="0"/>
              <a:t>LGA121, </a:t>
            </a:r>
            <a:r>
              <a:rPr lang="en-US" sz="1200" dirty="0" smtClean="0"/>
              <a:t>9x9mm, </a:t>
            </a:r>
            <a:r>
              <a:rPr lang="de-DE" sz="1200" dirty="0" smtClean="0"/>
              <a:t>0,75mm </a:t>
            </a:r>
            <a:r>
              <a:rPr lang="de-DE" sz="1200" dirty="0" err="1"/>
              <a:t>pitch</a:t>
            </a:r>
            <a:endParaRPr lang="en-US" sz="1200" dirty="0"/>
          </a:p>
          <a:p>
            <a:pPr marL="400050" lvl="1" indent="0">
              <a:buNone/>
            </a:pPr>
            <a:r>
              <a:rPr lang="en-US" sz="1200" dirty="0"/>
              <a:t>For BOM reduction and smallest </a:t>
            </a:r>
            <a:r>
              <a:rPr lang="en-US" sz="1200" dirty="0" smtClean="0"/>
              <a:t>footprint</a:t>
            </a:r>
            <a:endParaRPr lang="en-US" sz="12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4525963"/>
          </a:xfrm>
        </p:spPr>
        <p:txBody>
          <a:bodyPr>
            <a:noAutofit/>
          </a:bodyPr>
          <a:lstStyle/>
          <a:p>
            <a:r>
              <a:rPr lang="en-US" sz="2000" dirty="0"/>
              <a:t>Proven standard compliant EtherCAT engine</a:t>
            </a:r>
          </a:p>
          <a:p>
            <a:endParaRPr lang="en-US" sz="1000" dirty="0"/>
          </a:p>
          <a:p>
            <a:r>
              <a:rPr lang="en-US" sz="2000" dirty="0"/>
              <a:t>Complex real-time IO:</a:t>
            </a:r>
            <a:br>
              <a:rPr lang="en-US" sz="2000" dirty="0"/>
            </a:br>
            <a:r>
              <a:rPr lang="en-US" sz="2000" dirty="0"/>
              <a:t>Multi Function and Control IO block (MFC IO) focusing motion &amp; motor control including encoder interface</a:t>
            </a:r>
          </a:p>
          <a:p>
            <a:endParaRPr lang="en-US" sz="1000" dirty="0"/>
          </a:p>
          <a:p>
            <a:r>
              <a:rPr lang="en-US" sz="2000" dirty="0"/>
              <a:t>Extended high voltage and analog capabilities</a:t>
            </a:r>
          </a:p>
          <a:p>
            <a:endParaRPr lang="en-US" sz="1000" dirty="0"/>
          </a:p>
          <a:p>
            <a:r>
              <a:rPr lang="en-US" sz="2000" dirty="0"/>
              <a:t>Integrated 100 Mbit Ethernet PHYs</a:t>
            </a:r>
          </a:p>
          <a:p>
            <a:endParaRPr lang="en-US" sz="1000" dirty="0"/>
          </a:p>
          <a:p>
            <a:r>
              <a:rPr lang="en-US" sz="2000" dirty="0"/>
              <a:t>Robust process / industrial &amp; automotive temperature range</a:t>
            </a:r>
          </a:p>
        </p:txBody>
      </p:sp>
      <p:sp>
        <p:nvSpPr>
          <p:cNvPr id="8" name="Text Box 1044"/>
          <p:cNvSpPr txBox="1">
            <a:spLocks noChangeArrowheads="1"/>
          </p:cNvSpPr>
          <p:nvPr/>
        </p:nvSpPr>
        <p:spPr bwMode="auto">
          <a:xfrm>
            <a:off x="3958784" y="6172781"/>
            <a:ext cx="106969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</a:t>
            </a:r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resented by</a:t>
            </a:r>
            <a:endParaRPr lang="en-US" sz="11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537" y="6308200"/>
            <a:ext cx="1380968" cy="5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78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latin typeface="Arial Narrow" panose="020B0606020202030204" pitchFamily="34" charset="0"/>
                <a:cs typeface="Arial" panose="020B0604020202020204" pitchFamily="34" charset="0"/>
              </a:rPr>
              <a:t>Ethercat</a:t>
            </a:r>
            <a:r>
              <a:rPr lang="de-DE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 Narrow" panose="020B0606020202030204" pitchFamily="34" charset="0"/>
                <a:cs typeface="Arial" panose="020B0604020202020204" pitchFamily="34" charset="0"/>
              </a:rPr>
              <a:t>slave</a:t>
            </a:r>
            <a:r>
              <a:rPr lang="de-DE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 Narrow" panose="020B0606020202030204" pitchFamily="34" charset="0"/>
                <a:cs typeface="Arial" panose="020B0604020202020204" pitchFamily="34" charset="0"/>
              </a:rPr>
              <a:t>controller</a:t>
            </a:r>
            <a:r>
              <a:rPr lang="de-DE" dirty="0">
                <a:latin typeface="Arial Narrow" panose="020B0606020202030204" pitchFamily="34" charset="0"/>
                <a:cs typeface="Arial" panose="020B0604020202020204" pitchFamily="34" charset="0"/>
              </a:rPr>
              <a:t> block</a:t>
            </a:r>
            <a:endParaRPr lang="en-US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8" y="1700808"/>
            <a:ext cx="5890703" cy="48586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400" b="1" dirty="0"/>
              <a:t>Standard </a:t>
            </a:r>
            <a:r>
              <a:rPr lang="de-DE" sz="1400" b="1" dirty="0" err="1"/>
              <a:t>compliant</a:t>
            </a:r>
            <a:r>
              <a:rPr lang="de-DE" sz="1400" b="1" dirty="0"/>
              <a:t> ESC </a:t>
            </a:r>
            <a:r>
              <a:rPr lang="de-DE" sz="1400" b="1" dirty="0" err="1"/>
              <a:t>engine</a:t>
            </a:r>
            <a:r>
              <a:rPr lang="de-DE" sz="1400" b="1" dirty="0"/>
              <a:t> </a:t>
            </a:r>
            <a:r>
              <a:rPr lang="de-DE" sz="1400" b="1" dirty="0" err="1"/>
              <a:t>and</a:t>
            </a:r>
            <a:r>
              <a:rPr lang="de-DE" sz="1400" b="1" dirty="0"/>
              <a:t> </a:t>
            </a:r>
            <a:r>
              <a:rPr lang="de-DE" sz="1400" b="1" dirty="0" err="1"/>
              <a:t>register</a:t>
            </a:r>
            <a:r>
              <a:rPr lang="de-DE" sz="1400" b="1" dirty="0"/>
              <a:t> </a:t>
            </a:r>
            <a:r>
              <a:rPr lang="de-DE" sz="1400" b="1" dirty="0" err="1"/>
              <a:t>set</a:t>
            </a:r>
            <a:endParaRPr lang="de-DE" sz="1400" b="1" dirty="0"/>
          </a:p>
          <a:p>
            <a:r>
              <a:rPr lang="de-DE" sz="1400" dirty="0"/>
              <a:t>2 MII </a:t>
            </a:r>
            <a:r>
              <a:rPr lang="de-DE" sz="1400" dirty="0" err="1"/>
              <a:t>ports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external</a:t>
            </a:r>
            <a:r>
              <a:rPr lang="de-DE" sz="1400" dirty="0"/>
              <a:t> PHYs, 6 </a:t>
            </a:r>
            <a:r>
              <a:rPr lang="de-DE" sz="1400" dirty="0" err="1"/>
              <a:t>or</a:t>
            </a:r>
            <a:r>
              <a:rPr lang="de-DE" sz="1400" dirty="0"/>
              <a:t> 8 FMMUs, 6 </a:t>
            </a:r>
            <a:r>
              <a:rPr lang="de-DE" sz="1400" dirty="0" err="1"/>
              <a:t>or</a:t>
            </a:r>
            <a:r>
              <a:rPr lang="de-DE" sz="1400" dirty="0"/>
              <a:t> 8 </a:t>
            </a:r>
            <a:r>
              <a:rPr lang="de-DE" sz="1400" dirty="0" err="1"/>
              <a:t>SyncManagers</a:t>
            </a:r>
            <a:r>
              <a:rPr lang="de-DE" sz="1400" dirty="0"/>
              <a:t>, 16K PDRAM, 64bit DC, SPI PDI, PDI/ECAT </a:t>
            </a:r>
            <a:r>
              <a:rPr lang="de-DE" sz="1400" dirty="0" err="1"/>
              <a:t>Reset</a:t>
            </a:r>
            <a:endParaRPr lang="de-DE" sz="1400" dirty="0"/>
          </a:p>
          <a:p>
            <a:r>
              <a:rPr lang="de-DE" sz="1400" dirty="0" err="1"/>
              <a:t>Configurable</a:t>
            </a:r>
            <a:r>
              <a:rPr lang="de-DE" sz="1400" dirty="0"/>
              <a:t> EEPROM </a:t>
            </a:r>
            <a:r>
              <a:rPr lang="de-DE" sz="1400" dirty="0" err="1"/>
              <a:t>size</a:t>
            </a:r>
            <a:r>
              <a:rPr lang="de-DE" sz="1400" dirty="0"/>
              <a:t>, link </a:t>
            </a:r>
            <a:r>
              <a:rPr lang="de-DE" sz="1400" dirty="0" err="1"/>
              <a:t>polarity</a:t>
            </a:r>
            <a:r>
              <a:rPr lang="de-DE" sz="1400" dirty="0"/>
              <a:t>,  PDI </a:t>
            </a:r>
            <a:r>
              <a:rPr lang="de-DE" sz="1400" dirty="0" err="1"/>
              <a:t>emulation</a:t>
            </a:r>
            <a:r>
              <a:rPr lang="de-DE" sz="1400" dirty="0"/>
              <a:t>, </a:t>
            </a:r>
            <a:r>
              <a:rPr lang="de-DE" sz="1400" dirty="0" err="1"/>
              <a:t>reset</a:t>
            </a:r>
            <a:r>
              <a:rPr lang="de-DE" sz="1400" dirty="0"/>
              <a:t> out </a:t>
            </a:r>
            <a:r>
              <a:rPr lang="de-DE" sz="1400" dirty="0" err="1"/>
              <a:t>polarity</a:t>
            </a:r>
            <a:endParaRPr lang="de-DE" sz="1400" dirty="0"/>
          </a:p>
          <a:p>
            <a:r>
              <a:rPr lang="de-DE" sz="1400" dirty="0"/>
              <a:t>Main </a:t>
            </a:r>
            <a:r>
              <a:rPr lang="de-DE" sz="1400" dirty="0" err="1"/>
              <a:t>functions</a:t>
            </a:r>
            <a:endParaRPr lang="de-DE" sz="1400" dirty="0"/>
          </a:p>
          <a:p>
            <a:pPr lvl="1"/>
            <a:r>
              <a:rPr lang="de-DE" sz="1400" dirty="0"/>
              <a:t>ESC </a:t>
            </a:r>
            <a:r>
              <a:rPr lang="de-DE" sz="1400" dirty="0" err="1"/>
              <a:t>configuration</a:t>
            </a:r>
            <a:r>
              <a:rPr lang="de-DE" sz="1400" dirty="0"/>
              <a:t>, EEPROM </a:t>
            </a:r>
            <a:r>
              <a:rPr lang="de-DE" sz="1400" dirty="0" err="1"/>
              <a:t>interface</a:t>
            </a:r>
            <a:r>
              <a:rPr lang="de-DE" sz="1400" dirty="0"/>
              <a:t> </a:t>
            </a:r>
            <a:r>
              <a:rPr lang="de-DE" sz="1400" dirty="0" err="1"/>
              <a:t>and</a:t>
            </a:r>
            <a:r>
              <a:rPr lang="de-DE" sz="1400" dirty="0"/>
              <a:t> </a:t>
            </a:r>
            <a:r>
              <a:rPr lang="de-DE" sz="1400" dirty="0" err="1"/>
              <a:t>status</a:t>
            </a:r>
            <a:r>
              <a:rPr lang="de-DE" sz="1400" dirty="0"/>
              <a:t> </a:t>
            </a:r>
            <a:r>
              <a:rPr lang="de-DE" sz="1400" dirty="0" err="1"/>
              <a:t>functions</a:t>
            </a:r>
            <a:endParaRPr lang="de-DE" sz="1400" dirty="0"/>
          </a:p>
          <a:p>
            <a:pPr lvl="1"/>
            <a:r>
              <a:rPr lang="de-DE" sz="1400" dirty="0"/>
              <a:t>On-</a:t>
            </a:r>
            <a:r>
              <a:rPr lang="de-DE" sz="1400" dirty="0" err="1"/>
              <a:t>the</a:t>
            </a:r>
            <a:r>
              <a:rPr lang="de-DE" sz="1400" dirty="0"/>
              <a:t>-</a:t>
            </a:r>
            <a:r>
              <a:rPr lang="de-DE" sz="1400" dirty="0" err="1"/>
              <a:t>fly</a:t>
            </a:r>
            <a:r>
              <a:rPr lang="de-DE" sz="1400" dirty="0"/>
              <a:t> EtherCAT </a:t>
            </a:r>
            <a:r>
              <a:rPr lang="de-DE" sz="1400" dirty="0" err="1"/>
              <a:t>frame</a:t>
            </a:r>
            <a:r>
              <a:rPr lang="de-DE" sz="1400" dirty="0"/>
              <a:t> </a:t>
            </a:r>
            <a:r>
              <a:rPr lang="de-DE" sz="1400" dirty="0" err="1"/>
              <a:t>processing</a:t>
            </a:r>
            <a:r>
              <a:rPr lang="de-DE" sz="1400" dirty="0"/>
              <a:t> </a:t>
            </a:r>
            <a:r>
              <a:rPr lang="de-DE" sz="1400" dirty="0" err="1"/>
              <a:t>and</a:t>
            </a:r>
            <a:r>
              <a:rPr lang="de-DE" sz="1400" dirty="0"/>
              <a:t> PHY </a:t>
            </a:r>
            <a:r>
              <a:rPr lang="de-DE" sz="1400" dirty="0" err="1"/>
              <a:t>interfacing</a:t>
            </a:r>
            <a:endParaRPr lang="de-DE" sz="1400" dirty="0"/>
          </a:p>
          <a:p>
            <a:pPr lvl="1"/>
            <a:r>
              <a:rPr lang="de-DE" sz="1400" dirty="0"/>
              <a:t>Memory </a:t>
            </a:r>
            <a:r>
              <a:rPr lang="de-DE" sz="1400" dirty="0" err="1"/>
              <a:t>management</a:t>
            </a:r>
            <a:r>
              <a:rPr lang="de-DE" sz="1400" dirty="0"/>
              <a:t> </a:t>
            </a:r>
            <a:r>
              <a:rPr lang="de-DE" sz="1400" dirty="0" err="1"/>
              <a:t>and</a:t>
            </a:r>
            <a:r>
              <a:rPr lang="de-DE" sz="1400" dirty="0"/>
              <a:t> </a:t>
            </a:r>
            <a:r>
              <a:rPr lang="de-DE" sz="1400" dirty="0" err="1"/>
              <a:t>data</a:t>
            </a:r>
            <a:r>
              <a:rPr lang="de-DE" sz="1400" dirty="0"/>
              <a:t> </a:t>
            </a:r>
            <a:r>
              <a:rPr lang="de-DE" sz="1400" dirty="0" err="1"/>
              <a:t>consistency</a:t>
            </a:r>
            <a:r>
              <a:rPr lang="de-DE" sz="1400" dirty="0"/>
              <a:t> </a:t>
            </a:r>
            <a:r>
              <a:rPr lang="de-DE" sz="1400" dirty="0" err="1"/>
              <a:t>with</a:t>
            </a:r>
            <a:r>
              <a:rPr lang="de-DE" sz="1400" dirty="0"/>
              <a:t> FMMUs </a:t>
            </a:r>
            <a:r>
              <a:rPr lang="de-DE" sz="1400" dirty="0" err="1"/>
              <a:t>and</a:t>
            </a:r>
            <a:r>
              <a:rPr lang="de-DE" sz="1400" dirty="0"/>
              <a:t> </a:t>
            </a:r>
            <a:r>
              <a:rPr lang="de-DE" sz="1400" dirty="0" err="1"/>
              <a:t>SyncManagers</a:t>
            </a:r>
            <a:endParaRPr lang="de-DE" sz="1400" dirty="0"/>
          </a:p>
          <a:p>
            <a:pPr lvl="1"/>
            <a:r>
              <a:rPr lang="de-DE" sz="1400" dirty="0"/>
              <a:t>Distributed </a:t>
            </a:r>
            <a:r>
              <a:rPr lang="de-DE" sz="1400" dirty="0" err="1"/>
              <a:t>Clocks</a:t>
            </a:r>
            <a:r>
              <a:rPr lang="de-DE" sz="1400" dirty="0"/>
              <a:t> </a:t>
            </a:r>
            <a:r>
              <a:rPr lang="de-DE" sz="1400" dirty="0" err="1"/>
              <a:t>engine</a:t>
            </a:r>
            <a:r>
              <a:rPr lang="de-DE" sz="1400" dirty="0"/>
              <a:t> </a:t>
            </a:r>
            <a:r>
              <a:rPr lang="de-DE" sz="1400" dirty="0" err="1"/>
              <a:t>for</a:t>
            </a:r>
            <a:r>
              <a:rPr lang="de-DE" sz="1400" dirty="0"/>
              <a:t> real-time </a:t>
            </a:r>
            <a:r>
              <a:rPr lang="de-DE" sz="1400" dirty="0" err="1"/>
              <a:t>control</a:t>
            </a:r>
            <a:endParaRPr lang="de-DE" sz="1400" dirty="0"/>
          </a:p>
          <a:p>
            <a:pPr lvl="1"/>
            <a:r>
              <a:rPr lang="de-DE" sz="1400" dirty="0" err="1"/>
              <a:t>Application</a:t>
            </a:r>
            <a:r>
              <a:rPr lang="de-DE" sz="1400" dirty="0"/>
              <a:t> </a:t>
            </a:r>
            <a:r>
              <a:rPr lang="de-DE" sz="1400" dirty="0" err="1"/>
              <a:t>level</a:t>
            </a:r>
            <a:r>
              <a:rPr lang="de-DE" sz="1400" dirty="0"/>
              <a:t> </a:t>
            </a:r>
            <a:r>
              <a:rPr lang="de-DE" sz="1400" dirty="0" err="1"/>
              <a:t>interfacing</a:t>
            </a:r>
            <a:endParaRPr lang="de-DE" sz="1400" dirty="0"/>
          </a:p>
        </p:txBody>
      </p:sp>
      <p:sp>
        <p:nvSpPr>
          <p:cNvPr id="4" name="Rechteck 3"/>
          <p:cNvSpPr/>
          <p:nvPr/>
        </p:nvSpPr>
        <p:spPr>
          <a:xfrm>
            <a:off x="6801322" y="3621074"/>
            <a:ext cx="1783458" cy="1382935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Main </a:t>
            </a:r>
            <a:r>
              <a:rPr lang="de-DE" sz="1600" b="1" dirty="0" err="1" smtClean="0">
                <a:solidFill>
                  <a:schemeClr val="tx1"/>
                </a:solidFill>
              </a:rPr>
              <a:t>EtherCAT</a:t>
            </a:r>
            <a:r>
              <a:rPr lang="de-DE" sz="1600" b="1" dirty="0" smtClean="0">
                <a:solidFill>
                  <a:schemeClr val="tx1"/>
                </a:solidFill>
              </a:rPr>
              <a:t> </a:t>
            </a:r>
            <a:r>
              <a:rPr lang="de-DE" sz="1600" b="1" dirty="0">
                <a:solidFill>
                  <a:schemeClr val="tx1"/>
                </a:solidFill>
              </a:rPr>
              <a:t>D</a:t>
            </a:r>
            <a:r>
              <a:rPr lang="de-DE" sz="1600" b="1" dirty="0" smtClean="0">
                <a:solidFill>
                  <a:schemeClr val="tx1"/>
                </a:solidFill>
              </a:rPr>
              <a:t>ata </a:t>
            </a:r>
            <a:r>
              <a:rPr lang="de-DE" sz="1600" b="1" dirty="0">
                <a:solidFill>
                  <a:schemeClr val="tx1"/>
                </a:solidFill>
              </a:rPr>
              <a:t>P</a:t>
            </a:r>
            <a:r>
              <a:rPr lang="de-DE" sz="1600" b="1" dirty="0" smtClean="0">
                <a:solidFill>
                  <a:schemeClr val="tx1"/>
                </a:solidFill>
              </a:rPr>
              <a:t>ath</a:t>
            </a:r>
            <a:endParaRPr lang="en-US" sz="1600" b="1" dirty="0">
              <a:solidFill>
                <a:schemeClr val="tx1"/>
              </a:solidFill>
            </a:endParaRPr>
          </a:p>
          <a:p>
            <a:pPr algn="ctr"/>
            <a:r>
              <a:rPr lang="de-DE" sz="1600" b="1" dirty="0" err="1">
                <a:solidFill>
                  <a:schemeClr val="tx1"/>
                </a:solidFill>
              </a:rPr>
              <a:t>W</a:t>
            </a:r>
            <a:r>
              <a:rPr lang="de-DE" sz="1600" b="1" dirty="0" err="1" smtClean="0">
                <a:solidFill>
                  <a:schemeClr val="tx1"/>
                </a:solidFill>
              </a:rPr>
              <a:t>ith</a:t>
            </a:r>
            <a:r>
              <a:rPr lang="de-DE" sz="1600" b="1" dirty="0" smtClean="0">
                <a:solidFill>
                  <a:schemeClr val="tx1"/>
                </a:solidFill>
              </a:rPr>
              <a:t> </a:t>
            </a:r>
            <a:r>
              <a:rPr lang="de-DE" sz="1600" b="1" dirty="0" err="1">
                <a:solidFill>
                  <a:schemeClr val="tx1"/>
                </a:solidFill>
              </a:rPr>
              <a:t>P</a:t>
            </a:r>
            <a:r>
              <a:rPr lang="de-DE" sz="1600" b="1" dirty="0" err="1" smtClean="0">
                <a:solidFill>
                  <a:schemeClr val="tx1"/>
                </a:solidFill>
              </a:rPr>
              <a:t>roven</a:t>
            </a:r>
            <a:r>
              <a:rPr lang="de-DE" sz="1600" b="1" dirty="0" smtClean="0">
                <a:solidFill>
                  <a:schemeClr val="tx1"/>
                </a:solidFill>
              </a:rPr>
              <a:t> </a:t>
            </a:r>
            <a:r>
              <a:rPr lang="de-DE" sz="1600" b="1" dirty="0">
                <a:solidFill>
                  <a:schemeClr val="tx1"/>
                </a:solidFill>
              </a:rPr>
              <a:t>ESC </a:t>
            </a:r>
            <a:r>
              <a:rPr lang="de-DE" sz="1600" b="1" dirty="0" smtClean="0">
                <a:solidFill>
                  <a:schemeClr val="tx1"/>
                </a:solidFill>
              </a:rPr>
              <a:t>Engine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5" name="Gerade Verbindung mit Pfeil 4"/>
          <p:cNvCxnSpPr/>
          <p:nvPr/>
        </p:nvCxnSpPr>
        <p:spPr>
          <a:xfrm>
            <a:off x="7710684" y="486042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Gerade Verbindung mit Pfeil 5"/>
          <p:cNvCxnSpPr/>
          <p:nvPr/>
        </p:nvCxnSpPr>
        <p:spPr>
          <a:xfrm>
            <a:off x="7447447" y="315379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7977698" y="315379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7455004" y="3370431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MII</a:t>
            </a:r>
            <a:endParaRPr lang="en-US" sz="1200" dirty="0"/>
          </a:p>
        </p:txBody>
      </p:sp>
      <p:cxnSp>
        <p:nvCxnSpPr>
          <p:cNvPr id="9" name="Gerade Verbindung mit Pfeil 8"/>
          <p:cNvCxnSpPr/>
          <p:nvPr/>
        </p:nvCxnSpPr>
        <p:spPr>
          <a:xfrm rot="5400000">
            <a:off x="8584779" y="3952661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/>
        </p:nvSpPr>
        <p:spPr>
          <a:xfrm>
            <a:off x="7693051" y="5116152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PDI</a:t>
            </a:r>
            <a:endParaRPr lang="en-US" sz="1200" dirty="0"/>
          </a:p>
        </p:txBody>
      </p:sp>
      <p:sp>
        <p:nvSpPr>
          <p:cNvPr id="11" name="Textfeld 10"/>
          <p:cNvSpPr txBox="1"/>
          <p:nvPr/>
        </p:nvSpPr>
        <p:spPr>
          <a:xfrm>
            <a:off x="8491577" y="4019506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I2C</a:t>
            </a:r>
            <a:endParaRPr lang="en-US" sz="1200" dirty="0"/>
          </a:p>
        </p:txBody>
      </p:sp>
      <p:sp>
        <p:nvSpPr>
          <p:cNvPr id="12" name="Text Box 1044"/>
          <p:cNvSpPr txBox="1">
            <a:spLocks noChangeArrowheads="1"/>
          </p:cNvSpPr>
          <p:nvPr/>
        </p:nvSpPr>
        <p:spPr bwMode="auto">
          <a:xfrm>
            <a:off x="3958784" y="6172781"/>
            <a:ext cx="106969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</a:t>
            </a:r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resented by</a:t>
            </a:r>
            <a:endParaRPr lang="en-US" sz="11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537" y="6308200"/>
            <a:ext cx="1380968" cy="5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885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MFC IO Block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00808"/>
            <a:ext cx="4002702" cy="4539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b="1" dirty="0"/>
              <a:t>Complex real-time IO functions</a:t>
            </a:r>
          </a:p>
          <a:p>
            <a:pPr marL="0" indent="0">
              <a:buNone/>
            </a:pPr>
            <a:endParaRPr lang="de-DE" sz="1400" dirty="0"/>
          </a:p>
          <a:p>
            <a:pPr marL="0" indent="0">
              <a:buNone/>
            </a:pPr>
            <a:endParaRPr lang="en-US" sz="1400" dirty="0"/>
          </a:p>
          <a:p>
            <a:r>
              <a:rPr lang="en-US" sz="1400" dirty="0"/>
              <a:t>Various function blocks</a:t>
            </a:r>
          </a:p>
          <a:p>
            <a:pPr lvl="1"/>
            <a:r>
              <a:rPr lang="en-US" sz="1400" dirty="0"/>
              <a:t>ABN, SPI, S/D, PWM, I2C, DAC, GPIO, emergency switch, IRQ, Watchdog</a:t>
            </a:r>
          </a:p>
          <a:p>
            <a:endParaRPr lang="en-US" sz="1400" dirty="0"/>
          </a:p>
          <a:p>
            <a:r>
              <a:rPr lang="en-US" sz="1400" dirty="0"/>
              <a:t>Configurable</a:t>
            </a:r>
          </a:p>
          <a:p>
            <a:pPr lvl="1"/>
            <a:r>
              <a:rPr lang="en-US" sz="1400" dirty="0"/>
              <a:t>IO crossbar switch</a:t>
            </a:r>
          </a:p>
          <a:p>
            <a:pPr lvl="1"/>
            <a:r>
              <a:rPr lang="en-US" sz="1400" dirty="0"/>
              <a:t>Selectable register update triggers</a:t>
            </a:r>
          </a:p>
          <a:p>
            <a:pPr lvl="1"/>
            <a:r>
              <a:rPr lang="de-DE" sz="1400" dirty="0" err="1"/>
              <a:t>Process</a:t>
            </a:r>
            <a:r>
              <a:rPr lang="de-DE" sz="1400" dirty="0"/>
              <a:t> </a:t>
            </a:r>
            <a:r>
              <a:rPr lang="de-DE" sz="1400" dirty="0" err="1"/>
              <a:t>data</a:t>
            </a:r>
            <a:r>
              <a:rPr lang="de-DE" sz="1400" dirty="0"/>
              <a:t> </a:t>
            </a:r>
            <a:r>
              <a:rPr lang="de-DE" sz="1400" dirty="0" err="1"/>
              <a:t>ram</a:t>
            </a:r>
            <a:r>
              <a:rPr lang="de-DE" sz="1400" dirty="0"/>
              <a:t> </a:t>
            </a:r>
            <a:r>
              <a:rPr lang="de-DE" sz="1400" dirty="0" err="1"/>
              <a:t>mapping</a:t>
            </a:r>
            <a:endParaRPr lang="de-DE" sz="1400" dirty="0"/>
          </a:p>
          <a:p>
            <a:pPr lvl="1"/>
            <a:r>
              <a:rPr lang="de-DE" sz="1400" dirty="0" err="1"/>
              <a:t>Various</a:t>
            </a:r>
            <a:r>
              <a:rPr lang="de-DE" sz="1400" dirty="0"/>
              <a:t> </a:t>
            </a:r>
            <a:r>
              <a:rPr lang="de-DE" sz="1400" dirty="0" err="1"/>
              <a:t>maskable</a:t>
            </a:r>
            <a:r>
              <a:rPr lang="de-DE" sz="1400" dirty="0"/>
              <a:t> IRQ </a:t>
            </a:r>
            <a:r>
              <a:rPr lang="de-DE" sz="1400" dirty="0" err="1"/>
              <a:t>sources</a:t>
            </a:r>
            <a:endParaRPr lang="en-US" sz="1400" dirty="0"/>
          </a:p>
          <a:p>
            <a:pPr lvl="1"/>
            <a:endParaRPr lang="en-US" sz="1400" dirty="0"/>
          </a:p>
          <a:p>
            <a:endParaRPr lang="en-US" sz="1400" dirty="0"/>
          </a:p>
        </p:txBody>
      </p:sp>
      <p:sp>
        <p:nvSpPr>
          <p:cNvPr id="4" name="Rechteck 3"/>
          <p:cNvSpPr/>
          <p:nvPr/>
        </p:nvSpPr>
        <p:spPr>
          <a:xfrm>
            <a:off x="6801322" y="3621074"/>
            <a:ext cx="1783458" cy="1382935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Main </a:t>
            </a:r>
            <a:r>
              <a:rPr lang="de-DE" sz="1600" b="1" dirty="0" err="1">
                <a:solidFill>
                  <a:schemeClr val="tx1"/>
                </a:solidFill>
              </a:rPr>
              <a:t>Ethercat</a:t>
            </a:r>
            <a:r>
              <a:rPr lang="de-DE" sz="1600" b="1" dirty="0">
                <a:solidFill>
                  <a:schemeClr val="tx1"/>
                </a:solidFill>
              </a:rPr>
              <a:t> </a:t>
            </a:r>
            <a:r>
              <a:rPr lang="de-DE" sz="1600" b="1" dirty="0">
                <a:solidFill>
                  <a:schemeClr val="tx1"/>
                </a:solidFill>
              </a:rPr>
              <a:t>D</a:t>
            </a:r>
            <a:r>
              <a:rPr lang="de-DE" sz="1600" b="1" dirty="0" smtClean="0">
                <a:solidFill>
                  <a:schemeClr val="tx1"/>
                </a:solidFill>
              </a:rPr>
              <a:t>ata </a:t>
            </a:r>
            <a:r>
              <a:rPr lang="de-DE" sz="1600" b="1" dirty="0">
                <a:solidFill>
                  <a:schemeClr val="tx1"/>
                </a:solidFill>
              </a:rPr>
              <a:t>Path</a:t>
            </a:r>
            <a:endParaRPr lang="en-US" sz="1600" b="1" dirty="0">
              <a:solidFill>
                <a:schemeClr val="tx1"/>
              </a:solidFill>
            </a:endParaRPr>
          </a:p>
          <a:p>
            <a:pPr algn="ctr"/>
            <a:r>
              <a:rPr lang="de-DE" sz="1600" b="1" dirty="0" err="1">
                <a:solidFill>
                  <a:schemeClr val="tx1"/>
                </a:solidFill>
              </a:rPr>
              <a:t>With</a:t>
            </a:r>
            <a:r>
              <a:rPr lang="de-DE" sz="1600" b="1" dirty="0">
                <a:solidFill>
                  <a:schemeClr val="tx1"/>
                </a:solidFill>
              </a:rPr>
              <a:t> </a:t>
            </a:r>
            <a:r>
              <a:rPr lang="de-DE" sz="1600" b="1" dirty="0" err="1">
                <a:solidFill>
                  <a:schemeClr val="tx1"/>
                </a:solidFill>
              </a:rPr>
              <a:t>Proven</a:t>
            </a:r>
            <a:r>
              <a:rPr lang="de-DE" sz="1600" b="1" dirty="0">
                <a:solidFill>
                  <a:schemeClr val="tx1"/>
                </a:solidFill>
              </a:rPr>
              <a:t> ESC Engine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5" name="Gerade Verbindung mit Pfeil 4"/>
          <p:cNvCxnSpPr/>
          <p:nvPr/>
        </p:nvCxnSpPr>
        <p:spPr>
          <a:xfrm>
            <a:off x="7710684" y="486042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Gerade Verbindung mit Pfeil 5"/>
          <p:cNvCxnSpPr/>
          <p:nvPr/>
        </p:nvCxnSpPr>
        <p:spPr>
          <a:xfrm>
            <a:off x="7447447" y="315379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7977698" y="315379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7455004" y="3370431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MII</a:t>
            </a:r>
            <a:endParaRPr lang="en-US" sz="1200" dirty="0"/>
          </a:p>
        </p:txBody>
      </p:sp>
      <p:sp>
        <p:nvSpPr>
          <p:cNvPr id="9" name="Rechteck 8"/>
          <p:cNvSpPr/>
          <p:nvPr/>
        </p:nvSpPr>
        <p:spPr>
          <a:xfrm>
            <a:off x="4837755" y="3621074"/>
            <a:ext cx="1783458" cy="1382935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MFC IO Block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10" name="Gerade Verbindung mit Pfeil 9"/>
          <p:cNvCxnSpPr/>
          <p:nvPr/>
        </p:nvCxnSpPr>
        <p:spPr>
          <a:xfrm>
            <a:off x="5720666" y="486042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 rot="5400000">
            <a:off x="6710637" y="3975332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 rot="5400000">
            <a:off x="8584779" y="3952661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rot="5400000">
            <a:off x="4803747" y="3968698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7693051" y="5116152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PDI</a:t>
            </a:r>
            <a:endParaRPr lang="en-US" sz="1200" dirty="0"/>
          </a:p>
        </p:txBody>
      </p:sp>
      <p:sp>
        <p:nvSpPr>
          <p:cNvPr id="17" name="Textfeld 16"/>
          <p:cNvSpPr txBox="1"/>
          <p:nvPr/>
        </p:nvSpPr>
        <p:spPr>
          <a:xfrm>
            <a:off x="8491577" y="4019506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I2C</a:t>
            </a:r>
            <a:endParaRPr lang="en-US" sz="1200" dirty="0"/>
          </a:p>
        </p:txBody>
      </p:sp>
      <p:sp>
        <p:nvSpPr>
          <p:cNvPr id="18" name="Textfeld 17"/>
          <p:cNvSpPr txBox="1"/>
          <p:nvPr/>
        </p:nvSpPr>
        <p:spPr>
          <a:xfrm>
            <a:off x="4803747" y="5106027"/>
            <a:ext cx="977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MFC CTRL</a:t>
            </a:r>
            <a:endParaRPr lang="en-US" sz="1200" dirty="0"/>
          </a:p>
        </p:txBody>
      </p:sp>
      <p:sp>
        <p:nvSpPr>
          <p:cNvPr id="19" name="Text Box 1044"/>
          <p:cNvSpPr txBox="1">
            <a:spLocks noChangeArrowheads="1"/>
          </p:cNvSpPr>
          <p:nvPr/>
        </p:nvSpPr>
        <p:spPr bwMode="auto">
          <a:xfrm>
            <a:off x="3958784" y="6172781"/>
            <a:ext cx="106969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</a:t>
            </a:r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resented by</a:t>
            </a:r>
            <a:endParaRPr lang="en-US" sz="11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537" y="6308200"/>
            <a:ext cx="1380968" cy="5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239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Analog &amp; HV block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00807"/>
            <a:ext cx="3995146" cy="4934261"/>
          </a:xfrm>
        </p:spPr>
        <p:txBody>
          <a:bodyPr>
            <a:noAutofit/>
          </a:bodyPr>
          <a:lstStyle/>
          <a:p>
            <a:r>
              <a:rPr lang="de-DE" sz="1400" dirty="0"/>
              <a:t>8 x High </a:t>
            </a:r>
            <a:r>
              <a:rPr lang="de-DE" sz="1400" dirty="0" err="1"/>
              <a:t>Voltage</a:t>
            </a:r>
            <a:r>
              <a:rPr lang="de-DE" sz="1400" dirty="0"/>
              <a:t> IO </a:t>
            </a:r>
            <a:r>
              <a:rPr lang="de-DE" sz="1400" dirty="0" err="1"/>
              <a:t>with</a:t>
            </a:r>
            <a:r>
              <a:rPr lang="de-DE" sz="1400" dirty="0"/>
              <a:t> 3V3 </a:t>
            </a:r>
            <a:r>
              <a:rPr lang="de-DE" sz="1400" dirty="0" err="1"/>
              <a:t>to</a:t>
            </a:r>
            <a:r>
              <a:rPr lang="de-DE" sz="1400" dirty="0"/>
              <a:t> 24V</a:t>
            </a:r>
          </a:p>
          <a:p>
            <a:endParaRPr lang="de-DE" sz="1400" dirty="0"/>
          </a:p>
          <a:p>
            <a:r>
              <a:rPr lang="de-DE" sz="1400" dirty="0"/>
              <a:t>1 x </a:t>
            </a:r>
            <a:r>
              <a:rPr lang="de-DE" sz="1400" dirty="0" err="1"/>
              <a:t>switching</a:t>
            </a:r>
            <a:r>
              <a:rPr lang="de-DE" sz="1400" dirty="0"/>
              <a:t> </a:t>
            </a:r>
            <a:r>
              <a:rPr lang="de-DE" sz="1400" dirty="0" err="1"/>
              <a:t>regulator</a:t>
            </a:r>
            <a:r>
              <a:rPr lang="de-DE" sz="1400" dirty="0"/>
              <a:t> </a:t>
            </a:r>
            <a:r>
              <a:rPr lang="de-DE" sz="1400" dirty="0" err="1"/>
              <a:t>for</a:t>
            </a:r>
            <a:r>
              <a:rPr lang="de-DE" sz="1400" dirty="0"/>
              <a:t> int./ext. </a:t>
            </a:r>
            <a:r>
              <a:rPr lang="de-DE" sz="1400" dirty="0" err="1"/>
              <a:t>logic</a:t>
            </a:r>
            <a:r>
              <a:rPr lang="de-DE" sz="1400" dirty="0"/>
              <a:t> </a:t>
            </a:r>
            <a:r>
              <a:rPr lang="de-DE" sz="1400" dirty="0" err="1"/>
              <a:t>supply</a:t>
            </a:r>
            <a:r>
              <a:rPr lang="de-DE" sz="1400" dirty="0"/>
              <a:t> (3V3 / 500mA)</a:t>
            </a:r>
          </a:p>
          <a:p>
            <a:endParaRPr lang="de-DE" sz="1400" dirty="0"/>
          </a:p>
          <a:p>
            <a:r>
              <a:rPr lang="de-DE" sz="1400" dirty="0"/>
              <a:t>1 x </a:t>
            </a:r>
            <a:r>
              <a:rPr lang="de-DE" sz="1400" dirty="0" err="1"/>
              <a:t>configurable</a:t>
            </a:r>
            <a:r>
              <a:rPr lang="de-DE" sz="1400" dirty="0"/>
              <a:t> </a:t>
            </a:r>
            <a:r>
              <a:rPr lang="de-DE" sz="1400" dirty="0" err="1"/>
              <a:t>switching</a:t>
            </a:r>
            <a:r>
              <a:rPr lang="de-DE" sz="1400" dirty="0"/>
              <a:t> </a:t>
            </a:r>
            <a:r>
              <a:rPr lang="de-DE" sz="1400" dirty="0" err="1"/>
              <a:t>regulator</a:t>
            </a:r>
            <a:r>
              <a:rPr lang="de-DE" sz="1400" dirty="0"/>
              <a:t> </a:t>
            </a:r>
            <a:r>
              <a:rPr lang="de-DE" sz="1400" dirty="0" err="1"/>
              <a:t>for</a:t>
            </a:r>
            <a:r>
              <a:rPr lang="de-DE" sz="1400" dirty="0"/>
              <a:t> ext. </a:t>
            </a:r>
            <a:r>
              <a:rPr lang="de-DE" sz="1400" dirty="0" err="1"/>
              <a:t>components</a:t>
            </a:r>
            <a:r>
              <a:rPr lang="de-DE" sz="1400" dirty="0"/>
              <a:t> (3V3…24V / 500mA)</a:t>
            </a:r>
          </a:p>
          <a:p>
            <a:endParaRPr lang="en-US" sz="1400" dirty="0"/>
          </a:p>
          <a:p>
            <a:r>
              <a:rPr lang="en-US" sz="1400" dirty="0"/>
              <a:t>1x integrated 3.3V to 1.8V linear regulator for digital core supply</a:t>
            </a:r>
          </a:p>
          <a:p>
            <a:endParaRPr lang="en-US" sz="1400" dirty="0"/>
          </a:p>
          <a:p>
            <a:r>
              <a:rPr lang="en-US" sz="1400" dirty="0"/>
              <a:t>Separate over-temperature shutdowns for switching regulators and HV outputs</a:t>
            </a:r>
            <a:endParaRPr lang="de-DE" sz="1400" dirty="0"/>
          </a:p>
          <a:p>
            <a:endParaRPr lang="en-US" sz="1400" dirty="0"/>
          </a:p>
        </p:txBody>
      </p:sp>
      <p:sp>
        <p:nvSpPr>
          <p:cNvPr id="4" name="Rechteck 3"/>
          <p:cNvSpPr/>
          <p:nvPr/>
        </p:nvSpPr>
        <p:spPr>
          <a:xfrm>
            <a:off x="6801322" y="3621074"/>
            <a:ext cx="1783458" cy="1382935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Main </a:t>
            </a:r>
            <a:r>
              <a:rPr lang="de-DE" sz="1600" b="1" dirty="0" err="1">
                <a:solidFill>
                  <a:schemeClr val="tx1"/>
                </a:solidFill>
              </a:rPr>
              <a:t>Ethercat</a:t>
            </a:r>
            <a:r>
              <a:rPr lang="de-DE" sz="1600" b="1" dirty="0">
                <a:solidFill>
                  <a:schemeClr val="tx1"/>
                </a:solidFill>
              </a:rPr>
              <a:t> Data Path</a:t>
            </a:r>
            <a:endParaRPr lang="en-US" sz="1600" b="1" dirty="0">
              <a:solidFill>
                <a:schemeClr val="tx1"/>
              </a:solidFill>
            </a:endParaRPr>
          </a:p>
          <a:p>
            <a:pPr algn="ctr"/>
            <a:r>
              <a:rPr lang="de-DE" sz="1600" b="1" dirty="0" err="1">
                <a:solidFill>
                  <a:schemeClr val="tx1"/>
                </a:solidFill>
              </a:rPr>
              <a:t>With</a:t>
            </a:r>
            <a:r>
              <a:rPr lang="de-DE" sz="1600" b="1" dirty="0">
                <a:solidFill>
                  <a:schemeClr val="tx1"/>
                </a:solidFill>
              </a:rPr>
              <a:t> </a:t>
            </a:r>
            <a:r>
              <a:rPr lang="de-DE" sz="1600" b="1" dirty="0" err="1">
                <a:solidFill>
                  <a:schemeClr val="tx1"/>
                </a:solidFill>
              </a:rPr>
              <a:t>Proven</a:t>
            </a:r>
            <a:r>
              <a:rPr lang="de-DE" sz="1600" b="1" dirty="0">
                <a:solidFill>
                  <a:schemeClr val="tx1"/>
                </a:solidFill>
              </a:rPr>
              <a:t> ESC Engine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5" name="Gerade Verbindung mit Pfeil 4"/>
          <p:cNvCxnSpPr/>
          <p:nvPr/>
        </p:nvCxnSpPr>
        <p:spPr>
          <a:xfrm>
            <a:off x="7710684" y="486042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Gerade Verbindung mit Pfeil 5"/>
          <p:cNvCxnSpPr/>
          <p:nvPr/>
        </p:nvCxnSpPr>
        <p:spPr>
          <a:xfrm>
            <a:off x="7447447" y="315379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7977698" y="315379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7455004" y="3370431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MII</a:t>
            </a:r>
            <a:endParaRPr lang="en-US" sz="1200" dirty="0"/>
          </a:p>
        </p:txBody>
      </p:sp>
      <p:sp>
        <p:nvSpPr>
          <p:cNvPr id="9" name="Rechteck 8"/>
          <p:cNvSpPr/>
          <p:nvPr/>
        </p:nvSpPr>
        <p:spPr>
          <a:xfrm>
            <a:off x="4837755" y="3621074"/>
            <a:ext cx="1783458" cy="1382935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MFC IO Block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10" name="Gerade Verbindung mit Pfeil 9"/>
          <p:cNvCxnSpPr/>
          <p:nvPr/>
        </p:nvCxnSpPr>
        <p:spPr>
          <a:xfrm>
            <a:off x="5720666" y="486042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Rechteck 12"/>
          <p:cNvSpPr/>
          <p:nvPr/>
        </p:nvSpPr>
        <p:spPr>
          <a:xfrm>
            <a:off x="4837755" y="1987497"/>
            <a:ext cx="1783458" cy="138293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Analog &amp; HV</a:t>
            </a:r>
            <a:br>
              <a:rPr lang="de-DE" sz="1600" b="1" dirty="0">
                <a:solidFill>
                  <a:schemeClr val="tx1"/>
                </a:solidFill>
              </a:rPr>
            </a:br>
            <a:r>
              <a:rPr lang="de-DE" sz="1600" b="1" dirty="0">
                <a:solidFill>
                  <a:schemeClr val="tx1"/>
                </a:solidFill>
              </a:rPr>
              <a:t>(TMC8461 &amp; TMC8462 </a:t>
            </a:r>
            <a:r>
              <a:rPr lang="de-DE" sz="1600" b="1" dirty="0" err="1">
                <a:solidFill>
                  <a:schemeClr val="tx1"/>
                </a:solidFill>
              </a:rPr>
              <a:t>only</a:t>
            </a:r>
            <a:r>
              <a:rPr lang="de-DE" sz="1600" b="1" dirty="0">
                <a:solidFill>
                  <a:schemeClr val="tx1"/>
                </a:solidFill>
              </a:rPr>
              <a:t>)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15" name="Gerade Verbindung mit Pfeil 14"/>
          <p:cNvCxnSpPr/>
          <p:nvPr/>
        </p:nvCxnSpPr>
        <p:spPr>
          <a:xfrm>
            <a:off x="5711850" y="317898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rot="5400000">
            <a:off x="8584779" y="3952661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 rot="5400000">
            <a:off x="6710637" y="3975332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>
            <a:off x="5710589" y="1617203"/>
            <a:ext cx="0" cy="53276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rot="5400000">
            <a:off x="4803747" y="3968698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 rot="5400000">
            <a:off x="4803747" y="2330085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feld 21"/>
          <p:cNvSpPr txBox="1"/>
          <p:nvPr/>
        </p:nvSpPr>
        <p:spPr>
          <a:xfrm>
            <a:off x="7693051" y="5116152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PDI</a:t>
            </a:r>
            <a:endParaRPr lang="en-US" sz="1200" dirty="0"/>
          </a:p>
        </p:txBody>
      </p:sp>
      <p:sp>
        <p:nvSpPr>
          <p:cNvPr id="23" name="Textfeld 22"/>
          <p:cNvSpPr txBox="1"/>
          <p:nvPr/>
        </p:nvSpPr>
        <p:spPr>
          <a:xfrm>
            <a:off x="8491577" y="4019506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I2C</a:t>
            </a:r>
            <a:endParaRPr lang="en-US" sz="1200" dirty="0"/>
          </a:p>
        </p:txBody>
      </p:sp>
      <p:sp>
        <p:nvSpPr>
          <p:cNvPr id="24" name="Textfeld 23"/>
          <p:cNvSpPr txBox="1"/>
          <p:nvPr/>
        </p:nvSpPr>
        <p:spPr>
          <a:xfrm>
            <a:off x="4803747" y="5106027"/>
            <a:ext cx="977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MFC CTRL</a:t>
            </a:r>
            <a:endParaRPr lang="en-US" sz="1200" dirty="0"/>
          </a:p>
        </p:txBody>
      </p:sp>
      <p:sp>
        <p:nvSpPr>
          <p:cNvPr id="25" name="Text Box 1044"/>
          <p:cNvSpPr txBox="1">
            <a:spLocks noChangeArrowheads="1"/>
          </p:cNvSpPr>
          <p:nvPr/>
        </p:nvSpPr>
        <p:spPr bwMode="auto">
          <a:xfrm>
            <a:off x="3958784" y="6172781"/>
            <a:ext cx="106969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</a:t>
            </a:r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resented by</a:t>
            </a:r>
            <a:endParaRPr lang="en-US" sz="11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Grafik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537" y="6308200"/>
            <a:ext cx="1380968" cy="5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498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Integrated PHY block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00808"/>
            <a:ext cx="4002702" cy="4539448"/>
          </a:xfrm>
        </p:spPr>
        <p:txBody>
          <a:bodyPr>
            <a:normAutofit/>
          </a:bodyPr>
          <a:lstStyle/>
          <a:p>
            <a:endParaRPr lang="de-DE" sz="1800" dirty="0"/>
          </a:p>
          <a:p>
            <a:endParaRPr lang="de-DE" sz="1800" dirty="0"/>
          </a:p>
          <a:p>
            <a:r>
              <a:rPr lang="de-DE" sz="1800" dirty="0"/>
              <a:t>2x internal 100MBit PHYs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reduce</a:t>
            </a:r>
            <a:r>
              <a:rPr lang="de-DE" sz="1800" dirty="0"/>
              <a:t> </a:t>
            </a:r>
            <a:r>
              <a:rPr lang="de-DE" sz="1800" dirty="0" err="1"/>
              <a:t>board</a:t>
            </a:r>
            <a:r>
              <a:rPr lang="de-DE" sz="1800" dirty="0"/>
              <a:t> </a:t>
            </a:r>
            <a:r>
              <a:rPr lang="de-DE" sz="1800" dirty="0" err="1"/>
              <a:t>space</a:t>
            </a:r>
            <a:r>
              <a:rPr lang="de-DE" sz="1800" dirty="0"/>
              <a:t> </a:t>
            </a:r>
            <a:r>
              <a:rPr lang="de-DE" sz="1800" dirty="0" err="1"/>
              <a:t>and</a:t>
            </a:r>
            <a:r>
              <a:rPr lang="de-DE" sz="1800" dirty="0"/>
              <a:t> BOM</a:t>
            </a:r>
            <a:endParaRPr lang="en-US" sz="1800" dirty="0"/>
          </a:p>
          <a:p>
            <a:pPr marL="0" indent="0">
              <a:buNone/>
            </a:pPr>
            <a:endParaRPr lang="de-DE" sz="1800" dirty="0"/>
          </a:p>
          <a:p>
            <a:r>
              <a:rPr lang="de-DE" sz="1800" dirty="0"/>
              <a:t>PHY </a:t>
            </a:r>
            <a:r>
              <a:rPr lang="de-DE" sz="1800" dirty="0" err="1"/>
              <a:t>clock</a:t>
            </a:r>
            <a:r>
              <a:rPr lang="de-DE" sz="1800" dirty="0"/>
              <a:t> </a:t>
            </a:r>
            <a:r>
              <a:rPr lang="de-DE" sz="1800" dirty="0" err="1"/>
              <a:t>provided</a:t>
            </a:r>
            <a:r>
              <a:rPr lang="de-DE" sz="1800" dirty="0"/>
              <a:t> </a:t>
            </a:r>
            <a:r>
              <a:rPr lang="de-DE" sz="1800" dirty="0" err="1"/>
              <a:t>internally</a:t>
            </a:r>
            <a:endParaRPr lang="de-DE" sz="1800" dirty="0"/>
          </a:p>
          <a:p>
            <a:endParaRPr lang="de-DE" sz="1800" dirty="0"/>
          </a:p>
          <a:p>
            <a:r>
              <a:rPr lang="de-DE" sz="1800" dirty="0"/>
              <a:t>PHY </a:t>
            </a:r>
            <a:r>
              <a:rPr lang="de-DE" sz="1800" dirty="0" err="1"/>
              <a:t>supply</a:t>
            </a:r>
            <a:r>
              <a:rPr lang="de-DE" sz="1800" dirty="0"/>
              <a:t> </a:t>
            </a:r>
            <a:r>
              <a:rPr lang="de-DE" sz="1800" dirty="0" err="1"/>
              <a:t>provided</a:t>
            </a:r>
            <a:r>
              <a:rPr lang="de-DE" sz="1800" dirty="0"/>
              <a:t> </a:t>
            </a:r>
            <a:r>
              <a:rPr lang="de-DE" sz="1800" dirty="0" err="1"/>
              <a:t>internally</a:t>
            </a:r>
            <a:endParaRPr lang="de-DE" sz="1800" dirty="0"/>
          </a:p>
        </p:txBody>
      </p:sp>
      <p:sp>
        <p:nvSpPr>
          <p:cNvPr id="4" name="Rechteck 3"/>
          <p:cNvSpPr/>
          <p:nvPr/>
        </p:nvSpPr>
        <p:spPr>
          <a:xfrm>
            <a:off x="6801322" y="3621074"/>
            <a:ext cx="1783458" cy="1382935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Main </a:t>
            </a:r>
            <a:r>
              <a:rPr lang="de-DE" sz="1600" b="1" dirty="0" err="1">
                <a:solidFill>
                  <a:schemeClr val="tx1"/>
                </a:solidFill>
              </a:rPr>
              <a:t>Ethercat</a:t>
            </a:r>
            <a:r>
              <a:rPr lang="de-DE" sz="1600" b="1" dirty="0">
                <a:solidFill>
                  <a:schemeClr val="tx1"/>
                </a:solidFill>
              </a:rPr>
              <a:t> Data Path</a:t>
            </a:r>
            <a:endParaRPr lang="en-US" sz="1600" b="1" dirty="0">
              <a:solidFill>
                <a:schemeClr val="tx1"/>
              </a:solidFill>
            </a:endParaRPr>
          </a:p>
          <a:p>
            <a:pPr algn="ctr"/>
            <a:r>
              <a:rPr lang="de-DE" sz="1600" b="1" dirty="0" err="1">
                <a:solidFill>
                  <a:schemeClr val="tx1"/>
                </a:solidFill>
              </a:rPr>
              <a:t>With</a:t>
            </a:r>
            <a:r>
              <a:rPr lang="de-DE" sz="1600" b="1" dirty="0">
                <a:solidFill>
                  <a:schemeClr val="tx1"/>
                </a:solidFill>
              </a:rPr>
              <a:t> </a:t>
            </a:r>
            <a:r>
              <a:rPr lang="de-DE" sz="1600" b="1" dirty="0" err="1">
                <a:solidFill>
                  <a:schemeClr val="tx1"/>
                </a:solidFill>
              </a:rPr>
              <a:t>Proven</a:t>
            </a:r>
            <a:r>
              <a:rPr lang="de-DE" sz="1600" b="1" dirty="0">
                <a:solidFill>
                  <a:schemeClr val="tx1"/>
                </a:solidFill>
              </a:rPr>
              <a:t> ESC Engine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5" name="Gerade Verbindung mit Pfeil 4"/>
          <p:cNvCxnSpPr/>
          <p:nvPr/>
        </p:nvCxnSpPr>
        <p:spPr>
          <a:xfrm>
            <a:off x="7710684" y="486042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Rechteck 8"/>
          <p:cNvSpPr/>
          <p:nvPr/>
        </p:nvSpPr>
        <p:spPr>
          <a:xfrm>
            <a:off x="4837755" y="3621074"/>
            <a:ext cx="1783458" cy="1382935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MFC IO Block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10" name="Gerade Verbindung mit Pfeil 9"/>
          <p:cNvCxnSpPr/>
          <p:nvPr/>
        </p:nvCxnSpPr>
        <p:spPr>
          <a:xfrm>
            <a:off x="5720666" y="486042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 rot="5400000">
            <a:off x="4803747" y="3968698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Rechteck 12"/>
          <p:cNvSpPr/>
          <p:nvPr/>
        </p:nvSpPr>
        <p:spPr>
          <a:xfrm>
            <a:off x="6801322" y="1987496"/>
            <a:ext cx="1783458" cy="138293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Integrated PHYs</a:t>
            </a:r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(TMC8462 </a:t>
            </a:r>
            <a:r>
              <a:rPr lang="de-DE" sz="1600" b="1" dirty="0" err="1">
                <a:solidFill>
                  <a:schemeClr val="tx1"/>
                </a:solidFill>
              </a:rPr>
              <a:t>only</a:t>
            </a:r>
            <a:r>
              <a:rPr lang="de-DE" sz="1600" b="1" dirty="0">
                <a:solidFill>
                  <a:schemeClr val="tx1"/>
                </a:solidFill>
              </a:rPr>
              <a:t>)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14" name="Gerade Verbindung mit Pfeil 13"/>
          <p:cNvCxnSpPr/>
          <p:nvPr/>
        </p:nvCxnSpPr>
        <p:spPr>
          <a:xfrm>
            <a:off x="7977698" y="1617203"/>
            <a:ext cx="0" cy="53276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>
            <a:off x="7455004" y="1617203"/>
            <a:ext cx="0" cy="53276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7977698" y="315379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7455004" y="3370431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MII</a:t>
            </a:r>
            <a:endParaRPr lang="en-US" sz="1200" dirty="0"/>
          </a:p>
        </p:txBody>
      </p:sp>
      <p:cxnSp>
        <p:nvCxnSpPr>
          <p:cNvPr id="6" name="Gerade Verbindung mit Pfeil 5"/>
          <p:cNvCxnSpPr/>
          <p:nvPr/>
        </p:nvCxnSpPr>
        <p:spPr>
          <a:xfrm>
            <a:off x="7447447" y="315379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Rechteck 15"/>
          <p:cNvSpPr/>
          <p:nvPr/>
        </p:nvSpPr>
        <p:spPr>
          <a:xfrm>
            <a:off x="4837755" y="1987497"/>
            <a:ext cx="1783458" cy="138293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Analog &amp; HV</a:t>
            </a:r>
            <a:br>
              <a:rPr lang="de-DE" sz="1600" b="1" dirty="0">
                <a:solidFill>
                  <a:schemeClr val="tx1"/>
                </a:solidFill>
              </a:rPr>
            </a:br>
            <a:r>
              <a:rPr lang="de-DE" sz="1600" b="1" dirty="0">
                <a:solidFill>
                  <a:schemeClr val="tx1"/>
                </a:solidFill>
              </a:rPr>
              <a:t>(TMC8461 &amp; TMC8462 </a:t>
            </a:r>
            <a:r>
              <a:rPr lang="de-DE" sz="1600" b="1" dirty="0" err="1">
                <a:solidFill>
                  <a:schemeClr val="tx1"/>
                </a:solidFill>
              </a:rPr>
              <a:t>only</a:t>
            </a:r>
            <a:r>
              <a:rPr lang="de-DE" sz="1600" b="1" dirty="0">
                <a:solidFill>
                  <a:schemeClr val="tx1"/>
                </a:solidFill>
              </a:rPr>
              <a:t>)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17" name="Gerade Verbindung mit Pfeil 16"/>
          <p:cNvCxnSpPr/>
          <p:nvPr/>
        </p:nvCxnSpPr>
        <p:spPr>
          <a:xfrm rot="5400000">
            <a:off x="4803747" y="2330085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>
            <a:off x="5711850" y="317898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 rot="5400000">
            <a:off x="6710637" y="232286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rot="5400000">
            <a:off x="8584779" y="3952661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 rot="5400000">
            <a:off x="6710637" y="3975332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>
            <a:off x="5710589" y="1617203"/>
            <a:ext cx="0" cy="53276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feld 23"/>
          <p:cNvSpPr txBox="1"/>
          <p:nvPr/>
        </p:nvSpPr>
        <p:spPr>
          <a:xfrm>
            <a:off x="7693051" y="5116152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PDI</a:t>
            </a:r>
            <a:endParaRPr lang="en-US" sz="1200" dirty="0"/>
          </a:p>
        </p:txBody>
      </p:sp>
      <p:sp>
        <p:nvSpPr>
          <p:cNvPr id="25" name="Textfeld 24"/>
          <p:cNvSpPr txBox="1"/>
          <p:nvPr/>
        </p:nvSpPr>
        <p:spPr>
          <a:xfrm>
            <a:off x="8491577" y="4019506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I2C</a:t>
            </a:r>
            <a:endParaRPr lang="en-US" sz="1200" dirty="0"/>
          </a:p>
        </p:txBody>
      </p:sp>
      <p:sp>
        <p:nvSpPr>
          <p:cNvPr id="26" name="Textfeld 25"/>
          <p:cNvSpPr txBox="1"/>
          <p:nvPr/>
        </p:nvSpPr>
        <p:spPr>
          <a:xfrm>
            <a:off x="4803747" y="5106027"/>
            <a:ext cx="977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MFC CTRL</a:t>
            </a:r>
            <a:endParaRPr lang="en-US" sz="1200" dirty="0"/>
          </a:p>
        </p:txBody>
      </p:sp>
      <p:sp>
        <p:nvSpPr>
          <p:cNvPr id="27" name="Text Box 1044"/>
          <p:cNvSpPr txBox="1">
            <a:spLocks noChangeArrowheads="1"/>
          </p:cNvSpPr>
          <p:nvPr/>
        </p:nvSpPr>
        <p:spPr bwMode="auto">
          <a:xfrm>
            <a:off x="3958784" y="6172781"/>
            <a:ext cx="106969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</a:t>
            </a:r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resented by</a:t>
            </a:r>
            <a:endParaRPr lang="en-US" sz="11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Grafik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537" y="6308200"/>
            <a:ext cx="1380968" cy="5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899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/>
          <p:cNvSpPr/>
          <p:nvPr/>
        </p:nvSpPr>
        <p:spPr>
          <a:xfrm>
            <a:off x="2420429" y="2137262"/>
            <a:ext cx="4282651" cy="3613634"/>
          </a:xfrm>
          <a:prstGeom prst="rect">
            <a:avLst/>
          </a:prstGeom>
          <a:solidFill>
            <a:schemeClr val="bg1">
              <a:lumMod val="8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TMC846X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TMC846x-BI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Architecture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4647570" y="2350234"/>
            <a:ext cx="1783458" cy="138293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Integrated PHYs</a:t>
            </a:r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(TMC8462)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2684003" y="2350235"/>
            <a:ext cx="1783458" cy="138293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Analog &amp; HV</a:t>
            </a:r>
            <a:br>
              <a:rPr lang="de-DE" sz="1600" b="1" dirty="0">
                <a:solidFill>
                  <a:schemeClr val="tx1"/>
                </a:solidFill>
              </a:rPr>
            </a:br>
            <a:r>
              <a:rPr lang="de-DE" sz="1600" b="1" dirty="0">
                <a:solidFill>
                  <a:schemeClr val="tx1"/>
                </a:solidFill>
              </a:rPr>
              <a:t>(TMC8461 &amp; TMC8462)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4647570" y="3983812"/>
            <a:ext cx="1783458" cy="1382935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ESC / </a:t>
            </a:r>
            <a:br>
              <a:rPr lang="de-DE" sz="1600" b="1" dirty="0">
                <a:solidFill>
                  <a:schemeClr val="tx1"/>
                </a:solidFill>
              </a:rPr>
            </a:br>
            <a:r>
              <a:rPr lang="de-DE" sz="1600" b="1" dirty="0">
                <a:solidFill>
                  <a:schemeClr val="tx1"/>
                </a:solidFill>
              </a:rPr>
              <a:t>Main Data Path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684003" y="3983812"/>
            <a:ext cx="1783458" cy="1382935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MFC IO Block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12" name="Gerade Verbindung mit Pfeil 11"/>
          <p:cNvCxnSpPr/>
          <p:nvPr/>
        </p:nvCxnSpPr>
        <p:spPr>
          <a:xfrm>
            <a:off x="3566914" y="5223164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>
            <a:off x="5556932" y="5223164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rot="5400000">
            <a:off x="2589539" y="4331436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 rot="5400000">
            <a:off x="2589539" y="2692823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>
            <a:off x="5293695" y="3516534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>
            <a:off x="5823946" y="3516534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>
            <a:off x="3558098" y="3541724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 rot="5400000">
            <a:off x="4556885" y="4315399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feld 19"/>
          <p:cNvSpPr txBox="1"/>
          <p:nvPr/>
        </p:nvSpPr>
        <p:spPr>
          <a:xfrm>
            <a:off x="5301252" y="3733169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MII</a:t>
            </a:r>
            <a:endParaRPr lang="en-US" sz="1200" dirty="0"/>
          </a:p>
        </p:txBody>
      </p:sp>
      <p:cxnSp>
        <p:nvCxnSpPr>
          <p:cNvPr id="22" name="Gerade Verbindung mit Pfeil 21"/>
          <p:cNvCxnSpPr/>
          <p:nvPr/>
        </p:nvCxnSpPr>
        <p:spPr>
          <a:xfrm>
            <a:off x="5823946" y="1979941"/>
            <a:ext cx="0" cy="53276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>
            <a:off x="5301252" y="1979941"/>
            <a:ext cx="0" cy="53276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 rot="5400000">
            <a:off x="4556885" y="2685604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Gerade Verbindung mit Pfeil 27"/>
          <p:cNvCxnSpPr/>
          <p:nvPr/>
        </p:nvCxnSpPr>
        <p:spPr>
          <a:xfrm rot="5400000">
            <a:off x="6536825" y="4315399"/>
            <a:ext cx="0" cy="687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Rechteck 29"/>
          <p:cNvSpPr/>
          <p:nvPr/>
        </p:nvSpPr>
        <p:spPr>
          <a:xfrm>
            <a:off x="2684002" y="5898596"/>
            <a:ext cx="3747025" cy="49464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MCU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1" name="Rechteck 30"/>
          <p:cNvSpPr/>
          <p:nvPr/>
        </p:nvSpPr>
        <p:spPr>
          <a:xfrm rot="16200000" flipH="1">
            <a:off x="484741" y="3611167"/>
            <a:ext cx="3016511" cy="49464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Motor Controller/Driver, </a:t>
            </a:r>
            <a:r>
              <a:rPr lang="de-DE" sz="1600" b="1" dirty="0" err="1">
                <a:solidFill>
                  <a:schemeClr val="tx1"/>
                </a:solidFill>
              </a:rPr>
              <a:t>Peripherals</a:t>
            </a:r>
            <a:r>
              <a:rPr lang="de-DE" sz="1600" b="1" dirty="0">
                <a:solidFill>
                  <a:schemeClr val="tx1"/>
                </a:solidFill>
              </a:rPr>
              <a:t>, IOs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2" name="Rechteck 31"/>
          <p:cNvSpPr/>
          <p:nvPr/>
        </p:nvSpPr>
        <p:spPr>
          <a:xfrm rot="5400000">
            <a:off x="6436525" y="4427956"/>
            <a:ext cx="1382933" cy="49464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EEPROM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4647570" y="1479175"/>
            <a:ext cx="1783457" cy="49464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Bus Interface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34" name="Gerade Verbindung mit Pfeil 33"/>
          <p:cNvCxnSpPr/>
          <p:nvPr/>
        </p:nvCxnSpPr>
        <p:spPr>
          <a:xfrm>
            <a:off x="3558098" y="1973822"/>
            <a:ext cx="0" cy="53276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Rechteck 34"/>
          <p:cNvSpPr/>
          <p:nvPr/>
        </p:nvSpPr>
        <p:spPr>
          <a:xfrm>
            <a:off x="2666369" y="1468172"/>
            <a:ext cx="1783457" cy="49464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Supply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7" name="Rechteck 36"/>
          <p:cNvSpPr/>
          <p:nvPr/>
        </p:nvSpPr>
        <p:spPr>
          <a:xfrm rot="5400000">
            <a:off x="6436525" y="2789343"/>
            <a:ext cx="1382933" cy="49464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25MHz CLK </a:t>
            </a:r>
            <a:r>
              <a:rPr lang="de-DE" sz="1600" b="1" dirty="0" err="1">
                <a:solidFill>
                  <a:schemeClr val="tx1"/>
                </a:solidFill>
              </a:rPr>
              <a:t>source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38" name="Gerade Verbindung mit Pfeil 37"/>
          <p:cNvCxnSpPr/>
          <p:nvPr/>
        </p:nvCxnSpPr>
        <p:spPr>
          <a:xfrm flipH="1">
            <a:off x="6522720" y="3025253"/>
            <a:ext cx="357949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Textfeld 39"/>
          <p:cNvSpPr txBox="1"/>
          <p:nvPr/>
        </p:nvSpPr>
        <p:spPr>
          <a:xfrm>
            <a:off x="5539298" y="5416206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PDI</a:t>
            </a:r>
            <a:endParaRPr lang="en-US" sz="1200" dirty="0"/>
          </a:p>
        </p:txBody>
      </p:sp>
      <p:sp>
        <p:nvSpPr>
          <p:cNvPr id="41" name="Textfeld 40"/>
          <p:cNvSpPr txBox="1"/>
          <p:nvPr/>
        </p:nvSpPr>
        <p:spPr>
          <a:xfrm>
            <a:off x="6308855" y="4373043"/>
            <a:ext cx="530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I2C</a:t>
            </a:r>
            <a:endParaRPr lang="en-US" sz="1200" dirty="0"/>
          </a:p>
        </p:txBody>
      </p:sp>
      <p:sp>
        <p:nvSpPr>
          <p:cNvPr id="42" name="Textfeld 41"/>
          <p:cNvSpPr txBox="1"/>
          <p:nvPr/>
        </p:nvSpPr>
        <p:spPr>
          <a:xfrm>
            <a:off x="2684002" y="5428508"/>
            <a:ext cx="977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MFC CTRL</a:t>
            </a:r>
            <a:endParaRPr lang="en-US" sz="1200" dirty="0"/>
          </a:p>
        </p:txBody>
      </p:sp>
      <p:sp>
        <p:nvSpPr>
          <p:cNvPr id="39" name="Text Box 1044"/>
          <p:cNvSpPr txBox="1">
            <a:spLocks noChangeArrowheads="1"/>
          </p:cNvSpPr>
          <p:nvPr/>
        </p:nvSpPr>
        <p:spPr bwMode="auto">
          <a:xfrm>
            <a:off x="208194" y="6172781"/>
            <a:ext cx="106969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</a:t>
            </a:r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resented by</a:t>
            </a:r>
            <a:endParaRPr lang="en-US" sz="11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47" y="6308200"/>
            <a:ext cx="1380968" cy="5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355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TMC846x-BI = SBC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TMC846x-BI is not just another EtherCAT Slave Controller.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dirty="0"/>
              <a:t>TMC846x-BI is a  </a:t>
            </a:r>
            <a:r>
              <a:rPr lang="en-US" sz="3200" b="1" dirty="0">
                <a:solidFill>
                  <a:srgbClr val="FF0000"/>
                </a:solidFill>
              </a:rPr>
              <a:t>System-Basis-Chip (SBC)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9" name="Rechteck 8"/>
          <p:cNvSpPr/>
          <p:nvPr/>
        </p:nvSpPr>
        <p:spPr>
          <a:xfrm>
            <a:off x="3703828" y="3938800"/>
            <a:ext cx="1637830" cy="1725898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High voltage inputs and outputs</a:t>
            </a:r>
          </a:p>
        </p:txBody>
      </p:sp>
      <p:sp>
        <p:nvSpPr>
          <p:cNvPr id="6" name="Gleichschenkliges Dreieck 5"/>
          <p:cNvSpPr/>
          <p:nvPr/>
        </p:nvSpPr>
        <p:spPr>
          <a:xfrm>
            <a:off x="192972" y="3114265"/>
            <a:ext cx="8659542" cy="699547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SBC</a:t>
            </a:r>
            <a:endParaRPr lang="en-US" b="1" dirty="0"/>
          </a:p>
          <a:p>
            <a:pPr algn="ctr"/>
            <a:endParaRPr lang="en-US" sz="2000" dirty="0"/>
          </a:p>
        </p:txBody>
      </p:sp>
      <p:sp>
        <p:nvSpPr>
          <p:cNvPr id="39" name="Rechteck 38"/>
          <p:cNvSpPr/>
          <p:nvPr/>
        </p:nvSpPr>
        <p:spPr>
          <a:xfrm>
            <a:off x="192972" y="3938800"/>
            <a:ext cx="1637830" cy="1725898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Digital &amp; analog Supply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3" name="Rechteck 42"/>
          <p:cNvSpPr/>
          <p:nvPr/>
        </p:nvSpPr>
        <p:spPr>
          <a:xfrm>
            <a:off x="1948400" y="3938800"/>
            <a:ext cx="1637830" cy="1725898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>
                <a:solidFill>
                  <a:schemeClr val="tx1"/>
                </a:solidFill>
              </a:rPr>
              <a:t>Complex</a:t>
            </a:r>
            <a:r>
              <a:rPr lang="de-DE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de-DE" b="1" dirty="0">
                <a:solidFill>
                  <a:schemeClr val="tx1"/>
                </a:solidFill>
              </a:rPr>
              <a:t>real-time IO </a:t>
            </a:r>
            <a:r>
              <a:rPr lang="de-DE" b="1" dirty="0" err="1">
                <a:solidFill>
                  <a:schemeClr val="tx1"/>
                </a:solidFill>
              </a:rPr>
              <a:t>functionality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4" name="Rechteck 43"/>
          <p:cNvSpPr/>
          <p:nvPr/>
        </p:nvSpPr>
        <p:spPr>
          <a:xfrm>
            <a:off x="5459256" y="3938800"/>
            <a:ext cx="1637830" cy="1725898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EtherCAT Slave Controller / MAC </a:t>
            </a:r>
            <a:r>
              <a:rPr lang="de-DE" b="1" dirty="0" err="1">
                <a:solidFill>
                  <a:schemeClr val="tx1"/>
                </a:solidFill>
              </a:rPr>
              <a:t>layer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5" name="Rechteck 44"/>
          <p:cNvSpPr/>
          <p:nvPr/>
        </p:nvSpPr>
        <p:spPr>
          <a:xfrm>
            <a:off x="7214684" y="3915916"/>
            <a:ext cx="1637830" cy="1725898"/>
          </a:xfrm>
          <a:prstGeom prst="rect">
            <a:avLst/>
          </a:prstGeom>
          <a:solidFill>
            <a:srgbClr val="1EDA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Integrated </a:t>
            </a:r>
            <a:r>
              <a:rPr lang="de-DE" b="1" dirty="0" err="1">
                <a:solidFill>
                  <a:schemeClr val="tx1"/>
                </a:solidFill>
              </a:rPr>
              <a:t>bus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interface</a:t>
            </a:r>
            <a:r>
              <a:rPr lang="de-DE" b="1" dirty="0">
                <a:solidFill>
                  <a:schemeClr val="tx1"/>
                </a:solidFill>
              </a:rPr>
              <a:t> (PHYs)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192972" y="5766802"/>
            <a:ext cx="8659542" cy="42255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Perfect Software and Tool Support</a:t>
            </a:r>
          </a:p>
        </p:txBody>
      </p:sp>
      <p:sp>
        <p:nvSpPr>
          <p:cNvPr id="12" name="Text Box 1044"/>
          <p:cNvSpPr txBox="1">
            <a:spLocks noChangeArrowheads="1"/>
          </p:cNvSpPr>
          <p:nvPr/>
        </p:nvSpPr>
        <p:spPr bwMode="auto">
          <a:xfrm>
            <a:off x="3958784" y="6172781"/>
            <a:ext cx="106969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</a:t>
            </a:r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resented by</a:t>
            </a:r>
            <a:endParaRPr lang="en-US" sz="11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537" y="6308200"/>
            <a:ext cx="1380968" cy="5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667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6" r="6885"/>
          <a:stretch/>
        </p:blipFill>
        <p:spPr>
          <a:xfrm>
            <a:off x="-36512" y="-762"/>
            <a:ext cx="9217024" cy="6858000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-45162" y="4581145"/>
            <a:ext cx="9225674" cy="1368153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>
          <a:xfrm>
            <a:off x="601200" y="5361231"/>
            <a:ext cx="8219272" cy="1368152"/>
          </a:xfrm>
        </p:spPr>
        <p:txBody>
          <a:bodyPr/>
          <a:lstStyle/>
          <a:p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differentiate</a:t>
            </a:r>
            <a:r>
              <a:rPr lang="de-DE" dirty="0"/>
              <a:t>?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01200" y="4569593"/>
            <a:ext cx="8229600" cy="905318"/>
          </a:xfrm>
        </p:spPr>
        <p:txBody>
          <a:bodyPr/>
          <a:lstStyle/>
          <a:p>
            <a:r>
              <a:rPr lang="de-DE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TMC846x-BI</a:t>
            </a:r>
            <a:endParaRPr lang="de-DE" sz="40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https://esd.eu/sites/default/files/ethercat_logo_778x240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695" y="4386647"/>
            <a:ext cx="3789774" cy="116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1044"/>
          <p:cNvSpPr txBox="1">
            <a:spLocks noChangeArrowheads="1"/>
          </p:cNvSpPr>
          <p:nvPr/>
        </p:nvSpPr>
        <p:spPr bwMode="auto">
          <a:xfrm>
            <a:off x="7333256" y="5839568"/>
            <a:ext cx="106969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</a:t>
            </a:r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resented by</a:t>
            </a:r>
            <a:endParaRPr lang="en-US" sz="1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248" y="5978061"/>
            <a:ext cx="1622227" cy="65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676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difference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/>
          </p:nvPr>
        </p:nvGraphicFramePr>
        <p:xfrm>
          <a:off x="219816" y="1700213"/>
          <a:ext cx="8677999" cy="448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2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612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6065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Challenge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Solution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/>
                        <a:t>Real</a:t>
                      </a:r>
                      <a:r>
                        <a:rPr lang="de-DE" sz="1800" baseline="0" dirty="0"/>
                        <a:t> time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err="1"/>
                        <a:t>Latencies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and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Jitter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by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routing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Process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data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through</a:t>
                      </a:r>
                      <a:r>
                        <a:rPr lang="de-DE" sz="1800" dirty="0"/>
                        <a:t> Software Stack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 err="1"/>
                        <a:t>Sophisticated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realtime</a:t>
                      </a:r>
                      <a:r>
                        <a:rPr lang="de-DE" sz="1800" dirty="0"/>
                        <a:t> I/O block in </a:t>
                      </a:r>
                      <a:r>
                        <a:rPr lang="de-DE" sz="1800" dirty="0" err="1"/>
                        <a:t>hardware</a:t>
                      </a:r>
                      <a:r>
                        <a:rPr lang="de-DE" sz="1800" dirty="0"/>
                        <a:t>, </a:t>
                      </a:r>
                      <a:r>
                        <a:rPr lang="de-DE" sz="1800" dirty="0" err="1"/>
                        <a:t>data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from</a:t>
                      </a:r>
                      <a:r>
                        <a:rPr lang="de-DE" sz="1800" dirty="0"/>
                        <a:t> PDO </a:t>
                      </a:r>
                      <a:r>
                        <a:rPr lang="de-DE" sz="1800" dirty="0" err="1"/>
                        <a:t>may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be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mapped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directly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to</a:t>
                      </a:r>
                      <a:r>
                        <a:rPr lang="de-DE" sz="1800" dirty="0"/>
                        <a:t> I/O block, MCU </a:t>
                      </a:r>
                      <a:r>
                        <a:rPr lang="de-DE" sz="1800" dirty="0" err="1"/>
                        <a:t>cares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for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protocol</a:t>
                      </a:r>
                      <a:endParaRPr lang="de-DE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err="1"/>
                        <a:t>Temp</a:t>
                      </a:r>
                      <a:r>
                        <a:rPr lang="de-DE" sz="1800" dirty="0"/>
                        <a:t>. Rating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err="1"/>
                        <a:t>Product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to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be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used</a:t>
                      </a:r>
                      <a:r>
                        <a:rPr lang="de-DE" sz="1800" dirty="0"/>
                        <a:t> in </a:t>
                      </a:r>
                      <a:r>
                        <a:rPr lang="de-DE" sz="1800" dirty="0" err="1"/>
                        <a:t>industrial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environments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TMC8460: -40…100°C (Industrial)</a:t>
                      </a:r>
                    </a:p>
                    <a:p>
                      <a:r>
                        <a:rPr lang="de-DE" sz="1800" dirty="0"/>
                        <a:t>TMC8461/2: -40…125°C (Automotive)</a:t>
                      </a:r>
                    </a:p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/>
                        <a:t>Board Space /</a:t>
                      </a:r>
                    </a:p>
                    <a:p>
                      <a:r>
                        <a:rPr lang="de-DE" sz="1800" dirty="0"/>
                        <a:t>BOM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/>
                        <a:t>Limited </a:t>
                      </a:r>
                      <a:r>
                        <a:rPr lang="de-DE" sz="1800" dirty="0" err="1"/>
                        <a:t>board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space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de-DE" sz="1800" dirty="0" err="1"/>
                        <a:t>Optimized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pinouts</a:t>
                      </a:r>
                      <a:endParaRPr lang="de-DE" sz="1800" dirty="0"/>
                    </a:p>
                    <a:p>
                      <a:pPr lvl="0"/>
                      <a:r>
                        <a:rPr lang="de-DE" sz="1800" dirty="0"/>
                        <a:t>TMC8461: </a:t>
                      </a:r>
                      <a:r>
                        <a:rPr lang="de-DE" sz="1800" dirty="0" err="1"/>
                        <a:t>small</a:t>
                      </a:r>
                      <a:r>
                        <a:rPr lang="de-DE" sz="1800" baseline="0" dirty="0"/>
                        <a:t> </a:t>
                      </a:r>
                      <a:r>
                        <a:rPr lang="de-DE" sz="1800" baseline="0" dirty="0" err="1"/>
                        <a:t>package</a:t>
                      </a:r>
                      <a:r>
                        <a:rPr lang="de-DE" sz="1800" baseline="0" dirty="0"/>
                        <a:t>, </a:t>
                      </a:r>
                      <a:r>
                        <a:rPr lang="de-DE" sz="1800" dirty="0"/>
                        <a:t>SBC </a:t>
                      </a:r>
                      <a:r>
                        <a:rPr lang="de-DE" sz="1800" dirty="0" err="1"/>
                        <a:t>functionality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integrates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switching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regulators</a:t>
                      </a:r>
                      <a:r>
                        <a:rPr lang="de-DE" sz="1800" dirty="0"/>
                        <a:t>, 8 high </a:t>
                      </a:r>
                      <a:r>
                        <a:rPr lang="de-DE" sz="1800" dirty="0" err="1"/>
                        <a:t>voltage</a:t>
                      </a:r>
                      <a:r>
                        <a:rPr lang="de-DE" sz="1800" dirty="0"/>
                        <a:t> I/O save </a:t>
                      </a:r>
                      <a:r>
                        <a:rPr lang="de-DE" sz="1800" dirty="0" err="1"/>
                        <a:t>external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circuitry</a:t>
                      </a:r>
                      <a:endParaRPr lang="de-DE" sz="1800" dirty="0"/>
                    </a:p>
                    <a:p>
                      <a:r>
                        <a:rPr lang="de-DE" sz="1800" dirty="0"/>
                        <a:t>TMC8462:Integrated PHYs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" name="Text Box 1044"/>
          <p:cNvSpPr txBox="1">
            <a:spLocks noChangeArrowheads="1"/>
          </p:cNvSpPr>
          <p:nvPr/>
        </p:nvSpPr>
        <p:spPr bwMode="auto">
          <a:xfrm>
            <a:off x="3958784" y="6172781"/>
            <a:ext cx="106969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</a:t>
            </a:r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resented by</a:t>
            </a:r>
            <a:endParaRPr lang="en-US" sz="11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537" y="6308200"/>
            <a:ext cx="1380968" cy="5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814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difference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/>
          </p:nvPr>
        </p:nvGraphicFramePr>
        <p:xfrm>
          <a:off x="219817" y="1700213"/>
          <a:ext cx="8704376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5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453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1874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Challenge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Solution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err="1"/>
                        <a:t>Ecosystem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/>
                        <a:t>Short design </a:t>
                      </a:r>
                      <a:r>
                        <a:rPr lang="de-DE" sz="1800" dirty="0" err="1"/>
                        <a:t>cycles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Reference </a:t>
                      </a:r>
                      <a:r>
                        <a:rPr lang="de-DE" sz="1800" dirty="0" err="1"/>
                        <a:t>designs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available</a:t>
                      </a:r>
                      <a:endParaRPr lang="de-DE" sz="1800" dirty="0"/>
                    </a:p>
                    <a:p>
                      <a:r>
                        <a:rPr lang="de-DE" sz="1800" dirty="0"/>
                        <a:t>Reference </a:t>
                      </a:r>
                      <a:r>
                        <a:rPr lang="de-DE" sz="1800" dirty="0" err="1"/>
                        <a:t>firmware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stack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available</a:t>
                      </a:r>
                      <a:endParaRPr lang="de-DE" sz="1800" dirty="0"/>
                    </a:p>
                    <a:p>
                      <a:r>
                        <a:rPr lang="de-DE" sz="1800" dirty="0" err="1"/>
                        <a:t>Application</a:t>
                      </a:r>
                      <a:r>
                        <a:rPr lang="de-DE" sz="1800" dirty="0"/>
                        <a:t> sample </a:t>
                      </a:r>
                      <a:r>
                        <a:rPr lang="de-DE" sz="1800" dirty="0" err="1"/>
                        <a:t>code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available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/>
                        <a:t>Commercial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 err="1"/>
                        <a:t>Cost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TMC8461: </a:t>
                      </a:r>
                      <a:r>
                        <a:rPr lang="de-DE" sz="1800" dirty="0" err="1"/>
                        <a:t>competitive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pricing</a:t>
                      </a:r>
                      <a:r>
                        <a:rPr lang="de-DE" sz="1800" dirty="0"/>
                        <a:t>, SBC </a:t>
                      </a:r>
                      <a:r>
                        <a:rPr lang="de-DE" sz="1800" dirty="0" err="1"/>
                        <a:t>functions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saves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external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circuitry</a:t>
                      </a:r>
                      <a:endParaRPr lang="de-DE" sz="1800" dirty="0"/>
                    </a:p>
                    <a:p>
                      <a:r>
                        <a:rPr lang="de-DE" sz="1800" dirty="0"/>
                        <a:t>TMC8462: Integrated PHYs </a:t>
                      </a:r>
                      <a:r>
                        <a:rPr lang="de-DE" sz="1800" dirty="0" err="1"/>
                        <a:t>reduce</a:t>
                      </a:r>
                      <a:r>
                        <a:rPr lang="de-DE" sz="1800" dirty="0"/>
                        <a:t> BOM, save </a:t>
                      </a:r>
                      <a:r>
                        <a:rPr lang="de-DE" sz="1800" dirty="0" err="1"/>
                        <a:t>external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circuitry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err="1"/>
                        <a:t>Competition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Beckhoff </a:t>
                      </a:r>
                      <a:r>
                        <a:rPr lang="de-DE" sz="1800" dirty="0" err="1"/>
                        <a:t>counts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quantities</a:t>
                      </a:r>
                      <a:r>
                        <a:rPr lang="de-DE" sz="1800" dirty="0"/>
                        <a:t> – </a:t>
                      </a:r>
                      <a:r>
                        <a:rPr lang="de-DE" sz="1800" dirty="0" err="1"/>
                        <a:t>License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agreement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necessary</a:t>
                      </a:r>
                      <a:r>
                        <a:rPr lang="de-DE" sz="1800" dirty="0"/>
                        <a:t> (</a:t>
                      </a:r>
                      <a:r>
                        <a:rPr lang="de-DE" sz="1800" dirty="0" err="1"/>
                        <a:t>applies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to</a:t>
                      </a:r>
                      <a:r>
                        <a:rPr lang="de-DE" sz="1800" dirty="0"/>
                        <a:t> Beckhoff </a:t>
                      </a:r>
                      <a:r>
                        <a:rPr lang="de-DE" sz="1800" dirty="0" err="1"/>
                        <a:t>components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only</a:t>
                      </a:r>
                      <a:r>
                        <a:rPr lang="de-DE" sz="1800" dirty="0"/>
                        <a:t>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All TMC </a:t>
                      </a:r>
                      <a:r>
                        <a:rPr lang="de-DE" sz="1800" dirty="0" err="1"/>
                        <a:t>parts</a:t>
                      </a:r>
                      <a:r>
                        <a:rPr lang="de-DE" sz="1800" baseline="0" dirty="0"/>
                        <a:t> </a:t>
                      </a:r>
                      <a:r>
                        <a:rPr lang="de-DE" sz="1800" dirty="0" err="1"/>
                        <a:t>may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be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ordered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and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evaluated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without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license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agreement</a:t>
                      </a:r>
                      <a:endParaRPr lang="de-DE" sz="1800" dirty="0"/>
                    </a:p>
                    <a:p>
                      <a:r>
                        <a:rPr lang="de-DE" sz="1800" dirty="0"/>
                        <a:t>Components </a:t>
                      </a:r>
                      <a:r>
                        <a:rPr lang="de-DE" sz="1800" dirty="0" err="1"/>
                        <a:t>may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be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ordered</a:t>
                      </a:r>
                      <a:r>
                        <a:rPr lang="de-DE" sz="1800" dirty="0"/>
                        <a:t> via </a:t>
                      </a:r>
                      <a:r>
                        <a:rPr lang="de-DE" sz="1800" dirty="0" err="1"/>
                        <a:t>standard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distribution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channels</a:t>
                      </a:r>
                      <a:endParaRPr lang="de-DE" sz="1800" dirty="0"/>
                    </a:p>
                    <a:p>
                      <a:r>
                        <a:rPr lang="de-DE" sz="1800" dirty="0" err="1"/>
                        <a:t>No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customer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reporting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to</a:t>
                      </a:r>
                      <a:r>
                        <a:rPr lang="de-DE" sz="1800" dirty="0"/>
                        <a:t> Beckhoff</a:t>
                      </a:r>
                    </a:p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" name="Text Box 1044"/>
          <p:cNvSpPr txBox="1">
            <a:spLocks noChangeArrowheads="1"/>
          </p:cNvSpPr>
          <p:nvPr/>
        </p:nvSpPr>
        <p:spPr bwMode="auto">
          <a:xfrm>
            <a:off x="3958784" y="6172781"/>
            <a:ext cx="106969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</a:t>
            </a:r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resented by</a:t>
            </a:r>
            <a:endParaRPr lang="en-US" sz="11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537" y="6308200"/>
            <a:ext cx="1380968" cy="5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51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3574472" y="1680083"/>
            <a:ext cx="549395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„</a:t>
            </a:r>
            <a:r>
              <a:rPr lang="de-DE" dirty="0" err="1"/>
              <a:t>Manufactured</a:t>
            </a:r>
            <a:r>
              <a:rPr lang="de-DE" dirty="0"/>
              <a:t> in robust high </a:t>
            </a:r>
            <a:r>
              <a:rPr lang="de-DE" dirty="0" err="1"/>
              <a:t>voltage</a:t>
            </a:r>
            <a:r>
              <a:rPr lang="de-DE" dirty="0"/>
              <a:t> </a:t>
            </a:r>
            <a:r>
              <a:rPr lang="de-DE" dirty="0" err="1"/>
              <a:t>technology</a:t>
            </a:r>
            <a:r>
              <a:rPr lang="de-DE" dirty="0"/>
              <a:t>…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!... “</a:t>
            </a:r>
          </a:p>
          <a:p>
            <a:endParaRPr lang="de-DE" dirty="0"/>
          </a:p>
          <a:p>
            <a:r>
              <a:rPr lang="de-DE" dirty="0"/>
              <a:t>„Worldwide </a:t>
            </a:r>
            <a:r>
              <a:rPr lang="de-DE" dirty="0" err="1"/>
              <a:t>availability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market</a:t>
            </a:r>
            <a:r>
              <a:rPr lang="de-DE" dirty="0"/>
              <a:t>,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license</a:t>
            </a:r>
            <a:r>
              <a:rPr lang="de-DE" dirty="0"/>
              <a:t> </a:t>
            </a:r>
            <a:r>
              <a:rPr lang="de-DE" dirty="0" err="1"/>
              <a:t>aggreement</a:t>
            </a:r>
            <a:r>
              <a:rPr lang="de-DE" dirty="0"/>
              <a:t>. Can </a:t>
            </a:r>
            <a:r>
              <a:rPr lang="de-DE" dirty="0" err="1"/>
              <a:t>simply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ordered</a:t>
            </a:r>
            <a:r>
              <a:rPr lang="de-DE" dirty="0"/>
              <a:t> at </a:t>
            </a:r>
            <a:r>
              <a:rPr lang="de-DE" dirty="0" err="1"/>
              <a:t>Digi</a:t>
            </a:r>
            <a:r>
              <a:rPr lang="de-DE" dirty="0"/>
              <a:t>-Key etc. …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…“</a:t>
            </a:r>
          </a:p>
          <a:p>
            <a:endParaRPr lang="de-DE" dirty="0"/>
          </a:p>
          <a:p>
            <a:r>
              <a:rPr lang="en-US" dirty="0"/>
              <a:t>„Device with long-term availability, ideal for industrial area…only device with longevity guaranty…“</a:t>
            </a:r>
          </a:p>
          <a:p>
            <a:endParaRPr lang="en-US" dirty="0"/>
          </a:p>
          <a:p>
            <a:r>
              <a:rPr lang="de-DE" dirty="0"/>
              <a:t>„</a:t>
            </a:r>
            <a:r>
              <a:rPr lang="de-DE" dirty="0" err="1"/>
              <a:t>Smallest</a:t>
            </a:r>
            <a:r>
              <a:rPr lang="de-DE" dirty="0"/>
              <a:t> </a:t>
            </a:r>
            <a:r>
              <a:rPr lang="de-DE" dirty="0" err="1"/>
              <a:t>device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feature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integrated</a:t>
            </a:r>
            <a:r>
              <a:rPr lang="de-DE" dirty="0"/>
              <a:t> PHYs“</a:t>
            </a:r>
          </a:p>
          <a:p>
            <a:endParaRPr lang="de-DE" dirty="0"/>
          </a:p>
          <a:p>
            <a:r>
              <a:rPr lang="de-DE" dirty="0"/>
              <a:t>„Industrial </a:t>
            </a:r>
            <a:r>
              <a:rPr lang="de-DE" dirty="0" err="1"/>
              <a:t>temperature</a:t>
            </a:r>
            <a:r>
              <a:rPr lang="de-DE" dirty="0"/>
              <a:t> </a:t>
            </a:r>
            <a:r>
              <a:rPr lang="de-DE" dirty="0" err="1"/>
              <a:t>range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:</a:t>
            </a:r>
            <a:br>
              <a:rPr lang="de-DE" dirty="0"/>
            </a:br>
            <a:r>
              <a:rPr lang="de-DE" dirty="0"/>
              <a:t>-40..+125  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BEST IN CLASS“</a:t>
            </a:r>
          </a:p>
          <a:p>
            <a:r>
              <a:rPr lang="de-DE" dirty="0"/>
              <a:t>„</a:t>
            </a:r>
            <a:r>
              <a:rPr lang="de-DE" dirty="0" err="1"/>
              <a:t>Only</a:t>
            </a:r>
            <a:r>
              <a:rPr lang="de-DE" dirty="0"/>
              <a:t> Device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optimized</a:t>
            </a:r>
            <a:r>
              <a:rPr lang="de-DE" dirty="0"/>
              <a:t> </a:t>
            </a:r>
            <a:r>
              <a:rPr lang="de-DE" dirty="0" err="1"/>
              <a:t>architecture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complex</a:t>
            </a:r>
            <a:r>
              <a:rPr lang="de-DE" dirty="0"/>
              <a:t> real-time I/O“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difference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4" name="Rechteck 13"/>
          <p:cNvSpPr/>
          <p:nvPr/>
        </p:nvSpPr>
        <p:spPr>
          <a:xfrm>
            <a:off x="638567" y="1460342"/>
            <a:ext cx="3313756" cy="5021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400" dirty="0"/>
              <a:t>EASE OF USE</a:t>
            </a:r>
          </a:p>
          <a:p>
            <a:pPr>
              <a:lnSpc>
                <a:spcPct val="150000"/>
              </a:lnSpc>
            </a:pPr>
            <a:r>
              <a:rPr lang="de-DE" sz="2400" dirty="0"/>
              <a:t>ROBUSTNESS</a:t>
            </a:r>
          </a:p>
          <a:p>
            <a:pPr>
              <a:lnSpc>
                <a:spcPct val="150000"/>
              </a:lnSpc>
            </a:pPr>
            <a:r>
              <a:rPr lang="de-DE" sz="2400" dirty="0"/>
              <a:t>AVAILABILITY</a:t>
            </a:r>
          </a:p>
          <a:p>
            <a:pPr>
              <a:lnSpc>
                <a:spcPct val="150000"/>
              </a:lnSpc>
            </a:pPr>
            <a:r>
              <a:rPr lang="de-DE" sz="2400" dirty="0"/>
              <a:t>LONGEVITY</a:t>
            </a:r>
          </a:p>
          <a:p>
            <a:pPr>
              <a:lnSpc>
                <a:spcPct val="150000"/>
              </a:lnSpc>
            </a:pPr>
            <a:r>
              <a:rPr lang="de-DE" sz="2400" dirty="0"/>
              <a:t>MINIATURISATION</a:t>
            </a:r>
          </a:p>
          <a:p>
            <a:pPr>
              <a:lnSpc>
                <a:spcPct val="150000"/>
              </a:lnSpc>
            </a:pPr>
            <a:r>
              <a:rPr lang="de-DE" sz="2400" dirty="0"/>
              <a:t>INDUSTRIAL</a:t>
            </a:r>
          </a:p>
          <a:p>
            <a:pPr>
              <a:lnSpc>
                <a:spcPct val="150000"/>
              </a:lnSpc>
            </a:pPr>
            <a:r>
              <a:rPr lang="de-DE" sz="2400" dirty="0"/>
              <a:t>TRUE REAL TIME</a:t>
            </a:r>
          </a:p>
          <a:p>
            <a:pPr>
              <a:lnSpc>
                <a:spcPct val="150000"/>
              </a:lnSpc>
            </a:pPr>
            <a:r>
              <a:rPr lang="de-DE" sz="2400" dirty="0"/>
              <a:t>MEDICAL</a:t>
            </a:r>
          </a:p>
          <a:p>
            <a:pPr>
              <a:lnSpc>
                <a:spcPct val="150000"/>
              </a:lnSpc>
            </a:pPr>
            <a:r>
              <a:rPr lang="de-DE" sz="2400" dirty="0"/>
              <a:t>MADE IN GERMANY</a:t>
            </a:r>
          </a:p>
        </p:txBody>
      </p:sp>
      <p:sp>
        <p:nvSpPr>
          <p:cNvPr id="5" name="Text Box 1044"/>
          <p:cNvSpPr txBox="1">
            <a:spLocks noChangeArrowheads="1"/>
          </p:cNvSpPr>
          <p:nvPr/>
        </p:nvSpPr>
        <p:spPr bwMode="auto">
          <a:xfrm>
            <a:off x="3215594" y="6456907"/>
            <a:ext cx="106969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</a:t>
            </a:r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resented by</a:t>
            </a:r>
            <a:endParaRPr lang="en-US" sz="11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537" y="6308200"/>
            <a:ext cx="1380968" cy="5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7967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729</Words>
  <Application>Microsoft Office PowerPoint</Application>
  <PresentationFormat>Bildschirmpräsentation (4:3)</PresentationFormat>
  <Paragraphs>197</Paragraphs>
  <Slides>12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3" baseType="lpstr">
      <vt:lpstr>Default Theme</vt:lpstr>
      <vt:lpstr>TMC846x-BI</vt:lpstr>
      <vt:lpstr>TMC846x-BI Family</vt:lpstr>
      <vt:lpstr>Ethercat slave controller block</vt:lpstr>
      <vt:lpstr>MFC IO Block</vt:lpstr>
      <vt:lpstr>Analog &amp; HV block</vt:lpstr>
      <vt:lpstr>Integrated PHY block</vt:lpstr>
      <vt:lpstr>TMC846x-BI Architecture</vt:lpstr>
      <vt:lpstr>TMC846x-BI = SBC</vt:lpstr>
      <vt:lpstr>TMC846x-BI</vt:lpstr>
      <vt:lpstr>What is the difference?</vt:lpstr>
      <vt:lpstr>What is the difference?</vt:lpstr>
      <vt:lpstr>What is the difference?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Jonas P. Proeger</dc:creator>
  <cp:lastModifiedBy>Gandolfo Guido</cp:lastModifiedBy>
  <cp:revision>166</cp:revision>
  <dcterms:created xsi:type="dcterms:W3CDTF">2013-06-27T07:56:55Z</dcterms:created>
  <dcterms:modified xsi:type="dcterms:W3CDTF">2016-02-29T15:20:35Z</dcterms:modified>
</cp:coreProperties>
</file>