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80" r:id="rId2"/>
  </p:sldMasterIdLst>
  <p:notesMasterIdLst>
    <p:notesMasterId r:id="rId43"/>
  </p:notesMasterIdLst>
  <p:handoutMasterIdLst>
    <p:handoutMasterId r:id="rId44"/>
  </p:handoutMasterIdLst>
  <p:sldIdLst>
    <p:sldId id="1472" r:id="rId3"/>
    <p:sldId id="1391" r:id="rId4"/>
    <p:sldId id="1436" r:id="rId5"/>
    <p:sldId id="1490" r:id="rId6"/>
    <p:sldId id="1489" r:id="rId7"/>
    <p:sldId id="1431" r:id="rId8"/>
    <p:sldId id="1437" r:id="rId9"/>
    <p:sldId id="1411" r:id="rId10"/>
    <p:sldId id="1434" r:id="rId11"/>
    <p:sldId id="1484" r:id="rId12"/>
    <p:sldId id="1481" r:id="rId13"/>
    <p:sldId id="1486" r:id="rId14"/>
    <p:sldId id="1404" r:id="rId15"/>
    <p:sldId id="1482" r:id="rId16"/>
    <p:sldId id="1395" r:id="rId17"/>
    <p:sldId id="1456" r:id="rId18"/>
    <p:sldId id="1439" r:id="rId19"/>
    <p:sldId id="1382" r:id="rId20"/>
    <p:sldId id="1457" r:id="rId21"/>
    <p:sldId id="1396" r:id="rId22"/>
    <p:sldId id="1483" r:id="rId23"/>
    <p:sldId id="1461" r:id="rId24"/>
    <p:sldId id="1474" r:id="rId25"/>
    <p:sldId id="1462" r:id="rId26"/>
    <p:sldId id="1475" r:id="rId27"/>
    <p:sldId id="1476" r:id="rId28"/>
    <p:sldId id="1466" r:id="rId29"/>
    <p:sldId id="1477" r:id="rId30"/>
    <p:sldId id="1467" r:id="rId31"/>
    <p:sldId id="1478" r:id="rId32"/>
    <p:sldId id="1443" r:id="rId33"/>
    <p:sldId id="1397" r:id="rId34"/>
    <p:sldId id="1452" r:id="rId35"/>
    <p:sldId id="1488" r:id="rId36"/>
    <p:sldId id="1446" r:id="rId37"/>
    <p:sldId id="1448" r:id="rId38"/>
    <p:sldId id="1364" r:id="rId39"/>
    <p:sldId id="1398" r:id="rId40"/>
    <p:sldId id="1485" r:id="rId41"/>
    <p:sldId id="1454" r:id="rId42"/>
  </p:sldIdLst>
  <p:sldSz cx="12192000" cy="6858000"/>
  <p:notesSz cx="6797675" cy="9926638"/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01319F16-3CEB-44B1-837A-5DFE664B1540}">
          <p14:sldIdLst>
            <p14:sldId id="1472"/>
          </p14:sldIdLst>
        </p14:section>
        <p14:section name="MEV im Überblick" id="{42C44D4A-FF72-4558-BDAE-F811EA094314}">
          <p14:sldIdLst>
            <p14:sldId id="1391"/>
            <p14:sldId id="1436"/>
            <p14:sldId id="1490"/>
            <p14:sldId id="1489"/>
            <p14:sldId id="1431"/>
            <p14:sldId id="1437"/>
            <p14:sldId id="1411"/>
            <p14:sldId id="1434"/>
            <p14:sldId id="1484"/>
            <p14:sldId id="1481"/>
            <p14:sldId id="1486"/>
            <p14:sldId id="1404"/>
            <p14:sldId id="1482"/>
          </p14:sldIdLst>
        </p14:section>
        <p14:section name="Qualität" id="{6F55E1FE-4371-482F-B964-2F65386E25E3}">
          <p14:sldIdLst>
            <p14:sldId id="1395"/>
            <p14:sldId id="1456"/>
            <p14:sldId id="1439"/>
            <p14:sldId id="1382"/>
            <p14:sldId id="1457"/>
          </p14:sldIdLst>
        </p14:section>
        <p14:section name="Kompetenzbereiche" id="{1A55314C-65C3-44AF-A788-7AB55900900A}">
          <p14:sldIdLst>
            <p14:sldId id="1396"/>
            <p14:sldId id="1483"/>
            <p14:sldId id="1461"/>
            <p14:sldId id="1474"/>
            <p14:sldId id="1462"/>
            <p14:sldId id="1475"/>
            <p14:sldId id="1476"/>
            <p14:sldId id="1466"/>
            <p14:sldId id="1477"/>
            <p14:sldId id="1467"/>
            <p14:sldId id="1478"/>
            <p14:sldId id="1443"/>
          </p14:sldIdLst>
        </p14:section>
        <p14:section name="Service" id="{08294F35-0B5A-4D2B-A54E-7D858EDB589D}">
          <p14:sldIdLst>
            <p14:sldId id="1397"/>
            <p14:sldId id="1452"/>
            <p14:sldId id="1488"/>
            <p14:sldId id="1446"/>
            <p14:sldId id="1448"/>
            <p14:sldId id="1364"/>
          </p14:sldIdLst>
        </p14:section>
        <p14:section name="Ziele" id="{824F0735-1E5E-4BA0-9C10-FEA9F0DE2E9E}">
          <p14:sldIdLst>
            <p14:sldId id="1398"/>
            <p14:sldId id="1485"/>
            <p14:sldId id="145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70" userDrawn="1">
          <p15:clr>
            <a:srgbClr val="A4A3A4"/>
          </p15:clr>
        </p15:guide>
        <p15:guide id="2" pos="3984" userDrawn="1">
          <p15:clr>
            <a:srgbClr val="A4A3A4"/>
          </p15:clr>
        </p15:guide>
        <p15:guide id="3" orient="horz" pos="1094" userDrawn="1">
          <p15:clr>
            <a:srgbClr val="A4A3A4"/>
          </p15:clr>
        </p15:guide>
        <p15:guide id="4" pos="3320" userDrawn="1">
          <p15:clr>
            <a:srgbClr val="A4A3A4"/>
          </p15:clr>
        </p15:guide>
        <p15:guide id="5" orient="horz" pos="1547">
          <p15:clr>
            <a:srgbClr val="A4A3A4"/>
          </p15:clr>
        </p15:guide>
        <p15:guide id="6" orient="horz" pos="3226">
          <p15:clr>
            <a:srgbClr val="A4A3A4"/>
          </p15:clr>
        </p15:guide>
        <p15:guide id="7" pos="334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ABAB"/>
    <a:srgbClr val="02A5BC"/>
    <a:srgbClr val="008A9D"/>
    <a:srgbClr val="005D6C"/>
    <a:srgbClr val="759BAA"/>
    <a:srgbClr val="4BB1B3"/>
    <a:srgbClr val="5EDEE0"/>
    <a:srgbClr val="003255"/>
    <a:srgbClr val="003B4E"/>
    <a:srgbClr val="003B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7354" autoAdjust="0"/>
    <p:restoredTop sz="92381" autoAdjust="0"/>
  </p:normalViewPr>
  <p:slideViewPr>
    <p:cSldViewPr snapToObjects="1">
      <p:cViewPr>
        <p:scale>
          <a:sx n="60" d="100"/>
          <a:sy n="60" d="100"/>
        </p:scale>
        <p:origin x="414" y="558"/>
      </p:cViewPr>
      <p:guideLst>
        <p:guide orient="horz" pos="1570"/>
        <p:guide pos="3984"/>
        <p:guide orient="horz" pos="1094"/>
        <p:guide pos="3320"/>
        <p:guide orient="horz" pos="1547"/>
        <p:guide orient="horz" pos="3226"/>
        <p:guide pos="33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159" d="100"/>
          <a:sy n="159" d="100"/>
        </p:scale>
        <p:origin x="-5640" y="-112"/>
      </p:cViewPr>
      <p:guideLst>
        <p:guide orient="horz" pos="2880"/>
        <p:guide pos="2160"/>
        <p:guide orient="horz" pos="3127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37"/>
    </mc:Choice>
    <mc:Fallback>
      <c:style val="3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Blatt1!$B$1</c:f>
              <c:strCache>
                <c:ptCount val="1"/>
                <c:pt idx="0">
                  <c:v>Umsätze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shade val="30000"/>
                    <a:satMod val="115000"/>
                  </a:schemeClr>
                </a:gs>
                <a:gs pos="50000">
                  <a:schemeClr val="accent2">
                    <a:shade val="67500"/>
                    <a:satMod val="115000"/>
                  </a:schemeClr>
                </a:gs>
                <a:gs pos="100000">
                  <a:schemeClr val="accent2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c:spPr>
          <c:invertIfNegative val="0"/>
          <c:dPt>
            <c:idx val="0"/>
            <c:invertIfNegative val="0"/>
            <c:bubble3D val="1"/>
            <c:extLst>
              <c:ext xmlns:c16="http://schemas.microsoft.com/office/drawing/2014/chart" uri="{C3380CC4-5D6E-409C-BE32-E72D297353CC}">
                <c16:uniqueId val="{00000000-B7B3-4152-AD2C-21457B3E3AC3}"/>
              </c:ext>
            </c:extLst>
          </c:dPt>
          <c:dPt>
            <c:idx val="1"/>
            <c:invertIfNegative val="0"/>
            <c:bubble3D val="1"/>
            <c:spPr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2-B7B3-4152-AD2C-21457B3E3AC3}"/>
              </c:ext>
            </c:extLst>
          </c:dPt>
          <c:dPt>
            <c:idx val="2"/>
            <c:invertIfNegative val="0"/>
            <c:bubble3D val="1"/>
            <c:spPr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4-B7B3-4152-AD2C-21457B3E3AC3}"/>
              </c:ext>
            </c:extLst>
          </c:dPt>
          <c:dPt>
            <c:idx val="3"/>
            <c:invertIfNegative val="0"/>
            <c:bubble3D val="1"/>
            <c:spPr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6-B7B3-4152-AD2C-21457B3E3AC3}"/>
              </c:ext>
            </c:extLst>
          </c:dPt>
          <c:dPt>
            <c:idx val="4"/>
            <c:invertIfNegative val="0"/>
            <c:bubble3D val="1"/>
            <c:spPr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8-B7B3-4152-AD2C-21457B3E3AC3}"/>
              </c:ext>
            </c:extLst>
          </c:dPt>
          <c:dPt>
            <c:idx val="5"/>
            <c:invertIfNegative val="0"/>
            <c:bubble3D val="1"/>
            <c:spPr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A-B7B3-4152-AD2C-21457B3E3AC3}"/>
              </c:ext>
            </c:extLst>
          </c:dPt>
          <c:dPt>
            <c:idx val="6"/>
            <c:invertIfNegative val="0"/>
            <c:bubble3D val="1"/>
            <c:spPr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C-B7B3-4152-AD2C-21457B3E3AC3}"/>
              </c:ext>
            </c:extLst>
          </c:dPt>
          <c:dPt>
            <c:idx val="7"/>
            <c:invertIfNegative val="0"/>
            <c:bubble3D val="1"/>
            <c:spPr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E-B7B3-4152-AD2C-21457B3E3AC3}"/>
              </c:ext>
            </c:extLst>
          </c:dPt>
          <c:dPt>
            <c:idx val="14"/>
            <c:invertIfNegative val="0"/>
            <c:bubble3D val="0"/>
            <c:spPr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0-B7B3-4152-AD2C-21457B3E3AC3}"/>
              </c:ext>
            </c:extLst>
          </c:dPt>
          <c:dPt>
            <c:idx val="15"/>
            <c:invertIfNegative val="0"/>
            <c:bubble3D val="0"/>
            <c:spPr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2-B7B3-4152-AD2C-21457B3E3AC3}"/>
              </c:ext>
            </c:extLst>
          </c:dPt>
          <c:dPt>
            <c:idx val="16"/>
            <c:invertIfNegative val="0"/>
            <c:bubble3D val="0"/>
            <c:spPr>
              <a:gradFill flip="none" rotWithShape="1">
                <a:gsLst>
                  <a:gs pos="0">
                    <a:srgbClr val="006572"/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99000">
                    <a:schemeClr val="accent2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4-B7B3-4152-AD2C-21457B3E3AC3}"/>
              </c:ext>
            </c:extLst>
          </c:dPt>
          <c:dPt>
            <c:idx val="17"/>
            <c:invertIfNegative val="0"/>
            <c:bubble3D val="0"/>
            <c:spPr>
              <a:gradFill>
                <a:gsLst>
                  <a:gs pos="0">
                    <a:srgbClr val="006572"/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99000">
                    <a:schemeClr val="accent2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6-B7B3-4152-AD2C-21457B3E3AC3}"/>
              </c:ext>
            </c:extLst>
          </c:dPt>
          <c:dPt>
            <c:idx val="18"/>
            <c:invertIfNegative val="0"/>
            <c:bubble3D val="0"/>
            <c:spPr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8-B7B3-4152-AD2C-21457B3E3AC3}"/>
              </c:ext>
            </c:extLst>
          </c:dPt>
          <c:dPt>
            <c:idx val="19"/>
            <c:invertIfNegative val="0"/>
            <c:bubble3D val="0"/>
            <c:spPr>
              <a:gradFill flip="none" rotWithShape="1">
                <a:gsLst>
                  <a:gs pos="0">
                    <a:schemeClr val="bg2">
                      <a:shade val="30000"/>
                      <a:satMod val="115000"/>
                    </a:schemeClr>
                  </a:gs>
                  <a:gs pos="50000">
                    <a:schemeClr val="bg2">
                      <a:shade val="67500"/>
                      <a:satMod val="115000"/>
                    </a:schemeClr>
                  </a:gs>
                  <a:gs pos="100000">
                    <a:schemeClr val="bg2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A-B7B3-4152-AD2C-21457B3E3AC3}"/>
              </c:ext>
            </c:extLst>
          </c:dPt>
          <c:cat>
            <c:numRef>
              <c:f>Blatt1!$A$2:$A$21</c:f>
              <c:numCache>
                <c:formatCode>General</c:formatCode>
                <c:ptCount val="20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</c:numCache>
            </c:numRef>
          </c:cat>
          <c:val>
            <c:numRef>
              <c:f>Blatt1!$B$2:$B$21</c:f>
              <c:numCache>
                <c:formatCode>General</c:formatCode>
                <c:ptCount val="20"/>
                <c:pt idx="0">
                  <c:v>10.5</c:v>
                </c:pt>
                <c:pt idx="1">
                  <c:v>12</c:v>
                </c:pt>
                <c:pt idx="2">
                  <c:v>16.5</c:v>
                </c:pt>
                <c:pt idx="3">
                  <c:v>19.899999999999999</c:v>
                </c:pt>
                <c:pt idx="4">
                  <c:v>16.8</c:v>
                </c:pt>
                <c:pt idx="5">
                  <c:v>14.3</c:v>
                </c:pt>
                <c:pt idx="6">
                  <c:v>20.5</c:v>
                </c:pt>
                <c:pt idx="7">
                  <c:v>20</c:v>
                </c:pt>
                <c:pt idx="8">
                  <c:v>16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  <c:pt idx="13">
                  <c:v>25.5</c:v>
                </c:pt>
                <c:pt idx="14">
                  <c:v>29.8</c:v>
                </c:pt>
                <c:pt idx="15">
                  <c:v>29.5</c:v>
                </c:pt>
                <c:pt idx="16">
                  <c:v>29.6</c:v>
                </c:pt>
                <c:pt idx="17">
                  <c:v>38</c:v>
                </c:pt>
                <c:pt idx="18">
                  <c:v>60</c:v>
                </c:pt>
                <c:pt idx="19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B7B3-4152-AD2C-21457B3E3A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4307584"/>
        <c:axId val="174309376"/>
      </c:barChart>
      <c:catAx>
        <c:axId val="174307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0" i="0">
                <a:latin typeface="Source Sans Pro"/>
                <a:cs typeface="Source Sans Pro"/>
              </a:defRPr>
            </a:pPr>
            <a:endParaRPr lang="de-DE"/>
          </a:p>
        </c:txPr>
        <c:crossAx val="174309376"/>
        <c:crosses val="autoZero"/>
        <c:auto val="1"/>
        <c:lblAlgn val="ctr"/>
        <c:lblOffset val="100"/>
        <c:tickMarkSkip val="1"/>
        <c:noMultiLvlLbl val="0"/>
      </c:catAx>
      <c:valAx>
        <c:axId val="1743093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0" i="0">
                <a:latin typeface="Source Sans Pro"/>
                <a:cs typeface="Source Sans Pro"/>
              </a:defRPr>
            </a:pPr>
            <a:endParaRPr lang="de-DE"/>
          </a:p>
        </c:txPr>
        <c:crossAx val="174307584"/>
        <c:crosses val="autoZero"/>
        <c:crossBetween val="between"/>
        <c:majorUnit val="5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Blatt1!$B$1</c:f>
              <c:strCache>
                <c:ptCount val="1"/>
                <c:pt idx="0">
                  <c:v>Umsätze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tx2">
                  <a:alpha val="58000"/>
                </a:schemeClr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C713-8D42-958B-356E99A90D04}"/>
              </c:ext>
            </c:extLst>
          </c:dPt>
          <c:dPt>
            <c:idx val="1"/>
            <c:bubble3D val="0"/>
            <c:spPr>
              <a:solidFill>
                <a:schemeClr val="accent1">
                  <a:alpha val="78000"/>
                </a:schemeClr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C713-8D42-958B-356E99A90D04}"/>
              </c:ext>
            </c:extLst>
          </c:dPt>
          <c:dPt>
            <c:idx val="2"/>
            <c:bubble3D val="0"/>
            <c:spPr>
              <a:solidFill>
                <a:schemeClr val="accent2">
                  <a:alpha val="53000"/>
                </a:schemeClr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C713-8D42-958B-356E99A90D04}"/>
              </c:ext>
            </c:extLst>
          </c:dPt>
          <c:dPt>
            <c:idx val="3"/>
            <c:bubble3D val="0"/>
            <c:spPr>
              <a:solidFill>
                <a:schemeClr val="accent3">
                  <a:alpha val="70000"/>
                </a:schemeClr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C713-8D42-958B-356E99A90D04}"/>
              </c:ext>
            </c:extLst>
          </c:dPt>
          <c:dPt>
            <c:idx val="4"/>
            <c:bubble3D val="0"/>
            <c:spPr>
              <a:solidFill>
                <a:schemeClr val="bg2">
                  <a:alpha val="78000"/>
                </a:schemeClr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C713-8D42-958B-356E99A90D04}"/>
              </c:ext>
            </c:extLst>
          </c:dPt>
          <c:dPt>
            <c:idx val="5"/>
            <c:bubble3D val="0"/>
            <c:spPr>
              <a:solidFill>
                <a:schemeClr val="bg2">
                  <a:alpha val="58000"/>
                </a:schemeClr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C713-8D42-958B-356E99A90D04}"/>
              </c:ext>
            </c:extLst>
          </c:dPt>
          <c:dLbls>
            <c:dLbl>
              <c:idx val="0"/>
              <c:layout>
                <c:manualLayout>
                  <c:x val="0.17621296704269063"/>
                  <c:y val="-9.5414115627276655E-2"/>
                </c:manualLayout>
              </c:layout>
              <c:tx>
                <c:rich>
                  <a:bodyPr/>
                  <a:lstStyle/>
                  <a:p>
                    <a:pPr>
                      <a:defRPr sz="2000" b="0" i="0">
                        <a:latin typeface="Source Sans Pro"/>
                        <a:cs typeface="Source Sans Pro"/>
                      </a:defRPr>
                    </a:pPr>
                    <a:r>
                      <a:rPr lang="en-US" sz="1600" dirty="0"/>
                      <a:t>Industrial</a:t>
                    </a:r>
                  </a:p>
                  <a:p>
                    <a:pPr>
                      <a:defRPr sz="2000" b="0" i="0">
                        <a:latin typeface="Source Sans Pro"/>
                        <a:cs typeface="Source Sans Pro"/>
                      </a:defRPr>
                    </a:pPr>
                    <a:r>
                      <a:rPr lang="en-US" sz="1600" dirty="0"/>
                      <a:t>41</a:t>
                    </a:r>
                    <a:r>
                      <a:rPr lang="en-US" sz="1600" baseline="0" dirty="0"/>
                      <a:t> %</a:t>
                    </a:r>
                  </a:p>
                  <a:p>
                    <a:pPr>
                      <a:defRPr sz="2000" b="0" i="0">
                        <a:latin typeface="Source Sans Pro"/>
                        <a:cs typeface="Source Sans Pro"/>
                      </a:defRPr>
                    </a:pPr>
                    <a:endParaRPr lang="en-US" sz="1600" dirty="0"/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713-8D42-958B-356E99A90D04}"/>
                </c:ext>
              </c:extLst>
            </c:dLbl>
            <c:dLbl>
              <c:idx val="1"/>
              <c:layout>
                <c:manualLayout>
                  <c:x val="0.24434954784382626"/>
                  <c:y val="0.1271614076528814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Communication
9 %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713-8D42-958B-356E99A90D04}"/>
                </c:ext>
              </c:extLst>
            </c:dLbl>
            <c:dLbl>
              <c:idx val="2"/>
              <c:layout>
                <c:manualLayout>
                  <c:x val="-6.4417875820538817E-2"/>
                  <c:y val="0.15678280533497846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Medical
12 %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713-8D42-958B-356E99A90D04}"/>
                </c:ext>
              </c:extLst>
            </c:dLbl>
            <c:dLbl>
              <c:idx val="3"/>
              <c:layout>
                <c:manualLayout>
                  <c:x val="-0.1908773605546239"/>
                  <c:y val="0.18431390653843993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Avionics/</a:t>
                    </a:r>
                  </a:p>
                  <a:p>
                    <a:r>
                      <a:rPr lang="en-US" sz="1600" dirty="0"/>
                      <a:t>Space/Defense</a:t>
                    </a:r>
                  </a:p>
                  <a:p>
                    <a:r>
                      <a:rPr lang="en-US" baseline="0" dirty="0"/>
                      <a:t> 7 %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848389347041758"/>
                      <c:h val="0.1621520794902859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C713-8D42-958B-356E99A90D04}"/>
                </c:ext>
              </c:extLst>
            </c:dLbl>
            <c:dLbl>
              <c:idx val="4"/>
              <c:layout>
                <c:manualLayout>
                  <c:x val="-0.20652358236418195"/>
                  <c:y val="3.5018321485416885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New</a:t>
                    </a:r>
                    <a:r>
                      <a:rPr lang="en-US" sz="1600" baseline="0" dirty="0"/>
                      <a:t> energies</a:t>
                    </a:r>
                  </a:p>
                  <a:p>
                    <a:r>
                      <a:rPr lang="en-US" dirty="0"/>
                      <a:t>17 %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C713-8D42-958B-356E99A90D04}"/>
                </c:ext>
              </c:extLst>
            </c:dLbl>
            <c:dLbl>
              <c:idx val="5"/>
              <c:layout>
                <c:manualLayout>
                  <c:x val="-0.22951060707898202"/>
                  <c:y val="-8.6669216860501705E-2"/>
                </c:manualLayout>
              </c:layout>
              <c:tx>
                <c:rich>
                  <a:bodyPr/>
                  <a:lstStyle/>
                  <a:p>
                    <a:pPr>
                      <a:defRPr sz="1600" b="0" i="0">
                        <a:latin typeface="Source Sans Pro"/>
                        <a:cs typeface="Source Sans Pro"/>
                      </a:defRPr>
                    </a:pPr>
                    <a:r>
                      <a:rPr lang="en-US" dirty="0"/>
                      <a:t>Appliances
4 %</a:t>
                    </a:r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C713-8D42-958B-356E99A90D04}"/>
                </c:ext>
              </c:extLst>
            </c:dLbl>
            <c:dLbl>
              <c:idx val="6"/>
              <c:layout>
                <c:manualLayout>
                  <c:x val="-0.10900257760231469"/>
                  <c:y val="-0.16087579879579442"/>
                </c:manualLayout>
              </c:layout>
              <c:tx>
                <c:rich>
                  <a:bodyPr/>
                  <a:lstStyle/>
                  <a:p>
                    <a:pPr>
                      <a:defRPr sz="1600" b="0" i="0">
                        <a:latin typeface="Source Sans Pro"/>
                        <a:cs typeface="Source Sans Pro"/>
                      </a:defRPr>
                    </a:pPr>
                    <a:fld id="{A85F7BBF-46CF-4E3E-9C0B-3DAB34B9AFF3}" type="CATEGORYNAME">
                      <a:rPr lang="en-US"/>
                      <a:pPr>
                        <a:defRPr sz="1600" b="0" i="0">
                          <a:latin typeface="Source Sans Pro"/>
                          <a:cs typeface="Source Sans Pro"/>
                        </a:defRPr>
                      </a:pPr>
                      <a:t>[RUBRIKENNAME]</a:t>
                    </a:fld>
                    <a:r>
                      <a:rPr lang="en-US" baseline="0" dirty="0"/>
                      <a:t>
 5 %</a:t>
                    </a:r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C713-8D42-958B-356E99A90D04}"/>
                </c:ext>
              </c:extLst>
            </c:dLbl>
            <c:dLbl>
              <c:idx val="7"/>
              <c:layout>
                <c:manualLayout>
                  <c:x val="0.15254920808274994"/>
                  <c:y val="-0.13793048049845805"/>
                </c:manualLayout>
              </c:layout>
              <c:tx>
                <c:rich>
                  <a:bodyPr/>
                  <a:lstStyle/>
                  <a:p>
                    <a:pPr>
                      <a:defRPr sz="1600" b="0" i="0">
                        <a:latin typeface="Source Sans Pro"/>
                        <a:cs typeface="Source Sans Pro"/>
                      </a:defRPr>
                    </a:pPr>
                    <a:r>
                      <a:rPr lang="en-US" dirty="0"/>
                      <a:t>Others
5 %</a:t>
                    </a:r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C713-8D42-958B-356E99A90D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>
                    <a:latin typeface="Source Sans Pro"/>
                    <a:cs typeface="Source Sans Pro"/>
                  </a:defRPr>
                </a:pPr>
                <a:endParaRPr lang="de-DE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Blatt1!$A$2:$A$9</c:f>
              <c:strCache>
                <c:ptCount val="8"/>
                <c:pt idx="0">
                  <c:v>Industrial</c:v>
                </c:pt>
                <c:pt idx="1">
                  <c:v>Communikation</c:v>
                </c:pt>
                <c:pt idx="2">
                  <c:v>Medical</c:v>
                </c:pt>
                <c:pt idx="3">
                  <c:v>Avionics/Space/Defense</c:v>
                </c:pt>
                <c:pt idx="4">
                  <c:v>New Energies</c:v>
                </c:pt>
                <c:pt idx="5">
                  <c:v>Appliances</c:v>
                </c:pt>
                <c:pt idx="6">
                  <c:v>Automotive</c:v>
                </c:pt>
                <c:pt idx="7">
                  <c:v>Others</c:v>
                </c:pt>
              </c:strCache>
            </c:strRef>
          </c:cat>
          <c:val>
            <c:numRef>
              <c:f>Blatt1!$B$2:$B$9</c:f>
              <c:numCache>
                <c:formatCode>General</c:formatCode>
                <c:ptCount val="8"/>
                <c:pt idx="0">
                  <c:v>41</c:v>
                </c:pt>
                <c:pt idx="1">
                  <c:v>9</c:v>
                </c:pt>
                <c:pt idx="2">
                  <c:v>12</c:v>
                </c:pt>
                <c:pt idx="3">
                  <c:v>7</c:v>
                </c:pt>
                <c:pt idx="4">
                  <c:v>17</c:v>
                </c:pt>
                <c:pt idx="5">
                  <c:v>4</c:v>
                </c:pt>
                <c:pt idx="6">
                  <c:v>5</c:v>
                </c:pt>
                <c:pt idx="7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713-8D42-958B-356E99A90D04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600">
          <a:solidFill>
            <a:schemeClr val="tx1"/>
          </a:solidFill>
          <a:latin typeface="Source Sans Pro Light"/>
          <a:cs typeface="Source Sans Pro Light"/>
        </a:defRPr>
      </a:pPr>
      <a:endParaRPr lang="de-DE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AEF1F0-1A45-BF4F-9501-5FA5055157D8}" type="datetimeFigureOut">
              <a:rPr lang="de-DE" smtClean="0"/>
              <a:t>16.01.2023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25F16F-4A87-FA4B-8B5D-F36C0AB70E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67728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t>1/16/2023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815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3891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115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860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0203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373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0203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4133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7022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8399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6422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6561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9487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8049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7609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8585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8049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5475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3014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5817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7698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0355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7519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On the bottom left low-power applications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5736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5100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45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EV_Titelfolie dnk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988840"/>
            <a:ext cx="10363200" cy="1470025"/>
          </a:xfrm>
        </p:spPr>
        <p:txBody>
          <a:bodyPr>
            <a:normAutofit/>
          </a:bodyPr>
          <a:lstStyle>
            <a:lvl1pPr>
              <a:lnSpc>
                <a:spcPts val="5400"/>
              </a:lnSpc>
              <a:defRPr sz="4000" baseline="0"/>
            </a:lvl1pPr>
          </a:lstStyle>
          <a:p>
            <a:r>
              <a:rPr lang="de-DE" dirty="0"/>
              <a:t>Mastertitelformat bearbeiten</a:t>
            </a:r>
            <a:br>
              <a:rPr lang="de-DE" dirty="0"/>
            </a:br>
            <a:r>
              <a:rPr lang="de-DE" dirty="0"/>
              <a:t>mit zwei Zeilen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1625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Titelfolie farbe0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988840"/>
            <a:ext cx="10363200" cy="1470025"/>
          </a:xfrm>
        </p:spPr>
        <p:txBody>
          <a:bodyPr>
            <a:normAutofit/>
          </a:bodyPr>
          <a:lstStyle>
            <a:lvl1pPr>
              <a:lnSpc>
                <a:spcPts val="5400"/>
              </a:lnSpc>
              <a:defRPr sz="4000" baseline="0"/>
            </a:lvl1pPr>
          </a:lstStyle>
          <a:p>
            <a:r>
              <a:rPr lang="de-DE" dirty="0"/>
              <a:t>Mastertitelformat bearbeiten</a:t>
            </a:r>
            <a:br>
              <a:rPr lang="de-DE" dirty="0"/>
            </a:br>
            <a:r>
              <a:rPr lang="de-DE" dirty="0"/>
              <a:t>mit zwei Zeilen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61543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V_Titel-Inhalt dnk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Source Sans Pro Semibold"/>
                <a:cs typeface="Source Sans Pro Semibol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7004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 farbe0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81806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Titelfolie farbe0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988840"/>
            <a:ext cx="10363200" cy="1470025"/>
          </a:xfrm>
        </p:spPr>
        <p:txBody>
          <a:bodyPr>
            <a:normAutofit/>
          </a:bodyPr>
          <a:lstStyle>
            <a:lvl1pPr>
              <a:lnSpc>
                <a:spcPts val="5400"/>
              </a:lnSpc>
              <a:defRPr sz="4000" baseline="0"/>
            </a:lvl1pPr>
          </a:lstStyle>
          <a:p>
            <a:r>
              <a:rPr lang="de-DE" dirty="0"/>
              <a:t>Mastertitelformat bearbeiten</a:t>
            </a:r>
            <a:br>
              <a:rPr lang="de-DE" dirty="0"/>
            </a:br>
            <a:r>
              <a:rPr lang="de-DE" dirty="0"/>
              <a:t>mit zwei Zeilen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3492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V_Titel-Inhalt dnk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Source Sans Pro Semibold"/>
                <a:cs typeface="Source Sans Pro Semibol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7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 farbe0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318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 Titelfolie_farbe0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988840"/>
            <a:ext cx="10363200" cy="1470025"/>
          </a:xfrm>
        </p:spPr>
        <p:txBody>
          <a:bodyPr>
            <a:normAutofit/>
          </a:bodyPr>
          <a:lstStyle>
            <a:lvl1pPr>
              <a:lnSpc>
                <a:spcPts val="5400"/>
              </a:lnSpc>
              <a:defRPr sz="4000" baseline="0"/>
            </a:lvl1pPr>
          </a:lstStyle>
          <a:p>
            <a:r>
              <a:rPr lang="de-DE" dirty="0"/>
              <a:t>Mastertitelformat bearbeiten</a:t>
            </a:r>
            <a:br>
              <a:rPr lang="de-DE" dirty="0"/>
            </a:br>
            <a:r>
              <a:rPr lang="de-DE" dirty="0"/>
              <a:t>mit zwei Zeilen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18064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farbe0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4499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 Titelfolie_farbe04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988840"/>
            <a:ext cx="10363200" cy="1470025"/>
          </a:xfrm>
        </p:spPr>
        <p:txBody>
          <a:bodyPr>
            <a:normAutofit/>
          </a:bodyPr>
          <a:lstStyle>
            <a:lvl1pPr>
              <a:lnSpc>
                <a:spcPts val="5400"/>
              </a:lnSpc>
              <a:defRPr sz="4000" baseline="0"/>
            </a:lvl1pPr>
          </a:lstStyle>
          <a:p>
            <a:r>
              <a:rPr lang="de-DE" dirty="0"/>
              <a:t>Mastertitelformat bearbeiten</a:t>
            </a:r>
            <a:br>
              <a:rPr lang="de-DE" dirty="0"/>
            </a:br>
            <a:r>
              <a:rPr lang="de-DE" dirty="0"/>
              <a:t>mit zwei Zeilen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47455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EV_Titel-Inhalt dnkl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Source Sans Pro Semibold"/>
                <a:cs typeface="Source Sans Pro Semibol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7508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farbe04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9342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Titelfolie_farbe06">
    <p:bg>
      <p:bgPr>
        <a:solidFill>
          <a:schemeClr val="accent3">
            <a:lumMod val="75000"/>
            <a:alpha val="7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988840"/>
            <a:ext cx="10363200" cy="1470025"/>
          </a:xfrm>
        </p:spPr>
        <p:txBody>
          <a:bodyPr>
            <a:normAutofit/>
          </a:bodyPr>
          <a:lstStyle>
            <a:lvl1pPr>
              <a:lnSpc>
                <a:spcPts val="5400"/>
              </a:lnSpc>
              <a:defRPr sz="4000" baseline="0"/>
            </a:lvl1pPr>
          </a:lstStyle>
          <a:p>
            <a:r>
              <a:rPr lang="de-DE" dirty="0"/>
              <a:t>Mastertitelformat bearbeiten</a:t>
            </a:r>
            <a:br>
              <a:rPr lang="de-DE" dirty="0"/>
            </a:br>
            <a:r>
              <a:rPr lang="de-DE" dirty="0"/>
              <a:t>mit zwei Zeilen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4621732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farbe06">
    <p:bg>
      <p:bgPr>
        <a:solidFill>
          <a:schemeClr val="accent3">
            <a:lumMod val="75000"/>
            <a:alpha val="7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36655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 Titelfolie_farbe0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988840"/>
            <a:ext cx="10363200" cy="1470025"/>
          </a:xfrm>
        </p:spPr>
        <p:txBody>
          <a:bodyPr>
            <a:normAutofit/>
          </a:bodyPr>
          <a:lstStyle>
            <a:lvl1pPr>
              <a:lnSpc>
                <a:spcPts val="5400"/>
              </a:lnSpc>
              <a:defRPr sz="4000" baseline="0"/>
            </a:lvl1pPr>
          </a:lstStyle>
          <a:p>
            <a:r>
              <a:rPr lang="de-DE" dirty="0"/>
              <a:t>Mastertitelformat bearbeiten</a:t>
            </a:r>
            <a:br>
              <a:rPr lang="de-DE" dirty="0"/>
            </a:br>
            <a:r>
              <a:rPr lang="de-DE" dirty="0"/>
              <a:t>mit zwei Zeilen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50651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farbe0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20986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Titel-Inhalt dnk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Source Sans Pro Semibold"/>
                <a:cs typeface="Source Sans Pro Semibol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919969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V_Titel-Inhalt-Bild dnk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>
                <a:latin typeface="Source Sans Pro Semibold"/>
                <a:cs typeface="Source Sans Pro Semibold"/>
              </a:defRPr>
            </a:lvl1pPr>
          </a:lstStyle>
          <a:p>
            <a:r>
              <a:rPr lang="en-US" dirty="0" err="1"/>
              <a:t>Klicken</a:t>
            </a:r>
            <a:r>
              <a:rPr lang="en-US" dirty="0"/>
              <a:t> um 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ändern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8501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 Titel-Inhalt dnk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76623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Source Sans Pro Semibold"/>
                <a:cs typeface="Source Sans Pro Semibol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76239" indent="-24764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18861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57189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209360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45242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5242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4296703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16116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560285"/>
            <a:ext cx="5082117" cy="456587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219200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560285"/>
            <a:ext cx="5084232" cy="456587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39521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62284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803370"/>
            <a:ext cx="5082117" cy="43688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462284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803370"/>
            <a:ext cx="5084232" cy="43688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354587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EV_nur Titel dnk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Source Sans Pro Semibold"/>
                <a:cs typeface="Source Sans Pro Semibold"/>
              </a:defRPr>
            </a:lvl1pPr>
          </a:lstStyle>
          <a:p>
            <a:r>
              <a:rPr lang="en-US" dirty="0" err="1"/>
              <a:t>Mastertitelformat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1157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969616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78672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49016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098032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147048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49016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098032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9147048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485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37638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875276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12914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750552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37638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75276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312914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9750552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446782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884420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322058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750552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1367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28749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57498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086247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43744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114996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28749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057498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086247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10143744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8114996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028749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4057498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6086247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10143744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14996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2028749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4057498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6086247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10143744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8114996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1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6211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445649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99194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069599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93190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559566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4573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107107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7765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574926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16813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512509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2196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3474166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7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417812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1004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3578439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087994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8652169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681605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9569272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56367780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52798254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921614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555741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7074892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715585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928760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5154080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8777419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46738053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801040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889073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53546258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4155685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23536024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7816467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4096209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3489808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45277304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7733013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268759"/>
            <a:ext cx="2352260" cy="3535680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257971" y="1268759"/>
            <a:ext cx="2352260" cy="3535680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3467708" y="1268759"/>
            <a:ext cx="2479811" cy="3535680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1400"/>
            </a:lvl2pPr>
            <a:lvl3pPr marL="150813" indent="-150813">
              <a:defRPr sz="1400"/>
            </a:lvl3pPr>
            <a:lvl4pPr marL="401638" indent="-207963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797789" y="1268759"/>
            <a:ext cx="2479811" cy="3535680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1400"/>
            </a:lvl2pPr>
            <a:lvl3pPr marL="150813" indent="-150813">
              <a:defRPr sz="1400"/>
            </a:lvl3pPr>
            <a:lvl4pPr marL="401638" indent="-207963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914400" y="4980565"/>
            <a:ext cx="503311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6257971" y="4980565"/>
            <a:ext cx="501962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994767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89581539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EV_Titel-Untertitel_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EV_Titel_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5328032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Titel und Inhalt_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Source Sans Pro Semibold"/>
                <a:cs typeface="Source Sans Pro Semibold"/>
              </a:defRPr>
            </a:lvl1pPr>
          </a:lstStyle>
          <a:p>
            <a:r>
              <a:rPr lang="en-US" dirty="0" err="1"/>
              <a:t>Mastertitelformat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19200"/>
            <a:ext cx="10363200" cy="4627563"/>
          </a:xfrm>
          <a:prstGeom prst="rect">
            <a:avLst/>
          </a:prstGeo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759463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Titel-Untertitel-Inhalt_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  <a:prstGeom prst="rect">
            <a:avLst/>
          </a:prstGeo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6956427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Source Sans Pro Semibold"/>
                <a:cs typeface="Source Sans Pro Semibold"/>
              </a:defRPr>
            </a:lvl1pPr>
          </a:lstStyle>
          <a:p>
            <a:r>
              <a:rPr lang="en-US" dirty="0" err="1"/>
              <a:t>Mastertitelformat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19200"/>
            <a:ext cx="10363200" cy="4627563"/>
          </a:xfrm>
          <a:prstGeom prst="rect">
            <a:avLst/>
          </a:prstGeom>
        </p:spPr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76239" indent="-24764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266323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  <a:prstGeom prst="rect">
            <a:avLst/>
          </a:prstGeom>
        </p:spPr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57189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0064256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452420"/>
            <a:ext cx="50800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52420"/>
            <a:ext cx="50800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0792956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50800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0"/>
            <a:ext cx="50800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907269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5082117" cy="307776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560285"/>
            <a:ext cx="5082117" cy="456587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219200"/>
            <a:ext cx="5084232" cy="307776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560285"/>
            <a:ext cx="5084232" cy="456587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965803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62284"/>
            <a:ext cx="5082117" cy="307776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803370"/>
            <a:ext cx="5082117" cy="436883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462284"/>
            <a:ext cx="5084232" cy="307776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803370"/>
            <a:ext cx="5084232" cy="436883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5649806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EV_nur Titel_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Source Sans Pro Semibold"/>
                <a:cs typeface="Source Sans Pro Semibol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230590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Titel-Untertitel_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188063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63240" cy="3438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49016" y="0"/>
            <a:ext cx="3063240" cy="3438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098032" y="0"/>
            <a:ext cx="3063240" cy="3438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147048" y="0"/>
            <a:ext cx="3063240" cy="3438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3419856"/>
            <a:ext cx="3063240" cy="3438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49016" y="3419856"/>
            <a:ext cx="3063240" cy="3438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098032" y="3419856"/>
            <a:ext cx="3063240" cy="3438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9147048" y="3419856"/>
            <a:ext cx="3063240" cy="3438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60934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37638" y="0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875276" y="0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12914" y="0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750552" y="0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281428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37638" y="2281428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75276" y="2281428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312914" y="2281428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9750552" y="2281428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4562856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437638" y="4562856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875276" y="4562856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312914" y="4562856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750552" y="4562856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48400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28749" y="0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57498" y="0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086247" y="0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43744" y="0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114996" y="0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1709928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28749" y="1709928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057498" y="1709928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086247" y="1709928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10143744" y="1709928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8114996" y="1709928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3419856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028749" y="3419856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4057498" y="3419856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6086247" y="3419856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10143744" y="3419856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14996" y="3419856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5129784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2028749" y="5129784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4057498" y="5129784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6086247" y="5129784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10143744" y="5129784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8114996" y="5129784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1751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2237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4889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4534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3486926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075896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0672788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909718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489678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755737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3626075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806414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8698525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49327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3106348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0692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1320105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13989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9238442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prstGeom prst="rect">
            <a:avLst/>
          </a:prstGeo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prstGeom prst="rect">
            <a:avLst/>
          </a:prstGeo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4719878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prstGeom prst="rect">
            <a:avLst/>
          </a:prstGeo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prstGeom prst="rect">
            <a:avLst/>
          </a:prstGeo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8362084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prstGeom prst="rect">
            <a:avLst/>
          </a:prstGeo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6861941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prstGeom prst="rect">
            <a:avLst/>
          </a:prstGeo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0407625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prstGeom prst="rect">
            <a:avLst/>
          </a:prstGeo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9790899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prstGeom prst="rect">
            <a:avLst/>
          </a:prstGeo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8402445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prstGeom prst="rect">
            <a:avLst/>
          </a:prstGeo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prstGeom prst="rect">
            <a:avLst/>
          </a:prstGeo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194657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prstGeom prst="rect">
            <a:avLst/>
          </a:prstGeo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prstGeom prst="rect">
            <a:avLst/>
          </a:prstGeo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7966909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prstGeom prst="rect">
            <a:avLst/>
          </a:prstGeo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6215813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prstGeom prst="rect">
            <a:avLst/>
          </a:prstGeo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465536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prstGeom prst="rect">
            <a:avLst/>
          </a:prstGeo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551650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prstGeom prst="rect">
            <a:avLst/>
          </a:prstGeo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4281277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3064904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3808962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9957860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3419808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0326587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4329925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7825308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9439107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2807749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9626356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3760829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4552547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89581539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574741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26" Type="http://schemas.openxmlformats.org/officeDocument/2006/relationships/slideLayout" Target="../slideLayouts/slideLayout102.xml"/><Relationship Id="rId39" Type="http://schemas.openxmlformats.org/officeDocument/2006/relationships/slideLayout" Target="../slideLayouts/slideLayout115.xml"/><Relationship Id="rId21" Type="http://schemas.openxmlformats.org/officeDocument/2006/relationships/slideLayout" Target="../slideLayouts/slideLayout97.xml"/><Relationship Id="rId34" Type="http://schemas.openxmlformats.org/officeDocument/2006/relationships/slideLayout" Target="../slideLayouts/slideLayout110.xml"/><Relationship Id="rId42" Type="http://schemas.openxmlformats.org/officeDocument/2006/relationships/slideLayout" Target="../slideLayouts/slideLayout118.xml"/><Relationship Id="rId47" Type="http://schemas.openxmlformats.org/officeDocument/2006/relationships/slideLayout" Target="../slideLayouts/slideLayout123.xml"/><Relationship Id="rId50" Type="http://schemas.openxmlformats.org/officeDocument/2006/relationships/slideLayout" Target="../slideLayouts/slideLayout126.xml"/><Relationship Id="rId55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29" Type="http://schemas.openxmlformats.org/officeDocument/2006/relationships/slideLayout" Target="../slideLayouts/slideLayout105.xml"/><Relationship Id="rId41" Type="http://schemas.openxmlformats.org/officeDocument/2006/relationships/slideLayout" Target="../slideLayouts/slideLayout117.xml"/><Relationship Id="rId54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slideLayout" Target="../slideLayouts/slideLayout100.xml"/><Relationship Id="rId32" Type="http://schemas.openxmlformats.org/officeDocument/2006/relationships/slideLayout" Target="../slideLayouts/slideLayout108.xml"/><Relationship Id="rId37" Type="http://schemas.openxmlformats.org/officeDocument/2006/relationships/slideLayout" Target="../slideLayouts/slideLayout113.xml"/><Relationship Id="rId40" Type="http://schemas.openxmlformats.org/officeDocument/2006/relationships/slideLayout" Target="../slideLayouts/slideLayout116.xml"/><Relationship Id="rId45" Type="http://schemas.openxmlformats.org/officeDocument/2006/relationships/slideLayout" Target="../slideLayouts/slideLayout121.xml"/><Relationship Id="rId53" Type="http://schemas.openxmlformats.org/officeDocument/2006/relationships/slideLayout" Target="../slideLayouts/slideLayout129.xml"/><Relationship Id="rId58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slideLayout" Target="../slideLayouts/slideLayout99.xml"/><Relationship Id="rId28" Type="http://schemas.openxmlformats.org/officeDocument/2006/relationships/slideLayout" Target="../slideLayouts/slideLayout104.xml"/><Relationship Id="rId36" Type="http://schemas.openxmlformats.org/officeDocument/2006/relationships/slideLayout" Target="../slideLayouts/slideLayout112.xml"/><Relationship Id="rId49" Type="http://schemas.openxmlformats.org/officeDocument/2006/relationships/slideLayout" Target="../slideLayouts/slideLayout125.xml"/><Relationship Id="rId57" Type="http://schemas.openxmlformats.org/officeDocument/2006/relationships/slideLayout" Target="../slideLayouts/slideLayout133.xml"/><Relationship Id="rId61" Type="http://schemas.openxmlformats.org/officeDocument/2006/relationships/image" Target="../media/image1.emf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31" Type="http://schemas.openxmlformats.org/officeDocument/2006/relationships/slideLayout" Target="../slideLayouts/slideLayout107.xml"/><Relationship Id="rId44" Type="http://schemas.openxmlformats.org/officeDocument/2006/relationships/slideLayout" Target="../slideLayouts/slideLayout120.xml"/><Relationship Id="rId52" Type="http://schemas.openxmlformats.org/officeDocument/2006/relationships/slideLayout" Target="../slideLayouts/slideLayout128.xml"/><Relationship Id="rId60" Type="http://schemas.openxmlformats.org/officeDocument/2006/relationships/theme" Target="../theme/theme2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Relationship Id="rId27" Type="http://schemas.openxmlformats.org/officeDocument/2006/relationships/slideLayout" Target="../slideLayouts/slideLayout103.xml"/><Relationship Id="rId30" Type="http://schemas.openxmlformats.org/officeDocument/2006/relationships/slideLayout" Target="../slideLayouts/slideLayout106.xml"/><Relationship Id="rId35" Type="http://schemas.openxmlformats.org/officeDocument/2006/relationships/slideLayout" Target="../slideLayouts/slideLayout111.xml"/><Relationship Id="rId43" Type="http://schemas.openxmlformats.org/officeDocument/2006/relationships/slideLayout" Target="../slideLayouts/slideLayout119.xml"/><Relationship Id="rId48" Type="http://schemas.openxmlformats.org/officeDocument/2006/relationships/slideLayout" Target="../slideLayouts/slideLayout124.xml"/><Relationship Id="rId56" Type="http://schemas.openxmlformats.org/officeDocument/2006/relationships/slideLayout" Target="../slideLayouts/slideLayout132.xml"/><Relationship Id="rId8" Type="http://schemas.openxmlformats.org/officeDocument/2006/relationships/slideLayout" Target="../slideLayouts/slideLayout84.xml"/><Relationship Id="rId51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slideLayout" Target="../slideLayouts/slideLayout101.xml"/><Relationship Id="rId33" Type="http://schemas.openxmlformats.org/officeDocument/2006/relationships/slideLayout" Target="../slideLayouts/slideLayout109.xml"/><Relationship Id="rId38" Type="http://schemas.openxmlformats.org/officeDocument/2006/relationships/slideLayout" Target="../slideLayouts/slideLayout114.xml"/><Relationship Id="rId46" Type="http://schemas.openxmlformats.org/officeDocument/2006/relationships/slideLayout" Target="../slideLayouts/slideLayout122.xml"/><Relationship Id="rId59" Type="http://schemas.openxmlformats.org/officeDocument/2006/relationships/slideLayout" Target="../slideLayouts/slideLayout1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10363200" cy="46275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515380" y="6303346"/>
            <a:ext cx="139424" cy="328295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‹Nr.›</a:t>
            </a:fld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Abgerundetes Rechteck 12"/>
          <p:cNvSpPr>
            <a:spLocks noChangeAspect="1"/>
          </p:cNvSpPr>
          <p:nvPr userDrawn="1"/>
        </p:nvSpPr>
        <p:spPr>
          <a:xfrm>
            <a:off x="9660396" y="6356350"/>
            <a:ext cx="248090" cy="248090"/>
          </a:xfrm>
          <a:prstGeom prst="roundRect">
            <a:avLst>
              <a:gd name="adj" fmla="val 26234"/>
            </a:avLst>
          </a:prstGeom>
          <a:solidFill>
            <a:schemeClr val="bg1">
              <a:lumMod val="25000"/>
              <a:lumOff val="75000"/>
              <a:alpha val="52000"/>
            </a:scheme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n>
                <a:noFill/>
              </a:ln>
              <a:latin typeface="Source Sans Pro Light"/>
              <a:cs typeface="Source Sans Pro Light"/>
            </a:endParaRPr>
          </a:p>
        </p:txBody>
      </p:sp>
      <p:pic>
        <p:nvPicPr>
          <p:cNvPr id="27" name="Bild 26"/>
          <p:cNvPicPr>
            <a:picLocks noChangeAspect="1"/>
          </p:cNvPicPr>
          <p:nvPr userDrawn="1"/>
        </p:nvPicPr>
        <p:blipFill>
          <a:blip r:embed="rId78">
            <a:alphaModFix amt="8000"/>
          </a:blip>
          <a:stretch>
            <a:fillRect/>
          </a:stretch>
        </p:blipFill>
        <p:spPr>
          <a:xfrm>
            <a:off x="6132004" y="216024"/>
            <a:ext cx="5805264" cy="58052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9831796" y="6325579"/>
            <a:ext cx="2348880" cy="307777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 Light"/>
              </a:rPr>
              <a:t>MEV </a:t>
            </a:r>
            <a:r>
              <a:rPr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ource Sans Pro Light"/>
              </a:rPr>
              <a:t>Elektronik</a:t>
            </a:r>
            <a:r>
              <a:rPr sz="12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 Light"/>
              </a:rPr>
              <a:t> Service GmbH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Source Sans Pro Light"/>
            </a:endParaRPr>
          </a:p>
        </p:txBody>
      </p:sp>
      <p:sp>
        <p:nvSpPr>
          <p:cNvPr id="11" name="Fußzeilenplatzhalter 3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2" name="Abgerundetes Rechteck 11"/>
          <p:cNvSpPr>
            <a:spLocks noChangeAspect="1"/>
          </p:cNvSpPr>
          <p:nvPr userDrawn="1"/>
        </p:nvSpPr>
        <p:spPr>
          <a:xfrm>
            <a:off x="390615" y="6278451"/>
            <a:ext cx="396000" cy="396000"/>
          </a:xfrm>
          <a:prstGeom prst="roundRect">
            <a:avLst>
              <a:gd name="adj" fmla="val 26234"/>
            </a:avLst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89061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962" r:id="rId2"/>
    <p:sldLayoutId id="2147483976" r:id="rId3"/>
    <p:sldLayoutId id="2147483963" r:id="rId4"/>
    <p:sldLayoutId id="2147483888" r:id="rId5"/>
    <p:sldLayoutId id="2147483977" r:id="rId6"/>
    <p:sldLayoutId id="2147483889" r:id="rId7"/>
    <p:sldLayoutId id="2147483891" r:id="rId8"/>
    <p:sldLayoutId id="2147483892" r:id="rId9"/>
    <p:sldLayoutId id="2147483893" r:id="rId10"/>
    <p:sldLayoutId id="2147483979" r:id="rId11"/>
    <p:sldLayoutId id="2147483894" r:id="rId12"/>
    <p:sldLayoutId id="2147483964" r:id="rId13"/>
    <p:sldLayoutId id="2147483965" r:id="rId14"/>
    <p:sldLayoutId id="2147483895" r:id="rId15"/>
    <p:sldLayoutId id="2147483896" r:id="rId16"/>
    <p:sldLayoutId id="2147483650" r:id="rId17"/>
    <p:sldLayoutId id="2147483975" r:id="rId18"/>
    <p:sldLayoutId id="2147483664" r:id="rId19"/>
    <p:sldLayoutId id="2147483678" r:id="rId20"/>
    <p:sldLayoutId id="2147483679" r:id="rId21"/>
    <p:sldLayoutId id="2147483652" r:id="rId22"/>
    <p:sldLayoutId id="2147483665" r:id="rId23"/>
    <p:sldLayoutId id="2147483653" r:id="rId24"/>
    <p:sldLayoutId id="2147483666" r:id="rId25"/>
    <p:sldLayoutId id="2147483654" r:id="rId26"/>
    <p:sldLayoutId id="2147483667" r:id="rId27"/>
    <p:sldLayoutId id="2147483655" r:id="rId28"/>
    <p:sldLayoutId id="2147483734" r:id="rId29"/>
    <p:sldLayoutId id="2147483735" r:id="rId30"/>
    <p:sldLayoutId id="2147483736" r:id="rId31"/>
    <p:sldLayoutId id="2147483844" r:id="rId32"/>
    <p:sldLayoutId id="2147483845" r:id="rId33"/>
    <p:sldLayoutId id="2147483846" r:id="rId34"/>
    <p:sldLayoutId id="2147483847" r:id="rId35"/>
    <p:sldLayoutId id="2147483848" r:id="rId36"/>
    <p:sldLayoutId id="2147483849" r:id="rId37"/>
    <p:sldLayoutId id="2147483850" r:id="rId38"/>
    <p:sldLayoutId id="2147483851" r:id="rId39"/>
    <p:sldLayoutId id="2147483852" r:id="rId40"/>
    <p:sldLayoutId id="2147483853" r:id="rId41"/>
    <p:sldLayoutId id="2147483854" r:id="rId42"/>
    <p:sldLayoutId id="2147483855" r:id="rId43"/>
    <p:sldLayoutId id="2147483856" r:id="rId44"/>
    <p:sldLayoutId id="2147483857" r:id="rId45"/>
    <p:sldLayoutId id="2147483858" r:id="rId46"/>
    <p:sldLayoutId id="2147483859" r:id="rId47"/>
    <p:sldLayoutId id="2147483860" r:id="rId48"/>
    <p:sldLayoutId id="2147483861" r:id="rId49"/>
    <p:sldLayoutId id="2147483862" r:id="rId50"/>
    <p:sldLayoutId id="2147483863" r:id="rId51"/>
    <p:sldLayoutId id="2147483864" r:id="rId52"/>
    <p:sldLayoutId id="2147483865" r:id="rId53"/>
    <p:sldLayoutId id="2147483866" r:id="rId54"/>
    <p:sldLayoutId id="2147483867" r:id="rId55"/>
    <p:sldLayoutId id="2147483868" r:id="rId56"/>
    <p:sldLayoutId id="2147483869" r:id="rId57"/>
    <p:sldLayoutId id="2147483870" r:id="rId58"/>
    <p:sldLayoutId id="2147483871" r:id="rId59"/>
    <p:sldLayoutId id="2147483872" r:id="rId60"/>
    <p:sldLayoutId id="2147483873" r:id="rId61"/>
    <p:sldLayoutId id="2147483874" r:id="rId62"/>
    <p:sldLayoutId id="2147483875" r:id="rId63"/>
    <p:sldLayoutId id="2147483876" r:id="rId64"/>
    <p:sldLayoutId id="2147483877" r:id="rId65"/>
    <p:sldLayoutId id="2147483878" r:id="rId66"/>
    <p:sldLayoutId id="2147483879" r:id="rId67"/>
    <p:sldLayoutId id="2147483880" r:id="rId68"/>
    <p:sldLayoutId id="2147483881" r:id="rId69"/>
    <p:sldLayoutId id="2147483882" r:id="rId70"/>
    <p:sldLayoutId id="2147483883" r:id="rId71"/>
    <p:sldLayoutId id="2147483884" r:id="rId72"/>
    <p:sldLayoutId id="2147483885" r:id="rId73"/>
    <p:sldLayoutId id="2147483886" r:id="rId74"/>
    <p:sldLayoutId id="2147483897" r:id="rId75"/>
    <p:sldLayoutId id="2147483966" r:id="rId76"/>
  </p:sldLayoutIdLst>
  <p:hf sldNum="0" hdr="0" dt="0"/>
  <p:txStyles>
    <p:titleStyle>
      <a:lvl1pPr algn="ctr" defTabSz="1219170" rtl="0" eaLnBrk="1" latinLnBrk="0" hangingPunct="1">
        <a:lnSpc>
          <a:spcPct val="86000"/>
        </a:lnSpc>
        <a:spcBef>
          <a:spcPct val="0"/>
        </a:spcBef>
        <a:buNone/>
        <a:defRPr sz="2800" kern="800" spc="-53">
          <a:solidFill>
            <a:schemeClr val="tx1"/>
          </a:solidFill>
          <a:latin typeface="Source Sans Pro"/>
          <a:ea typeface="+mj-ea"/>
          <a:cs typeface="+mj-cs"/>
        </a:defRPr>
      </a:lvl1pPr>
    </p:titleStyle>
    <p:bodyStyle>
      <a:lvl1pPr marL="2285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000" kern="800" spc="-13">
          <a:solidFill>
            <a:schemeClr val="tx1"/>
          </a:solidFill>
          <a:latin typeface="Source Sans Pro"/>
          <a:ea typeface="+mn-ea"/>
          <a:cs typeface="+mn-cs"/>
        </a:defRPr>
      </a:lvl1pPr>
      <a:lvl2pPr marL="459306" indent="-230712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Source Sans Pro"/>
          <a:ea typeface="+mn-ea"/>
          <a:cs typeface="+mn-cs"/>
        </a:defRPr>
      </a:lvl2pPr>
      <a:lvl3pPr marL="687900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800">
          <a:solidFill>
            <a:schemeClr val="tx1"/>
          </a:solidFill>
          <a:latin typeface="Source Sans Pro"/>
          <a:ea typeface="+mn-ea"/>
          <a:cs typeface="+mn-cs"/>
        </a:defRPr>
      </a:lvl3pPr>
      <a:lvl4pPr marL="9164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Source Sans Pro"/>
          <a:ea typeface="+mn-ea"/>
          <a:cs typeface="+mn-cs"/>
        </a:defRPr>
      </a:lvl4pPr>
      <a:lvl5pPr marL="1145089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1600" kern="800">
          <a:solidFill>
            <a:schemeClr val="tx1"/>
          </a:solidFill>
          <a:latin typeface="Source Sans Pro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5"/>
          <p:cNvSpPr txBox="1">
            <a:spLocks/>
          </p:cNvSpPr>
          <p:nvPr userDrawn="1"/>
        </p:nvSpPr>
        <p:spPr>
          <a:xfrm>
            <a:off x="9660396" y="6325579"/>
            <a:ext cx="2520280" cy="307777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 Light"/>
              </a:rPr>
              <a:t>MEV </a:t>
            </a:r>
            <a:r>
              <a:rPr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ource Sans Pro Light"/>
              </a:rPr>
              <a:t>Elektronik</a:t>
            </a:r>
            <a:r>
              <a:rPr sz="12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 Light"/>
              </a:rPr>
              <a:t> Service GmbH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Source Sans Pro Light"/>
            </a:endParaRPr>
          </a:p>
        </p:txBody>
      </p:sp>
      <p:sp>
        <p:nvSpPr>
          <p:cNvPr id="20" name="Slide Number Placeholder 5"/>
          <p:cNvSpPr txBox="1">
            <a:spLocks/>
          </p:cNvSpPr>
          <p:nvPr userDrawn="1"/>
        </p:nvSpPr>
        <p:spPr>
          <a:xfrm>
            <a:off x="515380" y="6303346"/>
            <a:ext cx="139424" cy="328295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‹Nr.›</a:t>
            </a:fld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Fußzeilenplatzhalter 3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22" name="Abgerundetes Rechteck 21"/>
          <p:cNvSpPr>
            <a:spLocks noChangeAspect="1"/>
          </p:cNvSpPr>
          <p:nvPr userDrawn="1"/>
        </p:nvSpPr>
        <p:spPr>
          <a:xfrm>
            <a:off x="390615" y="6278451"/>
            <a:ext cx="396000" cy="396000"/>
          </a:xfrm>
          <a:prstGeom prst="roundRect">
            <a:avLst>
              <a:gd name="adj" fmla="val 26234"/>
            </a:avLst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a:endParaRPr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10363200" cy="46275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  <p:sp>
        <p:nvSpPr>
          <p:cNvPr id="15" name="Abgerundetes Rechteck 14"/>
          <p:cNvSpPr>
            <a:spLocks noChangeAspect="1"/>
          </p:cNvSpPr>
          <p:nvPr userDrawn="1"/>
        </p:nvSpPr>
        <p:spPr>
          <a:xfrm>
            <a:off x="9660396" y="6356350"/>
            <a:ext cx="248090" cy="248090"/>
          </a:xfrm>
          <a:prstGeom prst="roundRect">
            <a:avLst>
              <a:gd name="adj" fmla="val 26234"/>
            </a:avLst>
          </a:prstGeom>
          <a:solidFill>
            <a:schemeClr val="tx1">
              <a:lumMod val="75000"/>
              <a:lumOff val="25000"/>
              <a:alpha val="31000"/>
            </a:scheme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n>
                <a:noFill/>
              </a:ln>
              <a:latin typeface="Source Sans Pro Light"/>
              <a:cs typeface="Source Sans Pro Light"/>
            </a:endParaRPr>
          </a:p>
        </p:txBody>
      </p:sp>
      <p:pic>
        <p:nvPicPr>
          <p:cNvPr id="16" name="Bild 15"/>
          <p:cNvPicPr>
            <a:picLocks noChangeAspect="1"/>
          </p:cNvPicPr>
          <p:nvPr userDrawn="1"/>
        </p:nvPicPr>
        <p:blipFill>
          <a:blip r:embed="rId61">
            <a:alphaModFix amt="7000"/>
          </a:blip>
          <a:stretch>
            <a:fillRect/>
          </a:stretch>
        </p:blipFill>
        <p:spPr>
          <a:xfrm>
            <a:off x="6132004" y="216024"/>
            <a:ext cx="5805264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752" r:id="rId13"/>
    <p:sldLayoutId id="2147483753" r:id="rId14"/>
    <p:sldLayoutId id="2147483754" r:id="rId15"/>
    <p:sldLayoutId id="2147483755" r:id="rId16"/>
    <p:sldLayoutId id="2147483774" r:id="rId17"/>
    <p:sldLayoutId id="2147483756" r:id="rId18"/>
    <p:sldLayoutId id="2147483775" r:id="rId19"/>
    <p:sldLayoutId id="2147483757" r:id="rId20"/>
    <p:sldLayoutId id="2147483776" r:id="rId21"/>
    <p:sldLayoutId id="2147483758" r:id="rId22"/>
    <p:sldLayoutId id="2147483777" r:id="rId23"/>
    <p:sldLayoutId id="2147483759" r:id="rId24"/>
    <p:sldLayoutId id="2147483778" r:id="rId25"/>
    <p:sldLayoutId id="2147483760" r:id="rId26"/>
    <p:sldLayoutId id="2147483779" r:id="rId27"/>
    <p:sldLayoutId id="2147483761" r:id="rId28"/>
    <p:sldLayoutId id="2147483780" r:id="rId29"/>
    <p:sldLayoutId id="2147483762" r:id="rId30"/>
    <p:sldLayoutId id="2147483781" r:id="rId31"/>
    <p:sldLayoutId id="2147483763" r:id="rId32"/>
    <p:sldLayoutId id="2147483782" r:id="rId33"/>
    <p:sldLayoutId id="2147483764" r:id="rId34"/>
    <p:sldLayoutId id="2147483783" r:id="rId35"/>
    <p:sldLayoutId id="2147483765" r:id="rId36"/>
    <p:sldLayoutId id="2147483784" r:id="rId37"/>
    <p:sldLayoutId id="2147483785" r:id="rId38"/>
    <p:sldLayoutId id="2147483766" r:id="rId39"/>
    <p:sldLayoutId id="2147483768" r:id="rId40"/>
    <p:sldLayoutId id="2147483786" r:id="rId41"/>
    <p:sldLayoutId id="2147483788" r:id="rId42"/>
    <p:sldLayoutId id="2147483769" r:id="rId43"/>
    <p:sldLayoutId id="2147483767" r:id="rId44"/>
    <p:sldLayoutId id="2147483787" r:id="rId45"/>
    <p:sldLayoutId id="2147483771" r:id="rId46"/>
    <p:sldLayoutId id="2147483773" r:id="rId47"/>
    <p:sldLayoutId id="2147483792" r:id="rId48"/>
    <p:sldLayoutId id="2147483793" r:id="rId49"/>
    <p:sldLayoutId id="2147483794" r:id="rId50"/>
    <p:sldLayoutId id="2147483795" r:id="rId51"/>
    <p:sldLayoutId id="2147483796" r:id="rId52"/>
    <p:sldLayoutId id="2147483797" r:id="rId53"/>
    <p:sldLayoutId id="2147483798" r:id="rId54"/>
    <p:sldLayoutId id="2147483842" r:id="rId55"/>
    <p:sldLayoutId id="2147483841" r:id="rId56"/>
    <p:sldLayoutId id="2147483843" r:id="rId57"/>
    <p:sldLayoutId id="2147483961" r:id="rId58"/>
    <p:sldLayoutId id="2147483978" r:id="rId59"/>
  </p:sldLayoutIdLst>
  <p:hf sldNum="0" hdr="0" dt="0"/>
  <p:txStyles>
    <p:titleStyle>
      <a:lvl1pPr algn="ctr" defTabSz="1219170" rtl="0" eaLnBrk="1" latinLnBrk="0" hangingPunct="1">
        <a:lnSpc>
          <a:spcPct val="86000"/>
        </a:lnSpc>
        <a:spcBef>
          <a:spcPct val="0"/>
        </a:spcBef>
        <a:buNone/>
        <a:defRPr sz="2800" kern="800" spc="-53">
          <a:solidFill>
            <a:schemeClr val="tx1"/>
          </a:solidFill>
          <a:latin typeface="Source Sans Pro"/>
          <a:ea typeface="+mj-ea"/>
          <a:cs typeface="+mj-cs"/>
        </a:defRPr>
      </a:lvl1pPr>
    </p:titleStyle>
    <p:bodyStyle>
      <a:lvl1pPr marL="2285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000" kern="800" spc="-13">
          <a:solidFill>
            <a:schemeClr val="tx1"/>
          </a:solidFill>
          <a:latin typeface="Source Sans Pro"/>
          <a:ea typeface="+mn-ea"/>
          <a:cs typeface="+mn-cs"/>
        </a:defRPr>
      </a:lvl1pPr>
      <a:lvl2pPr marL="459306" indent="-230712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Source Sans Pro"/>
          <a:ea typeface="+mn-ea"/>
          <a:cs typeface="+mn-cs"/>
        </a:defRPr>
      </a:lvl2pPr>
      <a:lvl3pPr marL="687900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800">
          <a:solidFill>
            <a:schemeClr val="tx1"/>
          </a:solidFill>
          <a:latin typeface="Source Sans Pro"/>
          <a:ea typeface="+mn-ea"/>
          <a:cs typeface="+mn-cs"/>
        </a:defRPr>
      </a:lvl3pPr>
      <a:lvl4pPr marL="9164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Source Sans Pro"/>
          <a:ea typeface="+mn-ea"/>
          <a:cs typeface="+mn-cs"/>
        </a:defRPr>
      </a:lvl4pPr>
      <a:lvl5pPr marL="1145089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1600" kern="800">
          <a:solidFill>
            <a:schemeClr val="tx1"/>
          </a:solidFill>
          <a:latin typeface="Source Sans Pro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8.emf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379476" y="0"/>
            <a:ext cx="3996444" cy="7281081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335600" rIns="274320" bIns="274320" rtlCol="0" anchor="t" anchorCtr="0"/>
          <a:lstStyle/>
          <a:p>
            <a:pPr marL="464400" lvl="1">
              <a:lnSpc>
                <a:spcPts val="4200"/>
              </a:lnSpc>
            </a:pPr>
            <a:r>
              <a:rPr sz="3800" b="1">
                <a:solidFill>
                  <a:srgbClr val="FFFFFF"/>
                </a:solidFill>
                <a:latin typeface="Source Sans Pro Semibold"/>
                <a:cs typeface="Source Sans Pro Semibold"/>
              </a:rPr>
              <a:t>SUPPORTING YOUR</a:t>
            </a:r>
            <a:br>
              <a:rPr sz="3800" b="1">
                <a:solidFill>
                  <a:srgbClr val="FFFFFF"/>
                </a:solidFill>
                <a:latin typeface="Source Sans Pro Semibold"/>
                <a:cs typeface="Source Sans Pro Semibold"/>
              </a:rPr>
            </a:br>
            <a:r>
              <a:rPr sz="3800" b="1">
                <a:solidFill>
                  <a:srgbClr val="FFFFFF"/>
                </a:solidFill>
                <a:latin typeface="Source Sans Pro Semibold"/>
                <a:cs typeface="Source Sans Pro Semibold"/>
              </a:rPr>
              <a:t>VISIONS</a:t>
            </a:r>
          </a:p>
        </p:txBody>
      </p:sp>
      <p:cxnSp>
        <p:nvCxnSpPr>
          <p:cNvPr id="3" name="Gerade Verbindung 2"/>
          <p:cNvCxnSpPr/>
          <p:nvPr/>
        </p:nvCxnSpPr>
        <p:spPr>
          <a:xfrm>
            <a:off x="1379476" y="3140968"/>
            <a:ext cx="2520280" cy="0"/>
          </a:xfrm>
          <a:prstGeom prst="line">
            <a:avLst/>
          </a:prstGeom>
          <a:ln w="952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3532" y="4437112"/>
            <a:ext cx="2262777" cy="88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057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55556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556">
                                          <p:cBhvr additive="base">
                                            <p:cTn id="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556">
                                          <p:cBhvr additive="base"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5" presetID="10" presetClass="entr" presetSubtype="0" fill="hold" nodeType="after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</p:bldLst>
      </p:timing>
    </mc:Choice>
    <mc:Fallback xmlns="">
      <p:timing>
        <p:tnLst>
          <p:par>
            <p:cTn xmlns:p14="http://schemas.microsoft.com/office/powerpoint/2010/main"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5" presetID="10" presetClass="entr" presetSubtype="0" fill="hold" nodeType="after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287520" y="2672916"/>
            <a:ext cx="1080120" cy="108012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4" name="Group 3"/>
          <p:cNvGrpSpPr/>
          <p:nvPr/>
        </p:nvGrpSpPr>
        <p:grpSpPr>
          <a:xfrm>
            <a:off x="1965240" y="1961447"/>
            <a:ext cx="1733746" cy="438850"/>
            <a:chOff x="685800" y="1733550"/>
            <a:chExt cx="1595578" cy="304800"/>
          </a:xfrm>
        </p:grpSpPr>
        <p:sp>
          <p:nvSpPr>
            <p:cNvPr id="5" name="Chevron 4"/>
            <p:cNvSpPr/>
            <p:nvPr/>
          </p:nvSpPr>
          <p:spPr>
            <a:xfrm>
              <a:off x="685800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1440291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597871" y="1961447"/>
            <a:ext cx="1733746" cy="438850"/>
            <a:chOff x="6862622" y="1733550"/>
            <a:chExt cx="1595578" cy="304800"/>
          </a:xfrm>
        </p:grpSpPr>
        <p:sp>
          <p:nvSpPr>
            <p:cNvPr id="14" name="Chevron 13"/>
            <p:cNvSpPr/>
            <p:nvPr/>
          </p:nvSpPr>
          <p:spPr>
            <a:xfrm>
              <a:off x="6862622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bg2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7617113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941687" y="1961447"/>
            <a:ext cx="1733746" cy="438850"/>
            <a:chOff x="5318416" y="1733550"/>
            <a:chExt cx="1595578" cy="304800"/>
          </a:xfrm>
        </p:grpSpPr>
        <p:sp>
          <p:nvSpPr>
            <p:cNvPr id="13" name="Chevron 12"/>
            <p:cNvSpPr/>
            <p:nvPr/>
          </p:nvSpPr>
          <p:spPr>
            <a:xfrm>
              <a:off x="5318416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4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6072907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285503" y="1961447"/>
            <a:ext cx="1733746" cy="438850"/>
            <a:chOff x="3774211" y="1733550"/>
            <a:chExt cx="1595578" cy="304800"/>
          </a:xfrm>
        </p:grpSpPr>
        <p:sp>
          <p:nvSpPr>
            <p:cNvPr id="12" name="Chevron 11"/>
            <p:cNvSpPr/>
            <p:nvPr/>
          </p:nvSpPr>
          <p:spPr>
            <a:xfrm>
              <a:off x="3774211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3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4528702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630094" y="1961447"/>
            <a:ext cx="1733746" cy="438850"/>
            <a:chOff x="2230005" y="1733550"/>
            <a:chExt cx="1595578" cy="304800"/>
          </a:xfrm>
        </p:grpSpPr>
        <p:sp>
          <p:nvSpPr>
            <p:cNvPr id="11" name="Chevron 10"/>
            <p:cNvSpPr/>
            <p:nvPr/>
          </p:nvSpPr>
          <p:spPr>
            <a:xfrm>
              <a:off x="2230005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2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3014168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What to expect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2473520" y="2863682"/>
            <a:ext cx="708120" cy="7081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7" name="Oval 16"/>
          <p:cNvSpPr/>
          <p:nvPr/>
        </p:nvSpPr>
        <p:spPr>
          <a:xfrm>
            <a:off x="4178523" y="2863682"/>
            <a:ext cx="708120" cy="70812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5821891" y="2863682"/>
            <a:ext cx="708120" cy="70812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7478075" y="2863682"/>
            <a:ext cx="708120" cy="70812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9134259" y="2863682"/>
            <a:ext cx="708120" cy="70812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H="1" flipV="1">
            <a:off x="2827580" y="2355682"/>
            <a:ext cx="0" cy="508000"/>
          </a:xfrm>
          <a:prstGeom prst="line">
            <a:avLst/>
          </a:prstGeom>
          <a:ln w="127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 flipV="1">
            <a:off x="4532583" y="2355682"/>
            <a:ext cx="0" cy="50800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6175951" y="2355682"/>
            <a:ext cx="0" cy="508000"/>
          </a:xfrm>
          <a:prstGeom prst="line">
            <a:avLst/>
          </a:prstGeom>
          <a:ln w="127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7832135" y="2355682"/>
            <a:ext cx="0" cy="508000"/>
          </a:xfrm>
          <a:prstGeom prst="line">
            <a:avLst/>
          </a:prstGeom>
          <a:ln w="12700" cmpd="sng">
            <a:solidFill>
              <a:srgbClr val="44ABA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9488319" y="2355682"/>
            <a:ext cx="0" cy="508000"/>
          </a:xfrm>
          <a:prstGeom prst="line">
            <a:avLst/>
          </a:prstGeom>
          <a:ln w="1270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1834673" y="3976324"/>
            <a:ext cx="1985813" cy="748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sz="2133" dirty="0">
                <a:latin typeface="Source Sans Pro"/>
                <a:cs typeface="Source Sans Pro"/>
              </a:rPr>
              <a:t>MEV at a glance</a:t>
            </a:r>
            <a:endParaRPr lang="en-US" sz="1467" dirty="0">
              <a:latin typeface="Source Sans Pro"/>
              <a:cs typeface="Source Sans Pro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539677" y="3976324"/>
            <a:ext cx="1985813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133" dirty="0">
                <a:latin typeface="Source Sans Pro"/>
                <a:cs typeface="Source Sans Pro"/>
              </a:rPr>
              <a:t>Quality</a:t>
            </a:r>
            <a:endParaRPr lang="en-US" sz="2133" dirty="0">
              <a:latin typeface="Source Sans Pro"/>
              <a:cs typeface="Source Sans Pro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183045" y="3976324"/>
            <a:ext cx="1985813" cy="7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133" dirty="0">
                <a:latin typeface="Source Sans Pro"/>
                <a:cs typeface="Source Sans Pro"/>
              </a:rPr>
              <a:t>Fields </a:t>
            </a:r>
            <a:r>
              <a:rPr lang="de-DE" sz="2133" dirty="0" err="1">
                <a:latin typeface="Source Sans Pro"/>
                <a:cs typeface="Source Sans Pro"/>
              </a:rPr>
              <a:t>of</a:t>
            </a:r>
            <a:r>
              <a:rPr lang="de-DE" sz="2133" dirty="0">
                <a:latin typeface="Source Sans Pro"/>
                <a:cs typeface="Source Sans Pro"/>
              </a:rPr>
              <a:t> </a:t>
            </a:r>
            <a:r>
              <a:rPr lang="de-DE" sz="2133" dirty="0" err="1">
                <a:latin typeface="Source Sans Pro"/>
                <a:cs typeface="Source Sans Pro"/>
              </a:rPr>
              <a:t>competence</a:t>
            </a:r>
            <a:endParaRPr lang="de-DE" sz="2133" dirty="0">
              <a:latin typeface="Source Sans Pro"/>
              <a:cs typeface="Source Sans Pro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911237" y="3976324"/>
            <a:ext cx="1854613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133" dirty="0">
                <a:latin typeface="Source Sans Pro"/>
                <a:cs typeface="Source Sans Pro"/>
              </a:rPr>
              <a:t>Service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495413" y="3976324"/>
            <a:ext cx="1985813" cy="42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133" dirty="0" err="1">
                <a:latin typeface="Source Sans Pro"/>
                <a:cs typeface="Source Sans Pro"/>
              </a:rPr>
              <a:t>Objectives</a:t>
            </a:r>
            <a:endParaRPr lang="de-DE" sz="2133" dirty="0">
              <a:latin typeface="Source Sans Pro"/>
              <a:cs typeface="Source Sans Pro"/>
            </a:endParaRPr>
          </a:p>
        </p:txBody>
      </p:sp>
      <p:sp useBgFill="1">
        <p:nvSpPr>
          <p:cNvPr id="67" name="Chevron 66"/>
          <p:cNvSpPr/>
          <p:nvPr/>
        </p:nvSpPr>
        <p:spPr bwMode="white">
          <a:xfrm>
            <a:off x="443372" y="1895815"/>
            <a:ext cx="1733746" cy="561077"/>
          </a:xfrm>
          <a:prstGeom prst="chevron">
            <a:avLst>
              <a:gd name="adj" fmla="val 32323"/>
            </a:avLst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cxnSp>
        <p:nvCxnSpPr>
          <p:cNvPr id="15" name="Gerade Verbindung 14"/>
          <p:cNvCxnSpPr/>
          <p:nvPr/>
        </p:nvCxnSpPr>
        <p:spPr>
          <a:xfrm>
            <a:off x="2252711" y="4869160"/>
            <a:ext cx="1149738" cy="0"/>
          </a:xfrm>
          <a:prstGeom prst="line">
            <a:avLst/>
          </a:prstGeom>
          <a:ln w="571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99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66667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33" grpId="0"/>
      <p:bldP spid="38" grpId="0"/>
      <p:bldP spid="39" grpId="0"/>
      <p:bldP spid="40" grpId="0"/>
      <p:bldP spid="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ung 4"/>
          <p:cNvGrpSpPr/>
          <p:nvPr/>
        </p:nvGrpSpPr>
        <p:grpSpPr>
          <a:xfrm>
            <a:off x="-276707" y="1736812"/>
            <a:ext cx="4545132" cy="2015127"/>
            <a:chOff x="-276707" y="1736812"/>
            <a:chExt cx="4545132" cy="2015127"/>
          </a:xfrm>
        </p:grpSpPr>
        <p:sp>
          <p:nvSpPr>
            <p:cNvPr id="6" name="Rounded Rectangle 5"/>
            <p:cNvSpPr/>
            <p:nvPr/>
          </p:nvSpPr>
          <p:spPr>
            <a:xfrm rot="2700000">
              <a:off x="2499793" y="2346412"/>
              <a:ext cx="1767840" cy="5486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7" name="Rounded Rectangle 6"/>
            <p:cNvSpPr/>
            <p:nvPr/>
          </p:nvSpPr>
          <p:spPr>
            <a:xfrm rot="8100000">
              <a:off x="2506017" y="3203299"/>
              <a:ext cx="1762408" cy="5486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-276707" y="2774762"/>
              <a:ext cx="4366511" cy="5486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853440" bIns="0" rtlCol="0" anchor="ctr"/>
            <a:lstStyle/>
            <a:p>
              <a:pPr algn="ctr"/>
              <a:endParaRPr lang="en-US" sz="1867" dirty="0"/>
            </a:p>
          </p:txBody>
        </p:sp>
      </p:grp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>
                <a:latin typeface="Source Sans Pro"/>
                <a:cs typeface="Source Sans Pro"/>
              </a:rPr>
              <a:t>Who is MEV?</a:t>
            </a:r>
          </a:p>
        </p:txBody>
      </p:sp>
      <p:sp>
        <p:nvSpPr>
          <p:cNvPr id="61" name="Inhaltsplatzhalter 2"/>
          <p:cNvSpPr>
            <a:spLocks noGrp="1"/>
          </p:cNvSpPr>
          <p:nvPr>
            <p:ph idx="1"/>
          </p:nvPr>
        </p:nvSpPr>
        <p:spPr>
          <a:xfrm>
            <a:off x="4907868" y="1988840"/>
            <a:ext cx="5868652" cy="2520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sz="3600" dirty="0">
                <a:latin typeface="Source Sans Pro"/>
                <a:cs typeface="Source Sans Pro"/>
              </a:rPr>
              <a:t>One of the leading special distributors for electronic components in Central and Eastern Europe</a:t>
            </a:r>
          </a:p>
        </p:txBody>
      </p:sp>
      <p:grpSp>
        <p:nvGrpSpPr>
          <p:cNvPr id="62" name="Group 45"/>
          <p:cNvGrpSpPr/>
          <p:nvPr/>
        </p:nvGrpSpPr>
        <p:grpSpPr>
          <a:xfrm rot="10800000">
            <a:off x="2593628" y="3443896"/>
            <a:ext cx="2034920" cy="1190391"/>
            <a:chOff x="5889822" y="1186327"/>
            <a:chExt cx="2583577" cy="1511345"/>
          </a:xfrm>
          <a:solidFill>
            <a:schemeClr val="tx1">
              <a:lumMod val="65000"/>
              <a:alpha val="6000"/>
            </a:schemeClr>
          </a:solidFill>
        </p:grpSpPr>
        <p:grpSp>
          <p:nvGrpSpPr>
            <p:cNvPr id="63" name="Group 46"/>
            <p:cNvGrpSpPr/>
            <p:nvPr/>
          </p:nvGrpSpPr>
          <p:grpSpPr>
            <a:xfrm rot="10800000">
              <a:off x="5889822" y="1186327"/>
              <a:ext cx="1321806" cy="1511345"/>
              <a:chOff x="6971420" y="948999"/>
              <a:chExt cx="1321806" cy="1511345"/>
            </a:xfrm>
            <a:grpFill/>
          </p:grpSpPr>
          <p:sp>
            <p:nvSpPr>
              <p:cNvPr id="65" name="Rounded Rectangle 48"/>
              <p:cNvSpPr/>
              <p:nvPr/>
            </p:nvSpPr>
            <p:spPr>
              <a:xfrm rot="2700000">
                <a:off x="6966752" y="1406199"/>
                <a:ext cx="1325880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  <p:sp>
            <p:nvSpPr>
              <p:cNvPr id="66" name="Rounded Rectangle 49"/>
              <p:cNvSpPr/>
              <p:nvPr/>
            </p:nvSpPr>
            <p:spPr>
              <a:xfrm rot="8100000">
                <a:off x="6971420" y="2048864"/>
                <a:ext cx="1321806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64" name="Rounded Rectangle 47"/>
            <p:cNvSpPr/>
            <p:nvPr/>
          </p:nvSpPr>
          <p:spPr>
            <a:xfrm>
              <a:off x="6046497" y="1507243"/>
              <a:ext cx="2426902" cy="41148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31520" tIns="0" rIns="853440" bIns="0" rtlCol="0" anchor="ctr"/>
            <a:lstStyle/>
            <a:p>
              <a:endParaRPr lang="en-US" sz="1867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7" name="Group 50"/>
          <p:cNvGrpSpPr/>
          <p:nvPr/>
        </p:nvGrpSpPr>
        <p:grpSpPr>
          <a:xfrm>
            <a:off x="6348028" y="477825"/>
            <a:ext cx="2034920" cy="1190391"/>
            <a:chOff x="5889822" y="1186327"/>
            <a:chExt cx="2583577" cy="1511345"/>
          </a:xfrm>
          <a:solidFill>
            <a:schemeClr val="tx1">
              <a:lumMod val="65000"/>
              <a:alpha val="8000"/>
            </a:schemeClr>
          </a:solidFill>
        </p:grpSpPr>
        <p:grpSp>
          <p:nvGrpSpPr>
            <p:cNvPr id="68" name="Group 51"/>
            <p:cNvGrpSpPr/>
            <p:nvPr/>
          </p:nvGrpSpPr>
          <p:grpSpPr>
            <a:xfrm rot="10800000">
              <a:off x="5889822" y="1186327"/>
              <a:ext cx="1321806" cy="1511345"/>
              <a:chOff x="6971420" y="948999"/>
              <a:chExt cx="1321806" cy="1511345"/>
            </a:xfrm>
            <a:grpFill/>
          </p:grpSpPr>
          <p:sp>
            <p:nvSpPr>
              <p:cNvPr id="82" name="Rounded Rectangle 53"/>
              <p:cNvSpPr/>
              <p:nvPr/>
            </p:nvSpPr>
            <p:spPr>
              <a:xfrm rot="2700000">
                <a:off x="6966752" y="1406199"/>
                <a:ext cx="1325880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  <p:sp>
            <p:nvSpPr>
              <p:cNvPr id="83" name="Rounded Rectangle 54"/>
              <p:cNvSpPr/>
              <p:nvPr/>
            </p:nvSpPr>
            <p:spPr>
              <a:xfrm rot="8100000">
                <a:off x="6971420" y="2048864"/>
                <a:ext cx="1321806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81" name="Rounded Rectangle 52"/>
            <p:cNvSpPr/>
            <p:nvPr/>
          </p:nvSpPr>
          <p:spPr>
            <a:xfrm>
              <a:off x="6046497" y="1507243"/>
              <a:ext cx="2426902" cy="41148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31520" tIns="0" rIns="853440" bIns="0" rtlCol="0" anchor="ctr"/>
            <a:lstStyle/>
            <a:p>
              <a:endParaRPr lang="en-US" sz="1867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84" name="Group 55"/>
          <p:cNvGrpSpPr/>
          <p:nvPr/>
        </p:nvGrpSpPr>
        <p:grpSpPr>
          <a:xfrm>
            <a:off x="4758235" y="4636033"/>
            <a:ext cx="2525491" cy="1477366"/>
            <a:chOff x="5889822" y="1186327"/>
            <a:chExt cx="2583577" cy="1511345"/>
          </a:xfrm>
          <a:solidFill>
            <a:schemeClr val="tx1">
              <a:lumMod val="65000"/>
              <a:alpha val="11000"/>
            </a:schemeClr>
          </a:solidFill>
        </p:grpSpPr>
        <p:grpSp>
          <p:nvGrpSpPr>
            <p:cNvPr id="85" name="Group 56"/>
            <p:cNvGrpSpPr/>
            <p:nvPr/>
          </p:nvGrpSpPr>
          <p:grpSpPr>
            <a:xfrm rot="10800000">
              <a:off x="5889822" y="1186327"/>
              <a:ext cx="1321806" cy="1511345"/>
              <a:chOff x="6971420" y="948999"/>
              <a:chExt cx="1321806" cy="1511345"/>
            </a:xfrm>
            <a:grpFill/>
          </p:grpSpPr>
          <p:sp>
            <p:nvSpPr>
              <p:cNvPr id="87" name="Rounded Rectangle 58"/>
              <p:cNvSpPr/>
              <p:nvPr/>
            </p:nvSpPr>
            <p:spPr>
              <a:xfrm rot="2700000">
                <a:off x="6966752" y="1406199"/>
                <a:ext cx="1325880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  <p:sp>
            <p:nvSpPr>
              <p:cNvPr id="88" name="Rounded Rectangle 59"/>
              <p:cNvSpPr/>
              <p:nvPr/>
            </p:nvSpPr>
            <p:spPr>
              <a:xfrm rot="8100000">
                <a:off x="6971420" y="2048864"/>
                <a:ext cx="1321806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86" name="Rounded Rectangle 57"/>
            <p:cNvSpPr/>
            <p:nvPr/>
          </p:nvSpPr>
          <p:spPr>
            <a:xfrm>
              <a:off x="6046497" y="1507243"/>
              <a:ext cx="2426902" cy="41148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31520" tIns="0" rIns="853440" bIns="0" rtlCol="0" anchor="ctr"/>
            <a:lstStyle/>
            <a:p>
              <a:endParaRPr lang="en-US" sz="1867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89" name="Group 60"/>
          <p:cNvGrpSpPr/>
          <p:nvPr/>
        </p:nvGrpSpPr>
        <p:grpSpPr>
          <a:xfrm rot="10800000">
            <a:off x="3377423" y="669075"/>
            <a:ext cx="2331211" cy="1363716"/>
            <a:chOff x="5889822" y="1186327"/>
            <a:chExt cx="2583577" cy="1511345"/>
          </a:xfrm>
          <a:solidFill>
            <a:schemeClr val="tx1">
              <a:lumMod val="65000"/>
              <a:alpha val="8000"/>
            </a:schemeClr>
          </a:solidFill>
        </p:grpSpPr>
        <p:grpSp>
          <p:nvGrpSpPr>
            <p:cNvPr id="90" name="Group 61"/>
            <p:cNvGrpSpPr/>
            <p:nvPr/>
          </p:nvGrpSpPr>
          <p:grpSpPr>
            <a:xfrm rot="10800000">
              <a:off x="5889822" y="1186327"/>
              <a:ext cx="1321806" cy="1511345"/>
              <a:chOff x="6971420" y="948999"/>
              <a:chExt cx="1321806" cy="1511345"/>
            </a:xfrm>
            <a:grpFill/>
          </p:grpSpPr>
          <p:sp>
            <p:nvSpPr>
              <p:cNvPr id="92" name="Rounded Rectangle 73"/>
              <p:cNvSpPr/>
              <p:nvPr/>
            </p:nvSpPr>
            <p:spPr>
              <a:xfrm rot="2700000">
                <a:off x="6966752" y="1406199"/>
                <a:ext cx="1325880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  <p:sp>
            <p:nvSpPr>
              <p:cNvPr id="93" name="Rounded Rectangle 92"/>
              <p:cNvSpPr/>
              <p:nvPr/>
            </p:nvSpPr>
            <p:spPr>
              <a:xfrm rot="8100000">
                <a:off x="6971420" y="2048864"/>
                <a:ext cx="1321806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1" name="Rounded Rectangle 62"/>
            <p:cNvSpPr/>
            <p:nvPr/>
          </p:nvSpPr>
          <p:spPr>
            <a:xfrm>
              <a:off x="6046497" y="1507243"/>
              <a:ext cx="2426902" cy="41148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31520" tIns="0" rIns="853440" bIns="0" rtlCol="0" anchor="ctr"/>
            <a:lstStyle/>
            <a:p>
              <a:endParaRPr lang="en-US" sz="1867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465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62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50000" decel="62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62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accel="50000" decel="62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8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ung 4"/>
          <p:cNvGrpSpPr/>
          <p:nvPr/>
        </p:nvGrpSpPr>
        <p:grpSpPr>
          <a:xfrm>
            <a:off x="-276707" y="1736812"/>
            <a:ext cx="4545132" cy="2015127"/>
            <a:chOff x="-276707" y="1736812"/>
            <a:chExt cx="4545132" cy="2015127"/>
          </a:xfrm>
        </p:grpSpPr>
        <p:sp>
          <p:nvSpPr>
            <p:cNvPr id="6" name="Rounded Rectangle 5"/>
            <p:cNvSpPr/>
            <p:nvPr/>
          </p:nvSpPr>
          <p:spPr>
            <a:xfrm rot="2700000">
              <a:off x="2499793" y="2346412"/>
              <a:ext cx="1767840" cy="5486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7" name="Rounded Rectangle 6"/>
            <p:cNvSpPr/>
            <p:nvPr/>
          </p:nvSpPr>
          <p:spPr>
            <a:xfrm rot="8100000">
              <a:off x="2506017" y="3203299"/>
              <a:ext cx="1762408" cy="5486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-276707" y="2774762"/>
              <a:ext cx="4366511" cy="5486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853440" bIns="0" rtlCol="0" anchor="ctr"/>
            <a:lstStyle/>
            <a:p>
              <a:pPr algn="ctr"/>
              <a:endParaRPr lang="en-US" sz="1867" dirty="0"/>
            </a:p>
          </p:txBody>
        </p:sp>
      </p:grp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>
                <a:latin typeface="Source Sans Pro"/>
                <a:cs typeface="Source Sans Pro"/>
              </a:rPr>
              <a:t>Who is MEV?</a:t>
            </a:r>
          </a:p>
        </p:txBody>
      </p:sp>
      <p:sp>
        <p:nvSpPr>
          <p:cNvPr id="61" name="Inhaltsplatzhalter 2"/>
          <p:cNvSpPr>
            <a:spLocks noGrp="1"/>
          </p:cNvSpPr>
          <p:nvPr>
            <p:ph idx="1"/>
          </p:nvPr>
        </p:nvSpPr>
        <p:spPr>
          <a:xfrm>
            <a:off x="4907868" y="1988840"/>
            <a:ext cx="5868652" cy="25202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>
                <a:cs typeface="Source Sans Pro"/>
              </a:rPr>
              <a:t>We continue to develop into one of the leading specialist distributors for electronic components in AT, CH, Benelux and Eastern Europe</a:t>
            </a:r>
            <a:endParaRPr sz="3600" dirty="0">
              <a:latin typeface="Source Sans Pro"/>
              <a:cs typeface="Source Sans Pro"/>
            </a:endParaRPr>
          </a:p>
        </p:txBody>
      </p:sp>
      <p:grpSp>
        <p:nvGrpSpPr>
          <p:cNvPr id="62" name="Group 45"/>
          <p:cNvGrpSpPr/>
          <p:nvPr/>
        </p:nvGrpSpPr>
        <p:grpSpPr>
          <a:xfrm rot="10800000">
            <a:off x="2593628" y="3443896"/>
            <a:ext cx="2034920" cy="1190391"/>
            <a:chOff x="5889822" y="1186327"/>
            <a:chExt cx="2583577" cy="1511345"/>
          </a:xfrm>
          <a:solidFill>
            <a:schemeClr val="tx1">
              <a:lumMod val="65000"/>
              <a:alpha val="6000"/>
            </a:schemeClr>
          </a:solidFill>
        </p:grpSpPr>
        <p:grpSp>
          <p:nvGrpSpPr>
            <p:cNvPr id="63" name="Group 46"/>
            <p:cNvGrpSpPr/>
            <p:nvPr/>
          </p:nvGrpSpPr>
          <p:grpSpPr>
            <a:xfrm rot="10800000">
              <a:off x="5889822" y="1186327"/>
              <a:ext cx="1321806" cy="1511345"/>
              <a:chOff x="6971420" y="948999"/>
              <a:chExt cx="1321806" cy="1511345"/>
            </a:xfrm>
            <a:grpFill/>
          </p:grpSpPr>
          <p:sp>
            <p:nvSpPr>
              <p:cNvPr id="65" name="Rounded Rectangle 48"/>
              <p:cNvSpPr/>
              <p:nvPr/>
            </p:nvSpPr>
            <p:spPr>
              <a:xfrm rot="2700000">
                <a:off x="6966752" y="1406199"/>
                <a:ext cx="1325880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  <p:sp>
            <p:nvSpPr>
              <p:cNvPr id="66" name="Rounded Rectangle 49"/>
              <p:cNvSpPr/>
              <p:nvPr/>
            </p:nvSpPr>
            <p:spPr>
              <a:xfrm rot="8100000">
                <a:off x="6971420" y="2048864"/>
                <a:ext cx="1321806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64" name="Rounded Rectangle 47"/>
            <p:cNvSpPr/>
            <p:nvPr/>
          </p:nvSpPr>
          <p:spPr>
            <a:xfrm>
              <a:off x="6046497" y="1507243"/>
              <a:ext cx="2426902" cy="41148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31520" tIns="0" rIns="853440" bIns="0" rtlCol="0" anchor="ctr"/>
            <a:lstStyle/>
            <a:p>
              <a:endParaRPr lang="en-US" sz="1867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7" name="Group 50"/>
          <p:cNvGrpSpPr/>
          <p:nvPr/>
        </p:nvGrpSpPr>
        <p:grpSpPr>
          <a:xfrm>
            <a:off x="6348028" y="477825"/>
            <a:ext cx="2034920" cy="1190391"/>
            <a:chOff x="5889822" y="1186327"/>
            <a:chExt cx="2583577" cy="1511345"/>
          </a:xfrm>
          <a:solidFill>
            <a:schemeClr val="tx1">
              <a:lumMod val="65000"/>
              <a:alpha val="8000"/>
            </a:schemeClr>
          </a:solidFill>
        </p:grpSpPr>
        <p:grpSp>
          <p:nvGrpSpPr>
            <p:cNvPr id="68" name="Group 51"/>
            <p:cNvGrpSpPr/>
            <p:nvPr/>
          </p:nvGrpSpPr>
          <p:grpSpPr>
            <a:xfrm rot="10800000">
              <a:off x="5889822" y="1186327"/>
              <a:ext cx="1321806" cy="1511345"/>
              <a:chOff x="6971420" y="948999"/>
              <a:chExt cx="1321806" cy="1511345"/>
            </a:xfrm>
            <a:grpFill/>
          </p:grpSpPr>
          <p:sp>
            <p:nvSpPr>
              <p:cNvPr id="82" name="Rounded Rectangle 53"/>
              <p:cNvSpPr/>
              <p:nvPr/>
            </p:nvSpPr>
            <p:spPr>
              <a:xfrm rot="2700000">
                <a:off x="6966752" y="1406199"/>
                <a:ext cx="1325880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  <p:sp>
            <p:nvSpPr>
              <p:cNvPr id="83" name="Rounded Rectangle 54"/>
              <p:cNvSpPr/>
              <p:nvPr/>
            </p:nvSpPr>
            <p:spPr>
              <a:xfrm rot="8100000">
                <a:off x="6971420" y="2048864"/>
                <a:ext cx="1321806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81" name="Rounded Rectangle 52"/>
            <p:cNvSpPr/>
            <p:nvPr/>
          </p:nvSpPr>
          <p:spPr>
            <a:xfrm>
              <a:off x="6046497" y="1507243"/>
              <a:ext cx="2426902" cy="41148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31520" tIns="0" rIns="853440" bIns="0" rtlCol="0" anchor="ctr"/>
            <a:lstStyle/>
            <a:p>
              <a:endParaRPr lang="en-US" sz="1867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84" name="Group 55"/>
          <p:cNvGrpSpPr/>
          <p:nvPr/>
        </p:nvGrpSpPr>
        <p:grpSpPr>
          <a:xfrm>
            <a:off x="4758235" y="4636033"/>
            <a:ext cx="2525491" cy="1477366"/>
            <a:chOff x="5889822" y="1186327"/>
            <a:chExt cx="2583577" cy="1511345"/>
          </a:xfrm>
          <a:solidFill>
            <a:schemeClr val="tx1">
              <a:lumMod val="65000"/>
              <a:alpha val="11000"/>
            </a:schemeClr>
          </a:solidFill>
        </p:grpSpPr>
        <p:grpSp>
          <p:nvGrpSpPr>
            <p:cNvPr id="85" name="Group 56"/>
            <p:cNvGrpSpPr/>
            <p:nvPr/>
          </p:nvGrpSpPr>
          <p:grpSpPr>
            <a:xfrm rot="10800000">
              <a:off x="5889822" y="1186327"/>
              <a:ext cx="1321806" cy="1511345"/>
              <a:chOff x="6971420" y="948999"/>
              <a:chExt cx="1321806" cy="1511345"/>
            </a:xfrm>
            <a:grpFill/>
          </p:grpSpPr>
          <p:sp>
            <p:nvSpPr>
              <p:cNvPr id="87" name="Rounded Rectangle 58"/>
              <p:cNvSpPr/>
              <p:nvPr/>
            </p:nvSpPr>
            <p:spPr>
              <a:xfrm rot="2700000">
                <a:off x="6966752" y="1406199"/>
                <a:ext cx="1325880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  <p:sp>
            <p:nvSpPr>
              <p:cNvPr id="88" name="Rounded Rectangle 59"/>
              <p:cNvSpPr/>
              <p:nvPr/>
            </p:nvSpPr>
            <p:spPr>
              <a:xfrm rot="8100000">
                <a:off x="6971420" y="2048864"/>
                <a:ext cx="1321806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86" name="Rounded Rectangle 57"/>
            <p:cNvSpPr/>
            <p:nvPr/>
          </p:nvSpPr>
          <p:spPr>
            <a:xfrm>
              <a:off x="6046497" y="1507243"/>
              <a:ext cx="2426902" cy="41148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31520" tIns="0" rIns="853440" bIns="0" rtlCol="0" anchor="ctr"/>
            <a:lstStyle/>
            <a:p>
              <a:endParaRPr lang="en-US" sz="1867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89" name="Group 60"/>
          <p:cNvGrpSpPr/>
          <p:nvPr/>
        </p:nvGrpSpPr>
        <p:grpSpPr>
          <a:xfrm rot="10800000">
            <a:off x="3377423" y="669075"/>
            <a:ext cx="2331211" cy="1363716"/>
            <a:chOff x="5889822" y="1186327"/>
            <a:chExt cx="2583577" cy="1511345"/>
          </a:xfrm>
          <a:solidFill>
            <a:schemeClr val="tx1">
              <a:lumMod val="65000"/>
              <a:alpha val="8000"/>
            </a:schemeClr>
          </a:solidFill>
        </p:grpSpPr>
        <p:grpSp>
          <p:nvGrpSpPr>
            <p:cNvPr id="90" name="Group 61"/>
            <p:cNvGrpSpPr/>
            <p:nvPr/>
          </p:nvGrpSpPr>
          <p:grpSpPr>
            <a:xfrm rot="10800000">
              <a:off x="5889822" y="1186327"/>
              <a:ext cx="1321806" cy="1511345"/>
              <a:chOff x="6971420" y="948999"/>
              <a:chExt cx="1321806" cy="1511345"/>
            </a:xfrm>
            <a:grpFill/>
          </p:grpSpPr>
          <p:sp>
            <p:nvSpPr>
              <p:cNvPr id="92" name="Rounded Rectangle 73"/>
              <p:cNvSpPr/>
              <p:nvPr/>
            </p:nvSpPr>
            <p:spPr>
              <a:xfrm rot="2700000">
                <a:off x="6966752" y="1406199"/>
                <a:ext cx="1325880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  <p:sp>
            <p:nvSpPr>
              <p:cNvPr id="93" name="Rounded Rectangle 92"/>
              <p:cNvSpPr/>
              <p:nvPr/>
            </p:nvSpPr>
            <p:spPr>
              <a:xfrm rot="8100000">
                <a:off x="6971420" y="2048864"/>
                <a:ext cx="1321806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85344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67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1" name="Rounded Rectangle 62"/>
            <p:cNvSpPr/>
            <p:nvPr/>
          </p:nvSpPr>
          <p:spPr>
            <a:xfrm>
              <a:off x="6046497" y="1507243"/>
              <a:ext cx="2426902" cy="41148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31520" tIns="0" rIns="853440" bIns="0" rtlCol="0" anchor="ctr"/>
            <a:lstStyle/>
            <a:p>
              <a:endParaRPr lang="en-US" sz="1867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453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62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50000" decel="62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62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accel="50000" decel="62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8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3FB5BC8-1ECD-DE43-BDF3-0741DFADD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 dirty="0"/>
              <a:t>Our </a:t>
            </a:r>
            <a:r>
              <a:rPr lang="de-DE" dirty="0" err="1"/>
              <a:t>philosophy</a:t>
            </a:r>
            <a:endParaRPr lang="en-US" dirty="0"/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8FA27E2A-AB8B-764C-91B7-5E04B1F906B0}"/>
              </a:ext>
            </a:extLst>
          </p:cNvPr>
          <p:cNvSpPr/>
          <p:nvPr/>
        </p:nvSpPr>
        <p:spPr>
          <a:xfrm>
            <a:off x="5591944" y="2672544"/>
            <a:ext cx="3240000" cy="3240000"/>
          </a:xfrm>
          <a:custGeom>
            <a:avLst/>
            <a:gdLst>
              <a:gd name="connsiteX0" fmla="*/ 0 w 1147239"/>
              <a:gd name="connsiteY0" fmla="*/ 573620 h 1147239"/>
              <a:gd name="connsiteX1" fmla="*/ 573620 w 1147239"/>
              <a:gd name="connsiteY1" fmla="*/ 0 h 1147239"/>
              <a:gd name="connsiteX2" fmla="*/ 1147240 w 1147239"/>
              <a:gd name="connsiteY2" fmla="*/ 573620 h 1147239"/>
              <a:gd name="connsiteX3" fmla="*/ 573620 w 1147239"/>
              <a:gd name="connsiteY3" fmla="*/ 1147240 h 1147239"/>
              <a:gd name="connsiteX4" fmla="*/ 0 w 1147239"/>
              <a:gd name="connsiteY4" fmla="*/ 573620 h 114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239" h="1147239">
                <a:moveTo>
                  <a:pt x="0" y="573620"/>
                </a:moveTo>
                <a:cubicBezTo>
                  <a:pt x="0" y="256818"/>
                  <a:pt x="256818" y="0"/>
                  <a:pt x="573620" y="0"/>
                </a:cubicBezTo>
                <a:cubicBezTo>
                  <a:pt x="890422" y="0"/>
                  <a:pt x="1147240" y="256818"/>
                  <a:pt x="1147240" y="573620"/>
                </a:cubicBezTo>
                <a:cubicBezTo>
                  <a:pt x="1147240" y="890422"/>
                  <a:pt x="890422" y="1147240"/>
                  <a:pt x="573620" y="1147240"/>
                </a:cubicBezTo>
                <a:cubicBezTo>
                  <a:pt x="256818" y="1147240"/>
                  <a:pt x="0" y="890422"/>
                  <a:pt x="0" y="573620"/>
                </a:cubicBezTo>
                <a:close/>
              </a:path>
            </a:pathLst>
          </a:custGeom>
          <a:solidFill>
            <a:schemeClr val="bg2">
              <a:alpha val="80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none" lIns="300212" tIns="300212" rIns="300212" bIns="300212" numCol="1" spcCol="1270" anchor="ctr" anchorCtr="0">
            <a:noAutofit/>
          </a:bodyPr>
          <a:lstStyle/>
          <a:p>
            <a:pPr algn="ctr" defTabSz="88897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 dirty="0">
              <a:solidFill>
                <a:srgbClr val="FFFFFF"/>
              </a:solidFill>
              <a:latin typeface="Source Sans Pro"/>
              <a:cs typeface="Source Sans Pro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E1AD95CD-656C-A343-B1D1-7361FEB99FA7}"/>
              </a:ext>
            </a:extLst>
          </p:cNvPr>
          <p:cNvSpPr/>
          <p:nvPr/>
        </p:nvSpPr>
        <p:spPr>
          <a:xfrm>
            <a:off x="4285766" y="1180039"/>
            <a:ext cx="3240000" cy="3240000"/>
          </a:xfrm>
          <a:custGeom>
            <a:avLst/>
            <a:gdLst>
              <a:gd name="connsiteX0" fmla="*/ 0 w 1147239"/>
              <a:gd name="connsiteY0" fmla="*/ 573620 h 1147239"/>
              <a:gd name="connsiteX1" fmla="*/ 573620 w 1147239"/>
              <a:gd name="connsiteY1" fmla="*/ 0 h 1147239"/>
              <a:gd name="connsiteX2" fmla="*/ 1147240 w 1147239"/>
              <a:gd name="connsiteY2" fmla="*/ 573620 h 1147239"/>
              <a:gd name="connsiteX3" fmla="*/ 573620 w 1147239"/>
              <a:gd name="connsiteY3" fmla="*/ 1147240 h 1147239"/>
              <a:gd name="connsiteX4" fmla="*/ 0 w 1147239"/>
              <a:gd name="connsiteY4" fmla="*/ 573620 h 114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239" h="1147239">
                <a:moveTo>
                  <a:pt x="0" y="573620"/>
                </a:moveTo>
                <a:cubicBezTo>
                  <a:pt x="0" y="256818"/>
                  <a:pt x="256818" y="0"/>
                  <a:pt x="573620" y="0"/>
                </a:cubicBezTo>
                <a:cubicBezTo>
                  <a:pt x="890422" y="0"/>
                  <a:pt x="1147240" y="256818"/>
                  <a:pt x="1147240" y="573620"/>
                </a:cubicBezTo>
                <a:cubicBezTo>
                  <a:pt x="1147240" y="890422"/>
                  <a:pt x="890422" y="1147240"/>
                  <a:pt x="573620" y="1147240"/>
                </a:cubicBezTo>
                <a:cubicBezTo>
                  <a:pt x="256818" y="1147240"/>
                  <a:pt x="0" y="890422"/>
                  <a:pt x="0" y="57362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none" lIns="300212" tIns="300212" rIns="300212" bIns="300212" numCol="1" spcCol="1270" anchor="ctr" anchorCtr="0">
            <a:noAutofit/>
          </a:bodyPr>
          <a:lstStyle/>
          <a:p>
            <a:pPr algn="ctr" defTabSz="88897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 dirty="0">
              <a:solidFill>
                <a:srgbClr val="FFFFFF"/>
              </a:solidFill>
              <a:latin typeface="Source Sans Pro"/>
              <a:cs typeface="Source Sans Pro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D8FD61EE-76BE-E84B-9083-9C5E83AAD761}"/>
              </a:ext>
            </a:extLst>
          </p:cNvPr>
          <p:cNvSpPr/>
          <p:nvPr/>
        </p:nvSpPr>
        <p:spPr>
          <a:xfrm>
            <a:off x="3124886" y="2672544"/>
            <a:ext cx="3240000" cy="3240000"/>
          </a:xfrm>
          <a:custGeom>
            <a:avLst/>
            <a:gdLst>
              <a:gd name="connsiteX0" fmla="*/ 0 w 1147239"/>
              <a:gd name="connsiteY0" fmla="*/ 573620 h 1147239"/>
              <a:gd name="connsiteX1" fmla="*/ 573620 w 1147239"/>
              <a:gd name="connsiteY1" fmla="*/ 0 h 1147239"/>
              <a:gd name="connsiteX2" fmla="*/ 1147240 w 1147239"/>
              <a:gd name="connsiteY2" fmla="*/ 573620 h 1147239"/>
              <a:gd name="connsiteX3" fmla="*/ 573620 w 1147239"/>
              <a:gd name="connsiteY3" fmla="*/ 1147240 h 1147239"/>
              <a:gd name="connsiteX4" fmla="*/ 0 w 1147239"/>
              <a:gd name="connsiteY4" fmla="*/ 573620 h 114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239" h="1147239">
                <a:moveTo>
                  <a:pt x="0" y="573620"/>
                </a:moveTo>
                <a:cubicBezTo>
                  <a:pt x="0" y="256818"/>
                  <a:pt x="256818" y="0"/>
                  <a:pt x="573620" y="0"/>
                </a:cubicBezTo>
                <a:cubicBezTo>
                  <a:pt x="890422" y="0"/>
                  <a:pt x="1147240" y="256818"/>
                  <a:pt x="1147240" y="573620"/>
                </a:cubicBezTo>
                <a:cubicBezTo>
                  <a:pt x="1147240" y="890422"/>
                  <a:pt x="890422" y="1147240"/>
                  <a:pt x="573620" y="1147240"/>
                </a:cubicBezTo>
                <a:cubicBezTo>
                  <a:pt x="256818" y="1147240"/>
                  <a:pt x="0" y="890422"/>
                  <a:pt x="0" y="57362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8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none" lIns="300212" tIns="300212" rIns="300212" bIns="300212" numCol="1" spcCol="1270" anchor="ctr" anchorCtr="0">
            <a:noAutofit/>
          </a:bodyPr>
          <a:lstStyle/>
          <a:p>
            <a:pPr algn="ctr" defTabSz="88897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 dirty="0">
              <a:solidFill>
                <a:srgbClr val="FFFFFF"/>
              </a:solidFill>
              <a:latin typeface="Source Sans Pro"/>
              <a:cs typeface="Source Sans Pro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3FDE1D7-1420-984B-ACB4-5CC859226AB8}"/>
              </a:ext>
            </a:extLst>
          </p:cNvPr>
          <p:cNvSpPr txBox="1"/>
          <p:nvPr/>
        </p:nvSpPr>
        <p:spPr>
          <a:xfrm>
            <a:off x="4737631" y="3327706"/>
            <a:ext cx="2336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err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Partnership</a:t>
            </a:r>
            <a:endParaRPr lang="de-DE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E153BA2-4404-B742-AC0D-4A4B7AF852D7}"/>
              </a:ext>
            </a:extLst>
          </p:cNvPr>
          <p:cNvSpPr txBox="1"/>
          <p:nvPr/>
        </p:nvSpPr>
        <p:spPr>
          <a:xfrm>
            <a:off x="5020093" y="1992293"/>
            <a:ext cx="17713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2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Open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051FBFF8-E026-D946-B8CD-C86246C49F19}"/>
              </a:ext>
            </a:extLst>
          </p:cNvPr>
          <p:cNvSpPr txBox="1"/>
          <p:nvPr/>
        </p:nvSpPr>
        <p:spPr>
          <a:xfrm>
            <a:off x="6357632" y="4360055"/>
            <a:ext cx="23362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200" dirty="0" err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Reliable</a:t>
            </a:r>
            <a:endParaRPr lang="de-DE" sz="22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014182A9-9D4C-E743-8925-55BD44FBCCEE}"/>
              </a:ext>
            </a:extLst>
          </p:cNvPr>
          <p:cNvSpPr txBox="1"/>
          <p:nvPr/>
        </p:nvSpPr>
        <p:spPr>
          <a:xfrm>
            <a:off x="3039653" y="4360055"/>
            <a:ext cx="23362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2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Honest</a:t>
            </a:r>
          </a:p>
        </p:txBody>
      </p:sp>
    </p:spTree>
    <p:extLst>
      <p:ext uri="{BB962C8B-B14F-4D97-AF65-F5344CB8AC3E}">
        <p14:creationId xmlns:p14="http://schemas.microsoft.com/office/powerpoint/2010/main" val="654827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6" presetClass="entr" presetSubtype="2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 39"/>
          <p:cNvSpPr/>
          <p:nvPr/>
        </p:nvSpPr>
        <p:spPr>
          <a:xfrm>
            <a:off x="7903090" y="1870465"/>
            <a:ext cx="3521501" cy="304800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chemeClr val="tx1">
                <a:alpha val="50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2" name="Freeform 41"/>
          <p:cNvSpPr/>
          <p:nvPr/>
        </p:nvSpPr>
        <p:spPr>
          <a:xfrm flipV="1">
            <a:off x="7903091" y="4527304"/>
            <a:ext cx="3329480" cy="304800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chemeClr val="tx1">
                <a:alpha val="50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45" name="Freeform 44"/>
          <p:cNvSpPr/>
          <p:nvPr/>
        </p:nvSpPr>
        <p:spPr>
          <a:xfrm flipH="1">
            <a:off x="1535493" y="1870465"/>
            <a:ext cx="3174120" cy="304800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chemeClr val="tx1">
                <a:alpha val="50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r"/>
            <a:endParaRPr lang="en-US" sz="3200"/>
          </a:p>
        </p:txBody>
      </p:sp>
      <p:sp>
        <p:nvSpPr>
          <p:cNvPr id="46" name="Freeform 45"/>
          <p:cNvSpPr/>
          <p:nvPr/>
        </p:nvSpPr>
        <p:spPr>
          <a:xfrm flipH="1" flipV="1">
            <a:off x="1535493" y="4527304"/>
            <a:ext cx="3174120" cy="304800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chemeClr val="tx1">
                <a:alpha val="50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r"/>
            <a:endParaRPr lang="en-US" sz="3200" dirty="0"/>
          </a:p>
        </p:txBody>
      </p:sp>
      <p:sp>
        <p:nvSpPr>
          <p:cNvPr id="5" name="Oval 4"/>
          <p:cNvSpPr/>
          <p:nvPr/>
        </p:nvSpPr>
        <p:spPr>
          <a:xfrm>
            <a:off x="4731757" y="1787761"/>
            <a:ext cx="3185729" cy="3185729"/>
          </a:xfrm>
          <a:prstGeom prst="ellipse">
            <a:avLst/>
          </a:prstGeom>
          <a:noFill/>
          <a:ln w="19050" cmpd="sng">
            <a:solidFill>
              <a:schemeClr val="accent1"/>
            </a:solidFill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Freeform 5"/>
          <p:cNvSpPr/>
          <p:nvPr/>
        </p:nvSpPr>
        <p:spPr>
          <a:xfrm>
            <a:off x="4523577" y="1579581"/>
            <a:ext cx="1529652" cy="1529652"/>
          </a:xfrm>
          <a:custGeom>
            <a:avLst/>
            <a:gdLst>
              <a:gd name="connsiteX0" fmla="*/ 0 w 1147239"/>
              <a:gd name="connsiteY0" fmla="*/ 573620 h 1147239"/>
              <a:gd name="connsiteX1" fmla="*/ 573620 w 1147239"/>
              <a:gd name="connsiteY1" fmla="*/ 0 h 1147239"/>
              <a:gd name="connsiteX2" fmla="*/ 1147240 w 1147239"/>
              <a:gd name="connsiteY2" fmla="*/ 573620 h 1147239"/>
              <a:gd name="connsiteX3" fmla="*/ 573620 w 1147239"/>
              <a:gd name="connsiteY3" fmla="*/ 1147240 h 1147239"/>
              <a:gd name="connsiteX4" fmla="*/ 0 w 1147239"/>
              <a:gd name="connsiteY4" fmla="*/ 573620 h 114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239" h="1147239">
                <a:moveTo>
                  <a:pt x="0" y="573620"/>
                </a:moveTo>
                <a:cubicBezTo>
                  <a:pt x="0" y="256818"/>
                  <a:pt x="256818" y="0"/>
                  <a:pt x="573620" y="0"/>
                </a:cubicBezTo>
                <a:cubicBezTo>
                  <a:pt x="890422" y="0"/>
                  <a:pt x="1147240" y="256818"/>
                  <a:pt x="1147240" y="573620"/>
                </a:cubicBezTo>
                <a:cubicBezTo>
                  <a:pt x="1147240" y="890422"/>
                  <a:pt x="890422" y="1147240"/>
                  <a:pt x="573620" y="1147240"/>
                </a:cubicBezTo>
                <a:cubicBezTo>
                  <a:pt x="256818" y="1147240"/>
                  <a:pt x="0" y="890422"/>
                  <a:pt x="0" y="573620"/>
                </a:cubicBezTo>
                <a:close/>
              </a:path>
            </a:pathLst>
          </a:custGeom>
          <a:solidFill>
            <a:schemeClr val="accent1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none" lIns="300212" tIns="300212" rIns="300212" bIns="300212" numCol="1" spcCol="1270" anchor="ctr" anchorCtr="0">
            <a:noAutofit/>
          </a:bodyPr>
          <a:lstStyle/>
          <a:p>
            <a:pPr algn="ctr" defTabSz="88897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sz="3600">
                <a:solidFill>
                  <a:srgbClr val="FFFFFF"/>
                </a:solidFill>
                <a:latin typeface="Source Sans Pro"/>
                <a:cs typeface="Source Sans Pro"/>
              </a:rPr>
              <a:t>1</a:t>
            </a:r>
          </a:p>
        </p:txBody>
      </p:sp>
      <p:sp>
        <p:nvSpPr>
          <p:cNvPr id="7" name="Freeform 6"/>
          <p:cNvSpPr/>
          <p:nvPr/>
        </p:nvSpPr>
        <p:spPr>
          <a:xfrm>
            <a:off x="6596014" y="1579581"/>
            <a:ext cx="1529652" cy="1529652"/>
          </a:xfrm>
          <a:custGeom>
            <a:avLst/>
            <a:gdLst>
              <a:gd name="connsiteX0" fmla="*/ 0 w 1147239"/>
              <a:gd name="connsiteY0" fmla="*/ 573620 h 1147239"/>
              <a:gd name="connsiteX1" fmla="*/ 573620 w 1147239"/>
              <a:gd name="connsiteY1" fmla="*/ 0 h 1147239"/>
              <a:gd name="connsiteX2" fmla="*/ 1147240 w 1147239"/>
              <a:gd name="connsiteY2" fmla="*/ 573620 h 1147239"/>
              <a:gd name="connsiteX3" fmla="*/ 573620 w 1147239"/>
              <a:gd name="connsiteY3" fmla="*/ 1147240 h 1147239"/>
              <a:gd name="connsiteX4" fmla="*/ 0 w 1147239"/>
              <a:gd name="connsiteY4" fmla="*/ 573620 h 114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239" h="1147239">
                <a:moveTo>
                  <a:pt x="0" y="573620"/>
                </a:moveTo>
                <a:cubicBezTo>
                  <a:pt x="0" y="256818"/>
                  <a:pt x="256818" y="0"/>
                  <a:pt x="573620" y="0"/>
                </a:cubicBezTo>
                <a:cubicBezTo>
                  <a:pt x="890422" y="0"/>
                  <a:pt x="1147240" y="256818"/>
                  <a:pt x="1147240" y="573620"/>
                </a:cubicBezTo>
                <a:cubicBezTo>
                  <a:pt x="1147240" y="890422"/>
                  <a:pt x="890422" y="1147240"/>
                  <a:pt x="573620" y="1147240"/>
                </a:cubicBezTo>
                <a:cubicBezTo>
                  <a:pt x="256818" y="1147240"/>
                  <a:pt x="0" y="890422"/>
                  <a:pt x="0" y="573620"/>
                </a:cubicBezTo>
                <a:close/>
              </a:path>
            </a:pathLst>
          </a:custGeom>
          <a:solidFill>
            <a:schemeClr val="accent3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none" lIns="300212" tIns="300212" rIns="300212" bIns="300212" numCol="1" spcCol="1270" anchor="ctr" anchorCtr="0">
            <a:noAutofit/>
          </a:bodyPr>
          <a:lstStyle/>
          <a:p>
            <a:pPr algn="ctr" defTabSz="88897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sz="3600">
                <a:solidFill>
                  <a:srgbClr val="FFFFFF"/>
                </a:solidFill>
                <a:latin typeface="Source Sans Pro"/>
                <a:cs typeface="Source Sans Pro"/>
              </a:rPr>
              <a:t>2</a:t>
            </a:r>
          </a:p>
        </p:txBody>
      </p:sp>
      <p:sp>
        <p:nvSpPr>
          <p:cNvPr id="8" name="Freeform 7"/>
          <p:cNvSpPr/>
          <p:nvPr/>
        </p:nvSpPr>
        <p:spPr>
          <a:xfrm>
            <a:off x="4523577" y="3652018"/>
            <a:ext cx="1529652" cy="1529652"/>
          </a:xfrm>
          <a:custGeom>
            <a:avLst/>
            <a:gdLst>
              <a:gd name="connsiteX0" fmla="*/ 0 w 1147239"/>
              <a:gd name="connsiteY0" fmla="*/ 573620 h 1147239"/>
              <a:gd name="connsiteX1" fmla="*/ 573620 w 1147239"/>
              <a:gd name="connsiteY1" fmla="*/ 0 h 1147239"/>
              <a:gd name="connsiteX2" fmla="*/ 1147240 w 1147239"/>
              <a:gd name="connsiteY2" fmla="*/ 573620 h 1147239"/>
              <a:gd name="connsiteX3" fmla="*/ 573620 w 1147239"/>
              <a:gd name="connsiteY3" fmla="*/ 1147240 h 1147239"/>
              <a:gd name="connsiteX4" fmla="*/ 0 w 1147239"/>
              <a:gd name="connsiteY4" fmla="*/ 573620 h 114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239" h="1147239">
                <a:moveTo>
                  <a:pt x="0" y="573620"/>
                </a:moveTo>
                <a:cubicBezTo>
                  <a:pt x="0" y="256818"/>
                  <a:pt x="256818" y="0"/>
                  <a:pt x="573620" y="0"/>
                </a:cubicBezTo>
                <a:cubicBezTo>
                  <a:pt x="890422" y="0"/>
                  <a:pt x="1147240" y="256818"/>
                  <a:pt x="1147240" y="573620"/>
                </a:cubicBezTo>
                <a:cubicBezTo>
                  <a:pt x="1147240" y="890422"/>
                  <a:pt x="890422" y="1147240"/>
                  <a:pt x="573620" y="1147240"/>
                </a:cubicBezTo>
                <a:cubicBezTo>
                  <a:pt x="256818" y="1147240"/>
                  <a:pt x="0" y="890422"/>
                  <a:pt x="0" y="573620"/>
                </a:cubicBezTo>
                <a:close/>
              </a:path>
            </a:pathLst>
          </a:custGeom>
          <a:solidFill>
            <a:schemeClr val="accent5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none" lIns="300212" tIns="300212" rIns="300212" bIns="300212" numCol="1" spcCol="1270" anchor="ctr" anchorCtr="0">
            <a:noAutofit/>
          </a:bodyPr>
          <a:lstStyle/>
          <a:p>
            <a:pPr algn="ctr" defTabSz="88897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sz="3600">
                <a:solidFill>
                  <a:srgbClr val="FFFFFF"/>
                </a:solidFill>
                <a:latin typeface="Source Sans Pro"/>
                <a:cs typeface="Source Sans Pro"/>
              </a:rPr>
              <a:t>3</a:t>
            </a:r>
          </a:p>
        </p:txBody>
      </p:sp>
      <p:sp>
        <p:nvSpPr>
          <p:cNvPr id="9" name="Freeform 8"/>
          <p:cNvSpPr/>
          <p:nvPr/>
        </p:nvSpPr>
        <p:spPr>
          <a:xfrm>
            <a:off x="6596014" y="3652018"/>
            <a:ext cx="1529652" cy="1529652"/>
          </a:xfrm>
          <a:custGeom>
            <a:avLst/>
            <a:gdLst>
              <a:gd name="connsiteX0" fmla="*/ 0 w 1147239"/>
              <a:gd name="connsiteY0" fmla="*/ 573620 h 1147239"/>
              <a:gd name="connsiteX1" fmla="*/ 573620 w 1147239"/>
              <a:gd name="connsiteY1" fmla="*/ 0 h 1147239"/>
              <a:gd name="connsiteX2" fmla="*/ 1147240 w 1147239"/>
              <a:gd name="connsiteY2" fmla="*/ 573620 h 1147239"/>
              <a:gd name="connsiteX3" fmla="*/ 573620 w 1147239"/>
              <a:gd name="connsiteY3" fmla="*/ 1147240 h 1147239"/>
              <a:gd name="connsiteX4" fmla="*/ 0 w 1147239"/>
              <a:gd name="connsiteY4" fmla="*/ 573620 h 114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239" h="1147239">
                <a:moveTo>
                  <a:pt x="0" y="573620"/>
                </a:moveTo>
                <a:cubicBezTo>
                  <a:pt x="0" y="256818"/>
                  <a:pt x="256818" y="0"/>
                  <a:pt x="573620" y="0"/>
                </a:cubicBezTo>
                <a:cubicBezTo>
                  <a:pt x="890422" y="0"/>
                  <a:pt x="1147240" y="256818"/>
                  <a:pt x="1147240" y="573620"/>
                </a:cubicBezTo>
                <a:cubicBezTo>
                  <a:pt x="1147240" y="890422"/>
                  <a:pt x="890422" y="1147240"/>
                  <a:pt x="573620" y="1147240"/>
                </a:cubicBezTo>
                <a:cubicBezTo>
                  <a:pt x="256818" y="1147240"/>
                  <a:pt x="0" y="890422"/>
                  <a:pt x="0" y="573620"/>
                </a:cubicBezTo>
                <a:close/>
              </a:path>
            </a:pathLst>
          </a:custGeom>
          <a:solidFill>
            <a:schemeClr val="bg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none" lIns="300212" tIns="300212" rIns="300212" bIns="300212" numCol="1" spcCol="1270" anchor="ctr" anchorCtr="0">
            <a:noAutofit/>
          </a:bodyPr>
          <a:lstStyle/>
          <a:p>
            <a:pPr algn="ctr" defTabSz="88897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sz="3600">
                <a:solidFill>
                  <a:srgbClr val="FFFFFF"/>
                </a:solidFill>
                <a:latin typeface="Source Sans Pro"/>
                <a:cs typeface="Source Sans Pro"/>
              </a:rPr>
              <a:t>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Our strengths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8472264" y="1579581"/>
            <a:ext cx="3276364" cy="898195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/>
          <a:p>
            <a:pPr>
              <a:lnSpc>
                <a:spcPct val="90000"/>
              </a:lnSpc>
              <a:spcBef>
                <a:spcPts val="1067"/>
              </a:spcBef>
            </a:pPr>
            <a:r>
              <a:rPr sz="1600" b="1" dirty="0">
                <a:latin typeface="Source Sans Pro Semibold"/>
                <a:cs typeface="Source Sans Pro Semibold"/>
              </a:rPr>
              <a:t>Personal support</a:t>
            </a:r>
            <a:endParaRPr lang="de-DE" sz="1600" dirty="0">
              <a:latin typeface="Source Sans Pro"/>
              <a:cs typeface="Source Sans Pro"/>
            </a:endParaRPr>
          </a:p>
          <a:p>
            <a:pPr>
              <a:lnSpc>
                <a:spcPct val="90000"/>
              </a:lnSpc>
              <a:spcBef>
                <a:spcPts val="1067"/>
              </a:spcBef>
            </a:pPr>
            <a:r>
              <a:rPr sz="1600" dirty="0">
                <a:latin typeface="Source Sans Pro"/>
                <a:cs typeface="Source Sans Pro"/>
              </a:rPr>
              <a:t>by committed and competent staff</a:t>
            </a:r>
            <a:endParaRPr lang="en-US" sz="1600" dirty="0">
              <a:latin typeface="Source Sans Pro"/>
              <a:cs typeface="Source Sans Pro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472264" y="4527304"/>
            <a:ext cx="2880320" cy="898195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/>
          <a:p>
            <a:pPr>
              <a:lnSpc>
                <a:spcPct val="90000"/>
              </a:lnSpc>
              <a:spcBef>
                <a:spcPts val="1067"/>
              </a:spcBef>
            </a:pPr>
            <a:r>
              <a:rPr sz="1600" b="1" dirty="0">
                <a:latin typeface="Source Sans Pro Semibold"/>
                <a:cs typeface="Source Sans Pro Semibold"/>
              </a:rPr>
              <a:t>Development competence</a:t>
            </a:r>
            <a:endParaRPr lang="en-US" sz="1600" b="1" dirty="0">
              <a:latin typeface="Source Sans Pro Semibold"/>
              <a:cs typeface="Source Sans Pro Semibold"/>
            </a:endParaRPr>
          </a:p>
          <a:p>
            <a:pPr>
              <a:lnSpc>
                <a:spcPct val="90000"/>
              </a:lnSpc>
              <a:spcBef>
                <a:spcPts val="1067"/>
              </a:spcBef>
            </a:pPr>
            <a:r>
              <a:rPr sz="1600" dirty="0">
                <a:latin typeface="Source Sans Pro"/>
                <a:cs typeface="Source Sans Pro"/>
              </a:rPr>
              <a:t>for individual solutions that take you forward</a:t>
            </a:r>
            <a:endParaRPr lang="en-US" sz="1600" dirty="0">
              <a:latin typeface="Source Sans Pro"/>
              <a:cs typeface="Source Sans Pro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797761" y="1534038"/>
            <a:ext cx="2272675" cy="1369093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/>
          <a:p>
            <a:pPr algn="r">
              <a:lnSpc>
                <a:spcPct val="90000"/>
              </a:lnSpc>
              <a:spcBef>
                <a:spcPts val="1067"/>
              </a:spcBef>
            </a:pPr>
            <a:r>
              <a:rPr sz="1800" b="1" dirty="0">
                <a:latin typeface="Source Sans Pro Semibold"/>
                <a:cs typeface="Source Sans Pro Semibold"/>
              </a:rPr>
              <a:t>Product portfolio</a:t>
            </a:r>
            <a:endParaRPr lang="en-US" sz="1800" b="1" dirty="0">
              <a:latin typeface="Source Sans Pro Semibold"/>
              <a:cs typeface="Source Sans Pro Semibold"/>
            </a:endParaRPr>
          </a:p>
          <a:p>
            <a:pPr algn="r">
              <a:lnSpc>
                <a:spcPct val="90000"/>
              </a:lnSpc>
              <a:spcBef>
                <a:spcPts val="1067"/>
              </a:spcBef>
            </a:pPr>
            <a:r>
              <a:rPr sz="1600" dirty="0">
                <a:latin typeface="Source Sans Pro"/>
                <a:cs typeface="Source Sans Pro"/>
              </a:rPr>
              <a:t>Wide range of components of reputable manufacturers</a:t>
            </a:r>
            <a:endParaRPr lang="en-US" sz="1600" dirty="0">
              <a:latin typeface="Source Sans Pro"/>
              <a:cs typeface="Source Sans Pro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07367" y="4527304"/>
            <a:ext cx="3678445" cy="1369093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/>
          <a:p>
            <a:pPr algn="r">
              <a:lnSpc>
                <a:spcPct val="90000"/>
              </a:lnSpc>
              <a:spcBef>
                <a:spcPts val="1067"/>
              </a:spcBef>
            </a:pPr>
            <a:r>
              <a:rPr sz="1800" b="1" dirty="0">
                <a:latin typeface="Source Sans Pro Semibold"/>
                <a:cs typeface="Source Sans Pro Semibold"/>
              </a:rPr>
              <a:t>Reliability</a:t>
            </a:r>
            <a:endParaRPr lang="en-US" sz="1800" b="1" dirty="0">
              <a:latin typeface="Source Sans Pro Light"/>
              <a:cs typeface="Source Sans Pro Light"/>
            </a:endParaRPr>
          </a:p>
          <a:p>
            <a:pPr algn="r">
              <a:lnSpc>
                <a:spcPct val="90000"/>
              </a:lnSpc>
              <a:spcBef>
                <a:spcPts val="1067"/>
              </a:spcBef>
            </a:pPr>
            <a:r>
              <a:rPr sz="1600" dirty="0">
                <a:latin typeface="Source Sans Pro"/>
                <a:cs typeface="Source Sans Pro"/>
              </a:rPr>
              <a:t>Owner-operated medium-sized company with sound financial basis and </a:t>
            </a:r>
            <a:r>
              <a:rPr lang="de-DE" sz="1600" dirty="0" err="1">
                <a:latin typeface="Source Sans Pro"/>
                <a:cs typeface="Source Sans Pro"/>
              </a:rPr>
              <a:t>long</a:t>
            </a:r>
            <a:r>
              <a:rPr lang="de-DE" sz="1600" dirty="0">
                <a:latin typeface="Source Sans Pro"/>
                <a:cs typeface="Source Sans Pro"/>
              </a:rPr>
              <a:t>-standing</a:t>
            </a:r>
            <a:r>
              <a:rPr sz="1600" dirty="0">
                <a:latin typeface="Source Sans Pro"/>
                <a:cs typeface="Source Sans Pro"/>
              </a:rPr>
              <a:t> existence in the market</a:t>
            </a:r>
            <a:endParaRPr lang="en-US" sz="1600" dirty="0">
              <a:latin typeface="Source Sans Pro"/>
              <a:cs typeface="Source Sans Pro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6328007" y="1805824"/>
            <a:ext cx="0" cy="3149600"/>
          </a:xfrm>
          <a:prstGeom prst="line">
            <a:avLst/>
          </a:prstGeom>
          <a:ln w="3175" cmpd="sng">
            <a:solidFill>
              <a:schemeClr val="tx1">
                <a:alpha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>
            <a:off x="6324620" y="1805824"/>
            <a:ext cx="0" cy="3149600"/>
          </a:xfrm>
          <a:prstGeom prst="line">
            <a:avLst/>
          </a:prstGeom>
          <a:ln w="3175" cmpd="sng">
            <a:solidFill>
              <a:schemeClr val="tx1">
                <a:alpha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5616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5" grpId="0" animBg="1"/>
      <p:bldP spid="46" grpId="0" animBg="1"/>
      <p:bldP spid="6" grpId="0" animBg="1"/>
      <p:bldP spid="7" grpId="0" animBg="1"/>
      <p:bldP spid="8" grpId="0" animBg="1"/>
      <p:bldP spid="9" grpId="0" animBg="1"/>
      <p:bldP spid="25" grpId="0"/>
      <p:bldP spid="43" grpId="0"/>
      <p:bldP spid="44" grpId="0"/>
      <p:bldP spid="4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5"/>
          <p:cNvSpPr>
            <a:spLocks/>
          </p:cNvSpPr>
          <p:nvPr/>
        </p:nvSpPr>
        <p:spPr bwMode="auto">
          <a:xfrm>
            <a:off x="8292244" y="4238402"/>
            <a:ext cx="936104" cy="1458850"/>
          </a:xfrm>
          <a:custGeom>
            <a:avLst/>
            <a:gdLst>
              <a:gd name="T0" fmla="*/ 442 w 466"/>
              <a:gd name="T1" fmla="*/ 108 h 820"/>
              <a:gd name="T2" fmla="*/ 336 w 466"/>
              <a:gd name="T3" fmla="*/ 129 h 820"/>
              <a:gd name="T4" fmla="*/ 286 w 466"/>
              <a:gd name="T5" fmla="*/ 160 h 820"/>
              <a:gd name="T6" fmla="*/ 252 w 466"/>
              <a:gd name="T7" fmla="*/ 201 h 820"/>
              <a:gd name="T8" fmla="*/ 217 w 466"/>
              <a:gd name="T9" fmla="*/ 268 h 820"/>
              <a:gd name="T10" fmla="*/ 212 w 466"/>
              <a:gd name="T11" fmla="*/ 232 h 820"/>
              <a:gd name="T12" fmla="*/ 243 w 466"/>
              <a:gd name="T13" fmla="*/ 149 h 820"/>
              <a:gd name="T14" fmla="*/ 283 w 466"/>
              <a:gd name="T15" fmla="*/ 93 h 820"/>
              <a:gd name="T16" fmla="*/ 318 w 466"/>
              <a:gd name="T17" fmla="*/ 25 h 820"/>
              <a:gd name="T18" fmla="*/ 317 w 466"/>
              <a:gd name="T19" fmla="*/ 11 h 820"/>
              <a:gd name="T20" fmla="*/ 290 w 466"/>
              <a:gd name="T21" fmla="*/ 1 h 820"/>
              <a:gd name="T22" fmla="*/ 261 w 466"/>
              <a:gd name="T23" fmla="*/ 13 h 820"/>
              <a:gd name="T24" fmla="*/ 211 w 466"/>
              <a:gd name="T25" fmla="*/ 36 h 820"/>
              <a:gd name="T26" fmla="*/ 184 w 466"/>
              <a:gd name="T27" fmla="*/ 74 h 820"/>
              <a:gd name="T28" fmla="*/ 161 w 466"/>
              <a:gd name="T29" fmla="*/ 109 h 820"/>
              <a:gd name="T30" fmla="*/ 189 w 466"/>
              <a:gd name="T31" fmla="*/ 201 h 820"/>
              <a:gd name="T32" fmla="*/ 167 w 466"/>
              <a:gd name="T33" fmla="*/ 214 h 820"/>
              <a:gd name="T34" fmla="*/ 92 w 466"/>
              <a:gd name="T35" fmla="*/ 224 h 820"/>
              <a:gd name="T36" fmla="*/ 64 w 466"/>
              <a:gd name="T37" fmla="*/ 279 h 820"/>
              <a:gd name="T38" fmla="*/ 59 w 466"/>
              <a:gd name="T39" fmla="*/ 328 h 820"/>
              <a:gd name="T40" fmla="*/ 98 w 466"/>
              <a:gd name="T41" fmla="*/ 366 h 820"/>
              <a:gd name="T42" fmla="*/ 115 w 466"/>
              <a:gd name="T43" fmla="*/ 352 h 820"/>
              <a:gd name="T44" fmla="*/ 119 w 466"/>
              <a:gd name="T45" fmla="*/ 304 h 820"/>
              <a:gd name="T46" fmla="*/ 138 w 466"/>
              <a:gd name="T47" fmla="*/ 294 h 820"/>
              <a:gd name="T48" fmla="*/ 150 w 466"/>
              <a:gd name="T49" fmla="*/ 251 h 820"/>
              <a:gd name="T50" fmla="*/ 187 w 466"/>
              <a:gd name="T51" fmla="*/ 234 h 820"/>
              <a:gd name="T52" fmla="*/ 208 w 466"/>
              <a:gd name="T53" fmla="*/ 464 h 820"/>
              <a:gd name="T54" fmla="*/ 207 w 466"/>
              <a:gd name="T55" fmla="*/ 482 h 820"/>
              <a:gd name="T56" fmla="*/ 158 w 466"/>
              <a:gd name="T57" fmla="*/ 461 h 820"/>
              <a:gd name="T58" fmla="*/ 58 w 466"/>
              <a:gd name="T59" fmla="*/ 469 h 820"/>
              <a:gd name="T60" fmla="*/ 1 w 466"/>
              <a:gd name="T61" fmla="*/ 519 h 820"/>
              <a:gd name="T62" fmla="*/ 70 w 466"/>
              <a:gd name="T63" fmla="*/ 492 h 820"/>
              <a:gd name="T64" fmla="*/ 129 w 466"/>
              <a:gd name="T65" fmla="*/ 474 h 820"/>
              <a:gd name="T66" fmla="*/ 197 w 466"/>
              <a:gd name="T67" fmla="*/ 494 h 820"/>
              <a:gd name="T68" fmla="*/ 210 w 466"/>
              <a:gd name="T69" fmla="*/ 718 h 820"/>
              <a:gd name="T70" fmla="*/ 202 w 466"/>
              <a:gd name="T71" fmla="*/ 750 h 820"/>
              <a:gd name="T72" fmla="*/ 194 w 466"/>
              <a:gd name="T73" fmla="*/ 780 h 820"/>
              <a:gd name="T74" fmla="*/ 176 w 466"/>
              <a:gd name="T75" fmla="*/ 805 h 820"/>
              <a:gd name="T76" fmla="*/ 264 w 466"/>
              <a:gd name="T77" fmla="*/ 811 h 820"/>
              <a:gd name="T78" fmla="*/ 250 w 466"/>
              <a:gd name="T79" fmla="*/ 795 h 820"/>
              <a:gd name="T80" fmla="*/ 232 w 466"/>
              <a:gd name="T81" fmla="*/ 803 h 820"/>
              <a:gd name="T82" fmla="*/ 221 w 466"/>
              <a:gd name="T83" fmla="*/ 727 h 820"/>
              <a:gd name="T84" fmla="*/ 217 w 466"/>
              <a:gd name="T85" fmla="*/ 538 h 820"/>
              <a:gd name="T86" fmla="*/ 231 w 466"/>
              <a:gd name="T87" fmla="*/ 487 h 820"/>
              <a:gd name="T88" fmla="*/ 321 w 466"/>
              <a:gd name="T89" fmla="*/ 527 h 820"/>
              <a:gd name="T90" fmla="*/ 403 w 466"/>
              <a:gd name="T91" fmla="*/ 508 h 820"/>
              <a:gd name="T92" fmla="*/ 390 w 466"/>
              <a:gd name="T93" fmla="*/ 463 h 820"/>
              <a:gd name="T94" fmla="*/ 347 w 466"/>
              <a:gd name="T95" fmla="*/ 419 h 820"/>
              <a:gd name="T96" fmla="*/ 241 w 466"/>
              <a:gd name="T97" fmla="*/ 460 h 820"/>
              <a:gd name="T98" fmla="*/ 217 w 466"/>
              <a:gd name="T99" fmla="*/ 344 h 820"/>
              <a:gd name="T100" fmla="*/ 267 w 466"/>
              <a:gd name="T101" fmla="*/ 240 h 820"/>
              <a:gd name="T102" fmla="*/ 369 w 466"/>
              <a:gd name="T103" fmla="*/ 178 h 820"/>
              <a:gd name="T104" fmla="*/ 447 w 466"/>
              <a:gd name="T105" fmla="*/ 134 h 820"/>
              <a:gd name="T106" fmla="*/ 466 w 466"/>
              <a:gd name="T107" fmla="*/ 116 h 8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66" h="820">
                <a:moveTo>
                  <a:pt x="464" y="114"/>
                </a:moveTo>
                <a:cubicBezTo>
                  <a:pt x="460" y="113"/>
                  <a:pt x="456" y="111"/>
                  <a:pt x="451" y="111"/>
                </a:cubicBezTo>
                <a:cubicBezTo>
                  <a:pt x="450" y="111"/>
                  <a:pt x="448" y="112"/>
                  <a:pt x="449" y="109"/>
                </a:cubicBezTo>
                <a:cubicBezTo>
                  <a:pt x="449" y="107"/>
                  <a:pt x="448" y="107"/>
                  <a:pt x="446" y="107"/>
                </a:cubicBezTo>
                <a:cubicBezTo>
                  <a:pt x="445" y="108"/>
                  <a:pt x="443" y="108"/>
                  <a:pt x="442" y="108"/>
                </a:cubicBezTo>
                <a:cubicBezTo>
                  <a:pt x="425" y="111"/>
                  <a:pt x="409" y="113"/>
                  <a:pt x="392" y="113"/>
                </a:cubicBezTo>
                <a:cubicBezTo>
                  <a:pt x="388" y="113"/>
                  <a:pt x="384" y="114"/>
                  <a:pt x="380" y="116"/>
                </a:cubicBezTo>
                <a:cubicBezTo>
                  <a:pt x="375" y="118"/>
                  <a:pt x="371" y="119"/>
                  <a:pt x="366" y="120"/>
                </a:cubicBezTo>
                <a:cubicBezTo>
                  <a:pt x="357" y="121"/>
                  <a:pt x="349" y="123"/>
                  <a:pt x="342" y="129"/>
                </a:cubicBezTo>
                <a:cubicBezTo>
                  <a:pt x="340" y="130"/>
                  <a:pt x="338" y="130"/>
                  <a:pt x="336" y="129"/>
                </a:cubicBezTo>
                <a:cubicBezTo>
                  <a:pt x="328" y="127"/>
                  <a:pt x="322" y="128"/>
                  <a:pt x="318" y="135"/>
                </a:cubicBezTo>
                <a:cubicBezTo>
                  <a:pt x="314" y="139"/>
                  <a:pt x="310" y="144"/>
                  <a:pt x="312" y="150"/>
                </a:cubicBezTo>
                <a:cubicBezTo>
                  <a:pt x="313" y="153"/>
                  <a:pt x="311" y="155"/>
                  <a:pt x="308" y="153"/>
                </a:cubicBezTo>
                <a:cubicBezTo>
                  <a:pt x="304" y="151"/>
                  <a:pt x="299" y="152"/>
                  <a:pt x="296" y="154"/>
                </a:cubicBezTo>
                <a:cubicBezTo>
                  <a:pt x="293" y="157"/>
                  <a:pt x="290" y="159"/>
                  <a:pt x="286" y="160"/>
                </a:cubicBezTo>
                <a:cubicBezTo>
                  <a:pt x="283" y="162"/>
                  <a:pt x="281" y="164"/>
                  <a:pt x="280" y="168"/>
                </a:cubicBezTo>
                <a:cubicBezTo>
                  <a:pt x="279" y="173"/>
                  <a:pt x="277" y="176"/>
                  <a:pt x="272" y="177"/>
                </a:cubicBezTo>
                <a:cubicBezTo>
                  <a:pt x="271" y="177"/>
                  <a:pt x="270" y="179"/>
                  <a:pt x="270" y="179"/>
                </a:cubicBezTo>
                <a:cubicBezTo>
                  <a:pt x="267" y="183"/>
                  <a:pt x="264" y="186"/>
                  <a:pt x="261" y="189"/>
                </a:cubicBezTo>
                <a:cubicBezTo>
                  <a:pt x="257" y="193"/>
                  <a:pt x="254" y="196"/>
                  <a:pt x="252" y="201"/>
                </a:cubicBezTo>
                <a:cubicBezTo>
                  <a:pt x="250" y="205"/>
                  <a:pt x="249" y="210"/>
                  <a:pt x="248" y="216"/>
                </a:cubicBezTo>
                <a:cubicBezTo>
                  <a:pt x="247" y="219"/>
                  <a:pt x="245" y="223"/>
                  <a:pt x="241" y="225"/>
                </a:cubicBezTo>
                <a:cubicBezTo>
                  <a:pt x="238" y="226"/>
                  <a:pt x="236" y="229"/>
                  <a:pt x="235" y="232"/>
                </a:cubicBezTo>
                <a:cubicBezTo>
                  <a:pt x="232" y="237"/>
                  <a:pt x="228" y="243"/>
                  <a:pt x="225" y="248"/>
                </a:cubicBezTo>
                <a:cubicBezTo>
                  <a:pt x="222" y="255"/>
                  <a:pt x="220" y="262"/>
                  <a:pt x="217" y="268"/>
                </a:cubicBezTo>
                <a:cubicBezTo>
                  <a:pt x="217" y="270"/>
                  <a:pt x="217" y="271"/>
                  <a:pt x="215" y="271"/>
                </a:cubicBezTo>
                <a:cubicBezTo>
                  <a:pt x="214" y="271"/>
                  <a:pt x="214" y="269"/>
                  <a:pt x="214" y="268"/>
                </a:cubicBezTo>
                <a:cubicBezTo>
                  <a:pt x="214" y="262"/>
                  <a:pt x="214" y="255"/>
                  <a:pt x="211" y="249"/>
                </a:cubicBezTo>
                <a:cubicBezTo>
                  <a:pt x="211" y="248"/>
                  <a:pt x="211" y="248"/>
                  <a:pt x="211" y="247"/>
                </a:cubicBezTo>
                <a:cubicBezTo>
                  <a:pt x="213" y="242"/>
                  <a:pt x="213" y="237"/>
                  <a:pt x="212" y="232"/>
                </a:cubicBezTo>
                <a:cubicBezTo>
                  <a:pt x="212" y="230"/>
                  <a:pt x="213" y="227"/>
                  <a:pt x="214" y="225"/>
                </a:cubicBezTo>
                <a:cubicBezTo>
                  <a:pt x="216" y="223"/>
                  <a:pt x="217" y="221"/>
                  <a:pt x="217" y="218"/>
                </a:cubicBezTo>
                <a:cubicBezTo>
                  <a:pt x="218" y="214"/>
                  <a:pt x="220" y="210"/>
                  <a:pt x="221" y="206"/>
                </a:cubicBezTo>
                <a:cubicBezTo>
                  <a:pt x="225" y="195"/>
                  <a:pt x="227" y="183"/>
                  <a:pt x="228" y="172"/>
                </a:cubicBezTo>
                <a:cubicBezTo>
                  <a:pt x="229" y="161"/>
                  <a:pt x="234" y="154"/>
                  <a:pt x="243" y="149"/>
                </a:cubicBezTo>
                <a:cubicBezTo>
                  <a:pt x="251" y="146"/>
                  <a:pt x="258" y="142"/>
                  <a:pt x="263" y="134"/>
                </a:cubicBezTo>
                <a:cubicBezTo>
                  <a:pt x="266" y="129"/>
                  <a:pt x="269" y="123"/>
                  <a:pt x="273" y="118"/>
                </a:cubicBezTo>
                <a:cubicBezTo>
                  <a:pt x="278" y="114"/>
                  <a:pt x="282" y="109"/>
                  <a:pt x="285" y="103"/>
                </a:cubicBezTo>
                <a:cubicBezTo>
                  <a:pt x="285" y="101"/>
                  <a:pt x="287" y="100"/>
                  <a:pt x="284" y="98"/>
                </a:cubicBezTo>
                <a:cubicBezTo>
                  <a:pt x="283" y="97"/>
                  <a:pt x="283" y="95"/>
                  <a:pt x="283" y="93"/>
                </a:cubicBezTo>
                <a:cubicBezTo>
                  <a:pt x="287" y="87"/>
                  <a:pt x="289" y="80"/>
                  <a:pt x="295" y="75"/>
                </a:cubicBezTo>
                <a:cubicBezTo>
                  <a:pt x="297" y="73"/>
                  <a:pt x="300" y="71"/>
                  <a:pt x="303" y="69"/>
                </a:cubicBezTo>
                <a:cubicBezTo>
                  <a:pt x="321" y="59"/>
                  <a:pt x="328" y="41"/>
                  <a:pt x="333" y="23"/>
                </a:cubicBezTo>
                <a:cubicBezTo>
                  <a:pt x="334" y="21"/>
                  <a:pt x="333" y="20"/>
                  <a:pt x="331" y="20"/>
                </a:cubicBezTo>
                <a:cubicBezTo>
                  <a:pt x="326" y="21"/>
                  <a:pt x="322" y="23"/>
                  <a:pt x="318" y="25"/>
                </a:cubicBezTo>
                <a:cubicBezTo>
                  <a:pt x="317" y="26"/>
                  <a:pt x="315" y="27"/>
                  <a:pt x="314" y="25"/>
                </a:cubicBezTo>
                <a:cubicBezTo>
                  <a:pt x="313" y="24"/>
                  <a:pt x="314" y="23"/>
                  <a:pt x="315" y="22"/>
                </a:cubicBezTo>
                <a:cubicBezTo>
                  <a:pt x="317" y="19"/>
                  <a:pt x="319" y="17"/>
                  <a:pt x="321" y="14"/>
                </a:cubicBezTo>
                <a:cubicBezTo>
                  <a:pt x="322" y="13"/>
                  <a:pt x="325" y="11"/>
                  <a:pt x="323" y="10"/>
                </a:cubicBezTo>
                <a:cubicBezTo>
                  <a:pt x="322" y="8"/>
                  <a:pt x="319" y="10"/>
                  <a:pt x="317" y="11"/>
                </a:cubicBezTo>
                <a:cubicBezTo>
                  <a:pt x="317" y="12"/>
                  <a:pt x="317" y="12"/>
                  <a:pt x="316" y="13"/>
                </a:cubicBezTo>
                <a:cubicBezTo>
                  <a:pt x="314" y="14"/>
                  <a:pt x="312" y="16"/>
                  <a:pt x="309" y="18"/>
                </a:cubicBezTo>
                <a:cubicBezTo>
                  <a:pt x="310" y="10"/>
                  <a:pt x="310" y="10"/>
                  <a:pt x="302" y="11"/>
                </a:cubicBezTo>
                <a:cubicBezTo>
                  <a:pt x="301" y="11"/>
                  <a:pt x="300" y="12"/>
                  <a:pt x="299" y="10"/>
                </a:cubicBezTo>
                <a:cubicBezTo>
                  <a:pt x="297" y="6"/>
                  <a:pt x="293" y="4"/>
                  <a:pt x="290" y="1"/>
                </a:cubicBezTo>
                <a:cubicBezTo>
                  <a:pt x="290" y="0"/>
                  <a:pt x="289" y="1"/>
                  <a:pt x="288" y="1"/>
                </a:cubicBezTo>
                <a:cubicBezTo>
                  <a:pt x="284" y="4"/>
                  <a:pt x="280" y="7"/>
                  <a:pt x="277" y="11"/>
                </a:cubicBezTo>
                <a:cubicBezTo>
                  <a:pt x="274" y="14"/>
                  <a:pt x="272" y="14"/>
                  <a:pt x="269" y="13"/>
                </a:cubicBezTo>
                <a:cubicBezTo>
                  <a:pt x="267" y="13"/>
                  <a:pt x="266" y="13"/>
                  <a:pt x="265" y="12"/>
                </a:cubicBezTo>
                <a:cubicBezTo>
                  <a:pt x="263" y="11"/>
                  <a:pt x="262" y="12"/>
                  <a:pt x="261" y="13"/>
                </a:cubicBezTo>
                <a:cubicBezTo>
                  <a:pt x="257" y="15"/>
                  <a:pt x="255" y="19"/>
                  <a:pt x="252" y="22"/>
                </a:cubicBezTo>
                <a:cubicBezTo>
                  <a:pt x="250" y="25"/>
                  <a:pt x="248" y="25"/>
                  <a:pt x="245" y="24"/>
                </a:cubicBezTo>
                <a:cubicBezTo>
                  <a:pt x="243" y="24"/>
                  <a:pt x="242" y="23"/>
                  <a:pt x="241" y="23"/>
                </a:cubicBezTo>
                <a:cubicBezTo>
                  <a:pt x="231" y="19"/>
                  <a:pt x="222" y="23"/>
                  <a:pt x="220" y="31"/>
                </a:cubicBezTo>
                <a:cubicBezTo>
                  <a:pt x="218" y="39"/>
                  <a:pt x="218" y="39"/>
                  <a:pt x="211" y="36"/>
                </a:cubicBezTo>
                <a:cubicBezTo>
                  <a:pt x="210" y="35"/>
                  <a:pt x="209" y="35"/>
                  <a:pt x="208" y="34"/>
                </a:cubicBezTo>
                <a:cubicBezTo>
                  <a:pt x="203" y="33"/>
                  <a:pt x="198" y="31"/>
                  <a:pt x="195" y="37"/>
                </a:cubicBezTo>
                <a:cubicBezTo>
                  <a:pt x="194" y="38"/>
                  <a:pt x="194" y="38"/>
                  <a:pt x="193" y="39"/>
                </a:cubicBezTo>
                <a:cubicBezTo>
                  <a:pt x="189" y="42"/>
                  <a:pt x="186" y="47"/>
                  <a:pt x="186" y="51"/>
                </a:cubicBezTo>
                <a:cubicBezTo>
                  <a:pt x="185" y="59"/>
                  <a:pt x="184" y="66"/>
                  <a:pt x="184" y="74"/>
                </a:cubicBezTo>
                <a:cubicBezTo>
                  <a:pt x="184" y="81"/>
                  <a:pt x="182" y="83"/>
                  <a:pt x="175" y="82"/>
                </a:cubicBezTo>
                <a:cubicBezTo>
                  <a:pt x="171" y="80"/>
                  <a:pt x="167" y="83"/>
                  <a:pt x="163" y="83"/>
                </a:cubicBezTo>
                <a:cubicBezTo>
                  <a:pt x="162" y="83"/>
                  <a:pt x="162" y="83"/>
                  <a:pt x="162" y="84"/>
                </a:cubicBezTo>
                <a:cubicBezTo>
                  <a:pt x="163" y="87"/>
                  <a:pt x="161" y="89"/>
                  <a:pt x="160" y="91"/>
                </a:cubicBezTo>
                <a:cubicBezTo>
                  <a:pt x="159" y="97"/>
                  <a:pt x="158" y="103"/>
                  <a:pt x="161" y="109"/>
                </a:cubicBezTo>
                <a:cubicBezTo>
                  <a:pt x="164" y="113"/>
                  <a:pt x="166" y="117"/>
                  <a:pt x="168" y="122"/>
                </a:cubicBezTo>
                <a:cubicBezTo>
                  <a:pt x="171" y="129"/>
                  <a:pt x="174" y="136"/>
                  <a:pt x="174" y="144"/>
                </a:cubicBezTo>
                <a:cubicBezTo>
                  <a:pt x="174" y="146"/>
                  <a:pt x="173" y="148"/>
                  <a:pt x="173" y="150"/>
                </a:cubicBezTo>
                <a:cubicBezTo>
                  <a:pt x="173" y="157"/>
                  <a:pt x="176" y="162"/>
                  <a:pt x="178" y="168"/>
                </a:cubicBezTo>
                <a:cubicBezTo>
                  <a:pt x="181" y="179"/>
                  <a:pt x="185" y="190"/>
                  <a:pt x="189" y="201"/>
                </a:cubicBezTo>
                <a:cubicBezTo>
                  <a:pt x="192" y="207"/>
                  <a:pt x="192" y="207"/>
                  <a:pt x="186" y="210"/>
                </a:cubicBezTo>
                <a:cubicBezTo>
                  <a:pt x="185" y="210"/>
                  <a:pt x="184" y="211"/>
                  <a:pt x="182" y="211"/>
                </a:cubicBezTo>
                <a:cubicBezTo>
                  <a:pt x="180" y="212"/>
                  <a:pt x="178" y="213"/>
                  <a:pt x="176" y="211"/>
                </a:cubicBezTo>
                <a:cubicBezTo>
                  <a:pt x="175" y="210"/>
                  <a:pt x="173" y="211"/>
                  <a:pt x="172" y="212"/>
                </a:cubicBezTo>
                <a:cubicBezTo>
                  <a:pt x="171" y="214"/>
                  <a:pt x="169" y="214"/>
                  <a:pt x="167" y="214"/>
                </a:cubicBezTo>
                <a:cubicBezTo>
                  <a:pt x="162" y="216"/>
                  <a:pt x="158" y="214"/>
                  <a:pt x="153" y="215"/>
                </a:cubicBezTo>
                <a:cubicBezTo>
                  <a:pt x="150" y="216"/>
                  <a:pt x="148" y="215"/>
                  <a:pt x="145" y="214"/>
                </a:cubicBezTo>
                <a:cubicBezTo>
                  <a:pt x="138" y="211"/>
                  <a:pt x="132" y="210"/>
                  <a:pt x="124" y="211"/>
                </a:cubicBezTo>
                <a:cubicBezTo>
                  <a:pt x="120" y="212"/>
                  <a:pt x="116" y="214"/>
                  <a:pt x="112" y="215"/>
                </a:cubicBezTo>
                <a:cubicBezTo>
                  <a:pt x="105" y="217"/>
                  <a:pt x="98" y="219"/>
                  <a:pt x="92" y="224"/>
                </a:cubicBezTo>
                <a:cubicBezTo>
                  <a:pt x="90" y="226"/>
                  <a:pt x="89" y="229"/>
                  <a:pt x="86" y="229"/>
                </a:cubicBezTo>
                <a:cubicBezTo>
                  <a:pt x="81" y="231"/>
                  <a:pt x="78" y="234"/>
                  <a:pt x="76" y="238"/>
                </a:cubicBezTo>
                <a:cubicBezTo>
                  <a:pt x="72" y="246"/>
                  <a:pt x="68" y="255"/>
                  <a:pt x="64" y="263"/>
                </a:cubicBezTo>
                <a:cubicBezTo>
                  <a:pt x="62" y="267"/>
                  <a:pt x="61" y="271"/>
                  <a:pt x="64" y="275"/>
                </a:cubicBezTo>
                <a:cubicBezTo>
                  <a:pt x="65" y="277"/>
                  <a:pt x="65" y="278"/>
                  <a:pt x="64" y="279"/>
                </a:cubicBezTo>
                <a:cubicBezTo>
                  <a:pt x="60" y="283"/>
                  <a:pt x="56" y="287"/>
                  <a:pt x="51" y="288"/>
                </a:cubicBezTo>
                <a:cubicBezTo>
                  <a:pt x="47" y="289"/>
                  <a:pt x="46" y="291"/>
                  <a:pt x="45" y="295"/>
                </a:cubicBezTo>
                <a:cubicBezTo>
                  <a:pt x="42" y="303"/>
                  <a:pt x="42" y="312"/>
                  <a:pt x="48" y="320"/>
                </a:cubicBezTo>
                <a:cubicBezTo>
                  <a:pt x="49" y="321"/>
                  <a:pt x="50" y="323"/>
                  <a:pt x="51" y="324"/>
                </a:cubicBezTo>
                <a:cubicBezTo>
                  <a:pt x="52" y="328"/>
                  <a:pt x="55" y="329"/>
                  <a:pt x="59" y="328"/>
                </a:cubicBezTo>
                <a:cubicBezTo>
                  <a:pt x="63" y="327"/>
                  <a:pt x="66" y="329"/>
                  <a:pt x="68" y="333"/>
                </a:cubicBezTo>
                <a:cubicBezTo>
                  <a:pt x="69" y="338"/>
                  <a:pt x="71" y="342"/>
                  <a:pt x="73" y="346"/>
                </a:cubicBezTo>
                <a:cubicBezTo>
                  <a:pt x="74" y="348"/>
                  <a:pt x="75" y="349"/>
                  <a:pt x="77" y="348"/>
                </a:cubicBezTo>
                <a:cubicBezTo>
                  <a:pt x="78" y="348"/>
                  <a:pt x="80" y="348"/>
                  <a:pt x="82" y="350"/>
                </a:cubicBezTo>
                <a:cubicBezTo>
                  <a:pt x="86" y="357"/>
                  <a:pt x="92" y="361"/>
                  <a:pt x="98" y="366"/>
                </a:cubicBezTo>
                <a:cubicBezTo>
                  <a:pt x="101" y="369"/>
                  <a:pt x="103" y="368"/>
                  <a:pt x="105" y="365"/>
                </a:cubicBezTo>
                <a:cubicBezTo>
                  <a:pt x="106" y="362"/>
                  <a:pt x="106" y="359"/>
                  <a:pt x="105" y="357"/>
                </a:cubicBezTo>
                <a:cubicBezTo>
                  <a:pt x="104" y="353"/>
                  <a:pt x="106" y="351"/>
                  <a:pt x="110" y="352"/>
                </a:cubicBezTo>
                <a:cubicBezTo>
                  <a:pt x="112" y="352"/>
                  <a:pt x="113" y="353"/>
                  <a:pt x="114" y="354"/>
                </a:cubicBezTo>
                <a:cubicBezTo>
                  <a:pt x="115" y="353"/>
                  <a:pt x="115" y="353"/>
                  <a:pt x="115" y="352"/>
                </a:cubicBezTo>
                <a:cubicBezTo>
                  <a:pt x="114" y="347"/>
                  <a:pt x="112" y="342"/>
                  <a:pt x="111" y="337"/>
                </a:cubicBezTo>
                <a:cubicBezTo>
                  <a:pt x="110" y="333"/>
                  <a:pt x="112" y="331"/>
                  <a:pt x="116" y="332"/>
                </a:cubicBezTo>
                <a:cubicBezTo>
                  <a:pt x="118" y="333"/>
                  <a:pt x="121" y="334"/>
                  <a:pt x="124" y="334"/>
                </a:cubicBezTo>
                <a:cubicBezTo>
                  <a:pt x="124" y="330"/>
                  <a:pt x="124" y="326"/>
                  <a:pt x="123" y="322"/>
                </a:cubicBezTo>
                <a:cubicBezTo>
                  <a:pt x="122" y="316"/>
                  <a:pt x="119" y="311"/>
                  <a:pt x="119" y="304"/>
                </a:cubicBezTo>
                <a:cubicBezTo>
                  <a:pt x="119" y="302"/>
                  <a:pt x="118" y="298"/>
                  <a:pt x="120" y="296"/>
                </a:cubicBezTo>
                <a:cubicBezTo>
                  <a:pt x="123" y="294"/>
                  <a:pt x="125" y="298"/>
                  <a:pt x="128" y="298"/>
                </a:cubicBezTo>
                <a:cubicBezTo>
                  <a:pt x="130" y="299"/>
                  <a:pt x="131" y="303"/>
                  <a:pt x="134" y="301"/>
                </a:cubicBezTo>
                <a:cubicBezTo>
                  <a:pt x="136" y="300"/>
                  <a:pt x="137" y="297"/>
                  <a:pt x="138" y="294"/>
                </a:cubicBezTo>
                <a:cubicBezTo>
                  <a:pt x="138" y="294"/>
                  <a:pt x="138" y="294"/>
                  <a:pt x="138" y="294"/>
                </a:cubicBezTo>
                <a:cubicBezTo>
                  <a:pt x="142" y="280"/>
                  <a:pt x="145" y="267"/>
                  <a:pt x="142" y="253"/>
                </a:cubicBezTo>
                <a:cubicBezTo>
                  <a:pt x="141" y="252"/>
                  <a:pt x="142" y="249"/>
                  <a:pt x="142" y="247"/>
                </a:cubicBezTo>
                <a:cubicBezTo>
                  <a:pt x="142" y="245"/>
                  <a:pt x="143" y="244"/>
                  <a:pt x="145" y="244"/>
                </a:cubicBezTo>
                <a:cubicBezTo>
                  <a:pt x="147" y="243"/>
                  <a:pt x="147" y="245"/>
                  <a:pt x="147" y="246"/>
                </a:cubicBezTo>
                <a:cubicBezTo>
                  <a:pt x="148" y="247"/>
                  <a:pt x="149" y="249"/>
                  <a:pt x="150" y="251"/>
                </a:cubicBezTo>
                <a:cubicBezTo>
                  <a:pt x="151" y="252"/>
                  <a:pt x="152" y="252"/>
                  <a:pt x="154" y="251"/>
                </a:cubicBezTo>
                <a:cubicBezTo>
                  <a:pt x="160" y="248"/>
                  <a:pt x="164" y="244"/>
                  <a:pt x="164" y="236"/>
                </a:cubicBezTo>
                <a:cubicBezTo>
                  <a:pt x="164" y="233"/>
                  <a:pt x="163" y="230"/>
                  <a:pt x="165" y="227"/>
                </a:cubicBezTo>
                <a:cubicBezTo>
                  <a:pt x="165" y="225"/>
                  <a:pt x="166" y="224"/>
                  <a:pt x="168" y="224"/>
                </a:cubicBezTo>
                <a:cubicBezTo>
                  <a:pt x="175" y="227"/>
                  <a:pt x="181" y="229"/>
                  <a:pt x="187" y="234"/>
                </a:cubicBezTo>
                <a:cubicBezTo>
                  <a:pt x="193" y="239"/>
                  <a:pt x="199" y="243"/>
                  <a:pt x="202" y="251"/>
                </a:cubicBezTo>
                <a:cubicBezTo>
                  <a:pt x="206" y="265"/>
                  <a:pt x="207" y="280"/>
                  <a:pt x="208" y="294"/>
                </a:cubicBezTo>
                <a:cubicBezTo>
                  <a:pt x="208" y="310"/>
                  <a:pt x="209" y="326"/>
                  <a:pt x="209" y="341"/>
                </a:cubicBezTo>
                <a:cubicBezTo>
                  <a:pt x="208" y="350"/>
                  <a:pt x="208" y="359"/>
                  <a:pt x="209" y="368"/>
                </a:cubicBezTo>
                <a:cubicBezTo>
                  <a:pt x="209" y="400"/>
                  <a:pt x="208" y="432"/>
                  <a:pt x="208" y="464"/>
                </a:cubicBezTo>
                <a:cubicBezTo>
                  <a:pt x="208" y="465"/>
                  <a:pt x="208" y="466"/>
                  <a:pt x="207" y="468"/>
                </a:cubicBezTo>
                <a:cubicBezTo>
                  <a:pt x="207" y="469"/>
                  <a:pt x="207" y="470"/>
                  <a:pt x="205" y="470"/>
                </a:cubicBezTo>
                <a:cubicBezTo>
                  <a:pt x="203" y="470"/>
                  <a:pt x="201" y="471"/>
                  <a:pt x="202" y="472"/>
                </a:cubicBezTo>
                <a:cubicBezTo>
                  <a:pt x="203" y="475"/>
                  <a:pt x="200" y="479"/>
                  <a:pt x="205" y="480"/>
                </a:cubicBezTo>
                <a:cubicBezTo>
                  <a:pt x="206" y="480"/>
                  <a:pt x="207" y="480"/>
                  <a:pt x="207" y="482"/>
                </a:cubicBezTo>
                <a:cubicBezTo>
                  <a:pt x="207" y="485"/>
                  <a:pt x="207" y="489"/>
                  <a:pt x="207" y="492"/>
                </a:cubicBezTo>
                <a:cubicBezTo>
                  <a:pt x="207" y="493"/>
                  <a:pt x="207" y="494"/>
                  <a:pt x="206" y="494"/>
                </a:cubicBezTo>
                <a:cubicBezTo>
                  <a:pt x="200" y="490"/>
                  <a:pt x="195" y="487"/>
                  <a:pt x="190" y="484"/>
                </a:cubicBezTo>
                <a:cubicBezTo>
                  <a:pt x="187" y="481"/>
                  <a:pt x="185" y="478"/>
                  <a:pt x="182" y="475"/>
                </a:cubicBezTo>
                <a:cubicBezTo>
                  <a:pt x="176" y="468"/>
                  <a:pt x="168" y="463"/>
                  <a:pt x="158" y="461"/>
                </a:cubicBezTo>
                <a:cubicBezTo>
                  <a:pt x="152" y="460"/>
                  <a:pt x="147" y="458"/>
                  <a:pt x="141" y="457"/>
                </a:cubicBezTo>
                <a:cubicBezTo>
                  <a:pt x="135" y="455"/>
                  <a:pt x="129" y="453"/>
                  <a:pt x="123" y="453"/>
                </a:cubicBezTo>
                <a:cubicBezTo>
                  <a:pt x="119" y="453"/>
                  <a:pt x="116" y="454"/>
                  <a:pt x="113" y="454"/>
                </a:cubicBezTo>
                <a:cubicBezTo>
                  <a:pt x="100" y="455"/>
                  <a:pt x="87" y="458"/>
                  <a:pt x="75" y="463"/>
                </a:cubicBezTo>
                <a:cubicBezTo>
                  <a:pt x="69" y="465"/>
                  <a:pt x="64" y="468"/>
                  <a:pt x="58" y="469"/>
                </a:cubicBezTo>
                <a:cubicBezTo>
                  <a:pt x="53" y="470"/>
                  <a:pt x="49" y="473"/>
                  <a:pt x="45" y="475"/>
                </a:cubicBezTo>
                <a:cubicBezTo>
                  <a:pt x="37" y="482"/>
                  <a:pt x="29" y="489"/>
                  <a:pt x="21" y="494"/>
                </a:cubicBezTo>
                <a:cubicBezTo>
                  <a:pt x="19" y="495"/>
                  <a:pt x="18" y="496"/>
                  <a:pt x="17" y="497"/>
                </a:cubicBezTo>
                <a:cubicBezTo>
                  <a:pt x="11" y="502"/>
                  <a:pt x="8" y="509"/>
                  <a:pt x="2" y="514"/>
                </a:cubicBezTo>
                <a:cubicBezTo>
                  <a:pt x="1" y="515"/>
                  <a:pt x="0" y="517"/>
                  <a:pt x="1" y="519"/>
                </a:cubicBezTo>
                <a:cubicBezTo>
                  <a:pt x="8" y="517"/>
                  <a:pt x="14" y="513"/>
                  <a:pt x="20" y="509"/>
                </a:cubicBezTo>
                <a:cubicBezTo>
                  <a:pt x="21" y="507"/>
                  <a:pt x="24" y="505"/>
                  <a:pt x="26" y="506"/>
                </a:cubicBezTo>
                <a:cubicBezTo>
                  <a:pt x="27" y="507"/>
                  <a:pt x="28" y="507"/>
                  <a:pt x="30" y="506"/>
                </a:cubicBezTo>
                <a:cubicBezTo>
                  <a:pt x="41" y="501"/>
                  <a:pt x="52" y="496"/>
                  <a:pt x="64" y="492"/>
                </a:cubicBezTo>
                <a:cubicBezTo>
                  <a:pt x="66" y="491"/>
                  <a:pt x="68" y="490"/>
                  <a:pt x="70" y="492"/>
                </a:cubicBezTo>
                <a:cubicBezTo>
                  <a:pt x="71" y="493"/>
                  <a:pt x="72" y="493"/>
                  <a:pt x="74" y="493"/>
                </a:cubicBezTo>
                <a:cubicBezTo>
                  <a:pt x="76" y="491"/>
                  <a:pt x="79" y="491"/>
                  <a:pt x="82" y="490"/>
                </a:cubicBezTo>
                <a:cubicBezTo>
                  <a:pt x="88" y="487"/>
                  <a:pt x="95" y="485"/>
                  <a:pt x="102" y="486"/>
                </a:cubicBezTo>
                <a:cubicBezTo>
                  <a:pt x="107" y="486"/>
                  <a:pt x="111" y="484"/>
                  <a:pt x="115" y="482"/>
                </a:cubicBezTo>
                <a:cubicBezTo>
                  <a:pt x="119" y="479"/>
                  <a:pt x="124" y="477"/>
                  <a:pt x="129" y="474"/>
                </a:cubicBezTo>
                <a:cubicBezTo>
                  <a:pt x="133" y="472"/>
                  <a:pt x="137" y="471"/>
                  <a:pt x="142" y="473"/>
                </a:cubicBezTo>
                <a:cubicBezTo>
                  <a:pt x="147" y="475"/>
                  <a:pt x="153" y="476"/>
                  <a:pt x="158" y="475"/>
                </a:cubicBezTo>
                <a:cubicBezTo>
                  <a:pt x="163" y="474"/>
                  <a:pt x="167" y="476"/>
                  <a:pt x="172" y="477"/>
                </a:cubicBezTo>
                <a:cubicBezTo>
                  <a:pt x="174" y="478"/>
                  <a:pt x="176" y="480"/>
                  <a:pt x="178" y="481"/>
                </a:cubicBezTo>
                <a:cubicBezTo>
                  <a:pt x="184" y="485"/>
                  <a:pt x="191" y="489"/>
                  <a:pt x="197" y="494"/>
                </a:cubicBezTo>
                <a:cubicBezTo>
                  <a:pt x="204" y="502"/>
                  <a:pt x="206" y="512"/>
                  <a:pt x="206" y="523"/>
                </a:cubicBezTo>
                <a:cubicBezTo>
                  <a:pt x="207" y="550"/>
                  <a:pt x="206" y="578"/>
                  <a:pt x="207" y="606"/>
                </a:cubicBezTo>
                <a:cubicBezTo>
                  <a:pt x="208" y="624"/>
                  <a:pt x="207" y="643"/>
                  <a:pt x="208" y="661"/>
                </a:cubicBezTo>
                <a:cubicBezTo>
                  <a:pt x="208" y="670"/>
                  <a:pt x="208" y="679"/>
                  <a:pt x="208" y="688"/>
                </a:cubicBezTo>
                <a:cubicBezTo>
                  <a:pt x="209" y="698"/>
                  <a:pt x="209" y="708"/>
                  <a:pt x="210" y="718"/>
                </a:cubicBezTo>
                <a:cubicBezTo>
                  <a:pt x="211" y="727"/>
                  <a:pt x="211" y="736"/>
                  <a:pt x="211" y="745"/>
                </a:cubicBezTo>
                <a:cubicBezTo>
                  <a:pt x="211" y="746"/>
                  <a:pt x="212" y="748"/>
                  <a:pt x="210" y="749"/>
                </a:cubicBezTo>
                <a:cubicBezTo>
                  <a:pt x="208" y="749"/>
                  <a:pt x="207" y="750"/>
                  <a:pt x="205" y="748"/>
                </a:cubicBezTo>
                <a:cubicBezTo>
                  <a:pt x="205" y="747"/>
                  <a:pt x="204" y="747"/>
                  <a:pt x="203" y="747"/>
                </a:cubicBezTo>
                <a:cubicBezTo>
                  <a:pt x="202" y="747"/>
                  <a:pt x="201" y="749"/>
                  <a:pt x="202" y="750"/>
                </a:cubicBezTo>
                <a:cubicBezTo>
                  <a:pt x="203" y="753"/>
                  <a:pt x="200" y="755"/>
                  <a:pt x="199" y="757"/>
                </a:cubicBezTo>
                <a:cubicBezTo>
                  <a:pt x="199" y="759"/>
                  <a:pt x="198" y="760"/>
                  <a:pt x="198" y="761"/>
                </a:cubicBezTo>
                <a:cubicBezTo>
                  <a:pt x="199" y="765"/>
                  <a:pt x="197" y="769"/>
                  <a:pt x="197" y="773"/>
                </a:cubicBezTo>
                <a:cubicBezTo>
                  <a:pt x="198" y="775"/>
                  <a:pt x="196" y="777"/>
                  <a:pt x="195" y="777"/>
                </a:cubicBezTo>
                <a:cubicBezTo>
                  <a:pt x="193" y="778"/>
                  <a:pt x="193" y="779"/>
                  <a:pt x="194" y="780"/>
                </a:cubicBezTo>
                <a:cubicBezTo>
                  <a:pt x="197" y="786"/>
                  <a:pt x="197" y="793"/>
                  <a:pt x="197" y="800"/>
                </a:cubicBezTo>
                <a:cubicBezTo>
                  <a:pt x="197" y="803"/>
                  <a:pt x="196" y="804"/>
                  <a:pt x="193" y="805"/>
                </a:cubicBezTo>
                <a:cubicBezTo>
                  <a:pt x="194" y="802"/>
                  <a:pt x="194" y="802"/>
                  <a:pt x="191" y="802"/>
                </a:cubicBezTo>
                <a:cubicBezTo>
                  <a:pt x="188" y="802"/>
                  <a:pt x="187" y="803"/>
                  <a:pt x="185" y="804"/>
                </a:cubicBezTo>
                <a:cubicBezTo>
                  <a:pt x="182" y="806"/>
                  <a:pt x="179" y="807"/>
                  <a:pt x="176" y="805"/>
                </a:cubicBezTo>
                <a:cubicBezTo>
                  <a:pt x="175" y="805"/>
                  <a:pt x="173" y="806"/>
                  <a:pt x="172" y="807"/>
                </a:cubicBezTo>
                <a:cubicBezTo>
                  <a:pt x="171" y="808"/>
                  <a:pt x="173" y="808"/>
                  <a:pt x="173" y="809"/>
                </a:cubicBezTo>
                <a:cubicBezTo>
                  <a:pt x="174" y="811"/>
                  <a:pt x="163" y="818"/>
                  <a:pt x="154" y="820"/>
                </a:cubicBezTo>
                <a:cubicBezTo>
                  <a:pt x="291" y="820"/>
                  <a:pt x="291" y="820"/>
                  <a:pt x="291" y="820"/>
                </a:cubicBezTo>
                <a:cubicBezTo>
                  <a:pt x="278" y="818"/>
                  <a:pt x="266" y="808"/>
                  <a:pt x="264" y="811"/>
                </a:cubicBezTo>
                <a:cubicBezTo>
                  <a:pt x="263" y="812"/>
                  <a:pt x="261" y="813"/>
                  <a:pt x="259" y="811"/>
                </a:cubicBezTo>
                <a:cubicBezTo>
                  <a:pt x="258" y="809"/>
                  <a:pt x="255" y="809"/>
                  <a:pt x="254" y="810"/>
                </a:cubicBezTo>
                <a:cubicBezTo>
                  <a:pt x="252" y="811"/>
                  <a:pt x="250" y="812"/>
                  <a:pt x="249" y="811"/>
                </a:cubicBezTo>
                <a:cubicBezTo>
                  <a:pt x="247" y="810"/>
                  <a:pt x="248" y="807"/>
                  <a:pt x="248" y="806"/>
                </a:cubicBezTo>
                <a:cubicBezTo>
                  <a:pt x="249" y="802"/>
                  <a:pt x="250" y="799"/>
                  <a:pt x="250" y="795"/>
                </a:cubicBezTo>
                <a:cubicBezTo>
                  <a:pt x="250" y="792"/>
                  <a:pt x="250" y="790"/>
                  <a:pt x="246" y="790"/>
                </a:cubicBezTo>
                <a:cubicBezTo>
                  <a:pt x="245" y="790"/>
                  <a:pt x="244" y="789"/>
                  <a:pt x="243" y="788"/>
                </a:cubicBezTo>
                <a:cubicBezTo>
                  <a:pt x="241" y="786"/>
                  <a:pt x="239" y="787"/>
                  <a:pt x="237" y="787"/>
                </a:cubicBezTo>
                <a:cubicBezTo>
                  <a:pt x="235" y="788"/>
                  <a:pt x="233" y="790"/>
                  <a:pt x="234" y="792"/>
                </a:cubicBezTo>
                <a:cubicBezTo>
                  <a:pt x="235" y="796"/>
                  <a:pt x="233" y="799"/>
                  <a:pt x="232" y="803"/>
                </a:cubicBezTo>
                <a:cubicBezTo>
                  <a:pt x="232" y="804"/>
                  <a:pt x="232" y="806"/>
                  <a:pt x="231" y="806"/>
                </a:cubicBezTo>
                <a:cubicBezTo>
                  <a:pt x="230" y="805"/>
                  <a:pt x="229" y="805"/>
                  <a:pt x="229" y="803"/>
                </a:cubicBezTo>
                <a:cubicBezTo>
                  <a:pt x="229" y="801"/>
                  <a:pt x="228" y="799"/>
                  <a:pt x="228" y="796"/>
                </a:cubicBezTo>
                <a:cubicBezTo>
                  <a:pt x="226" y="786"/>
                  <a:pt x="224" y="777"/>
                  <a:pt x="223" y="767"/>
                </a:cubicBezTo>
                <a:cubicBezTo>
                  <a:pt x="222" y="754"/>
                  <a:pt x="222" y="741"/>
                  <a:pt x="221" y="727"/>
                </a:cubicBezTo>
                <a:cubicBezTo>
                  <a:pt x="219" y="715"/>
                  <a:pt x="219" y="702"/>
                  <a:pt x="218" y="690"/>
                </a:cubicBezTo>
                <a:cubicBezTo>
                  <a:pt x="218" y="676"/>
                  <a:pt x="217" y="662"/>
                  <a:pt x="217" y="648"/>
                </a:cubicBezTo>
                <a:cubicBezTo>
                  <a:pt x="217" y="639"/>
                  <a:pt x="217" y="630"/>
                  <a:pt x="217" y="620"/>
                </a:cubicBezTo>
                <a:cubicBezTo>
                  <a:pt x="216" y="612"/>
                  <a:pt x="217" y="604"/>
                  <a:pt x="217" y="596"/>
                </a:cubicBezTo>
                <a:cubicBezTo>
                  <a:pt x="217" y="577"/>
                  <a:pt x="216" y="558"/>
                  <a:pt x="217" y="538"/>
                </a:cubicBezTo>
                <a:cubicBezTo>
                  <a:pt x="218" y="529"/>
                  <a:pt x="217" y="519"/>
                  <a:pt x="220" y="509"/>
                </a:cubicBezTo>
                <a:cubicBezTo>
                  <a:pt x="221" y="505"/>
                  <a:pt x="219" y="502"/>
                  <a:pt x="220" y="498"/>
                </a:cubicBezTo>
                <a:cubicBezTo>
                  <a:pt x="221" y="493"/>
                  <a:pt x="224" y="489"/>
                  <a:pt x="226" y="485"/>
                </a:cubicBezTo>
                <a:cubicBezTo>
                  <a:pt x="228" y="482"/>
                  <a:pt x="229" y="482"/>
                  <a:pt x="230" y="484"/>
                </a:cubicBezTo>
                <a:cubicBezTo>
                  <a:pt x="231" y="485"/>
                  <a:pt x="231" y="486"/>
                  <a:pt x="231" y="487"/>
                </a:cubicBezTo>
                <a:cubicBezTo>
                  <a:pt x="234" y="495"/>
                  <a:pt x="240" y="500"/>
                  <a:pt x="246" y="506"/>
                </a:cubicBezTo>
                <a:cubicBezTo>
                  <a:pt x="255" y="515"/>
                  <a:pt x="267" y="514"/>
                  <a:pt x="278" y="517"/>
                </a:cubicBezTo>
                <a:cubicBezTo>
                  <a:pt x="283" y="518"/>
                  <a:pt x="287" y="515"/>
                  <a:pt x="292" y="513"/>
                </a:cubicBezTo>
                <a:cubicBezTo>
                  <a:pt x="297" y="511"/>
                  <a:pt x="302" y="511"/>
                  <a:pt x="305" y="516"/>
                </a:cubicBezTo>
                <a:cubicBezTo>
                  <a:pt x="309" y="522"/>
                  <a:pt x="314" y="525"/>
                  <a:pt x="321" y="527"/>
                </a:cubicBezTo>
                <a:cubicBezTo>
                  <a:pt x="326" y="529"/>
                  <a:pt x="331" y="529"/>
                  <a:pt x="335" y="526"/>
                </a:cubicBezTo>
                <a:cubicBezTo>
                  <a:pt x="342" y="522"/>
                  <a:pt x="348" y="522"/>
                  <a:pt x="354" y="527"/>
                </a:cubicBezTo>
                <a:cubicBezTo>
                  <a:pt x="359" y="531"/>
                  <a:pt x="364" y="533"/>
                  <a:pt x="370" y="535"/>
                </a:cubicBezTo>
                <a:cubicBezTo>
                  <a:pt x="381" y="537"/>
                  <a:pt x="390" y="533"/>
                  <a:pt x="398" y="526"/>
                </a:cubicBezTo>
                <a:cubicBezTo>
                  <a:pt x="403" y="521"/>
                  <a:pt x="406" y="515"/>
                  <a:pt x="403" y="508"/>
                </a:cubicBezTo>
                <a:cubicBezTo>
                  <a:pt x="402" y="502"/>
                  <a:pt x="402" y="498"/>
                  <a:pt x="405" y="493"/>
                </a:cubicBezTo>
                <a:cubicBezTo>
                  <a:pt x="406" y="492"/>
                  <a:pt x="406" y="490"/>
                  <a:pt x="406" y="489"/>
                </a:cubicBezTo>
                <a:cubicBezTo>
                  <a:pt x="404" y="485"/>
                  <a:pt x="402" y="481"/>
                  <a:pt x="398" y="478"/>
                </a:cubicBezTo>
                <a:cubicBezTo>
                  <a:pt x="396" y="476"/>
                  <a:pt x="393" y="474"/>
                  <a:pt x="391" y="472"/>
                </a:cubicBezTo>
                <a:cubicBezTo>
                  <a:pt x="387" y="468"/>
                  <a:pt x="387" y="467"/>
                  <a:pt x="390" y="463"/>
                </a:cubicBezTo>
                <a:cubicBezTo>
                  <a:pt x="395" y="457"/>
                  <a:pt x="394" y="453"/>
                  <a:pt x="388" y="447"/>
                </a:cubicBezTo>
                <a:cubicBezTo>
                  <a:pt x="382" y="443"/>
                  <a:pt x="375" y="440"/>
                  <a:pt x="369" y="438"/>
                </a:cubicBezTo>
                <a:cubicBezTo>
                  <a:pt x="362" y="436"/>
                  <a:pt x="356" y="435"/>
                  <a:pt x="349" y="433"/>
                </a:cubicBezTo>
                <a:cubicBezTo>
                  <a:pt x="347" y="432"/>
                  <a:pt x="346" y="431"/>
                  <a:pt x="348" y="429"/>
                </a:cubicBezTo>
                <a:cubicBezTo>
                  <a:pt x="352" y="425"/>
                  <a:pt x="351" y="422"/>
                  <a:pt x="347" y="419"/>
                </a:cubicBezTo>
                <a:cubicBezTo>
                  <a:pt x="346" y="418"/>
                  <a:pt x="345" y="418"/>
                  <a:pt x="343" y="418"/>
                </a:cubicBezTo>
                <a:cubicBezTo>
                  <a:pt x="336" y="416"/>
                  <a:pt x="329" y="417"/>
                  <a:pt x="322" y="418"/>
                </a:cubicBezTo>
                <a:cubicBezTo>
                  <a:pt x="310" y="419"/>
                  <a:pt x="298" y="423"/>
                  <a:pt x="287" y="427"/>
                </a:cubicBezTo>
                <a:cubicBezTo>
                  <a:pt x="281" y="430"/>
                  <a:pt x="275" y="435"/>
                  <a:pt x="269" y="437"/>
                </a:cubicBezTo>
                <a:cubicBezTo>
                  <a:pt x="257" y="441"/>
                  <a:pt x="248" y="449"/>
                  <a:pt x="241" y="460"/>
                </a:cubicBezTo>
                <a:cubicBezTo>
                  <a:pt x="240" y="461"/>
                  <a:pt x="240" y="462"/>
                  <a:pt x="239" y="462"/>
                </a:cubicBezTo>
                <a:cubicBezTo>
                  <a:pt x="233" y="467"/>
                  <a:pt x="227" y="468"/>
                  <a:pt x="220" y="469"/>
                </a:cubicBezTo>
                <a:cubicBezTo>
                  <a:pt x="216" y="469"/>
                  <a:pt x="216" y="468"/>
                  <a:pt x="216" y="465"/>
                </a:cubicBezTo>
                <a:cubicBezTo>
                  <a:pt x="216" y="441"/>
                  <a:pt x="217" y="418"/>
                  <a:pt x="217" y="394"/>
                </a:cubicBezTo>
                <a:cubicBezTo>
                  <a:pt x="217" y="378"/>
                  <a:pt x="217" y="361"/>
                  <a:pt x="217" y="344"/>
                </a:cubicBezTo>
                <a:cubicBezTo>
                  <a:pt x="217" y="329"/>
                  <a:pt x="216" y="314"/>
                  <a:pt x="217" y="299"/>
                </a:cubicBezTo>
                <a:cubicBezTo>
                  <a:pt x="217" y="286"/>
                  <a:pt x="219" y="274"/>
                  <a:pt x="227" y="264"/>
                </a:cubicBezTo>
                <a:cubicBezTo>
                  <a:pt x="232" y="257"/>
                  <a:pt x="238" y="252"/>
                  <a:pt x="244" y="246"/>
                </a:cubicBezTo>
                <a:cubicBezTo>
                  <a:pt x="247" y="244"/>
                  <a:pt x="249" y="242"/>
                  <a:pt x="253" y="244"/>
                </a:cubicBezTo>
                <a:cubicBezTo>
                  <a:pt x="258" y="246"/>
                  <a:pt x="263" y="245"/>
                  <a:pt x="267" y="240"/>
                </a:cubicBezTo>
                <a:cubicBezTo>
                  <a:pt x="274" y="231"/>
                  <a:pt x="283" y="228"/>
                  <a:pt x="294" y="228"/>
                </a:cubicBezTo>
                <a:cubicBezTo>
                  <a:pt x="298" y="228"/>
                  <a:pt x="302" y="228"/>
                  <a:pt x="307" y="227"/>
                </a:cubicBezTo>
                <a:cubicBezTo>
                  <a:pt x="314" y="226"/>
                  <a:pt x="319" y="221"/>
                  <a:pt x="324" y="217"/>
                </a:cubicBezTo>
                <a:cubicBezTo>
                  <a:pt x="334" y="209"/>
                  <a:pt x="343" y="199"/>
                  <a:pt x="353" y="191"/>
                </a:cubicBezTo>
                <a:cubicBezTo>
                  <a:pt x="359" y="187"/>
                  <a:pt x="364" y="182"/>
                  <a:pt x="369" y="178"/>
                </a:cubicBezTo>
                <a:cubicBezTo>
                  <a:pt x="372" y="176"/>
                  <a:pt x="376" y="173"/>
                  <a:pt x="377" y="170"/>
                </a:cubicBezTo>
                <a:cubicBezTo>
                  <a:pt x="378" y="165"/>
                  <a:pt x="381" y="165"/>
                  <a:pt x="384" y="165"/>
                </a:cubicBezTo>
                <a:cubicBezTo>
                  <a:pt x="387" y="164"/>
                  <a:pt x="390" y="163"/>
                  <a:pt x="393" y="162"/>
                </a:cubicBezTo>
                <a:cubicBezTo>
                  <a:pt x="406" y="156"/>
                  <a:pt x="420" y="153"/>
                  <a:pt x="433" y="146"/>
                </a:cubicBezTo>
                <a:cubicBezTo>
                  <a:pt x="438" y="143"/>
                  <a:pt x="443" y="139"/>
                  <a:pt x="447" y="134"/>
                </a:cubicBezTo>
                <a:cubicBezTo>
                  <a:pt x="448" y="133"/>
                  <a:pt x="448" y="131"/>
                  <a:pt x="445" y="130"/>
                </a:cubicBezTo>
                <a:cubicBezTo>
                  <a:pt x="443" y="129"/>
                  <a:pt x="441" y="128"/>
                  <a:pt x="439" y="127"/>
                </a:cubicBezTo>
                <a:cubicBezTo>
                  <a:pt x="443" y="126"/>
                  <a:pt x="446" y="124"/>
                  <a:pt x="449" y="122"/>
                </a:cubicBezTo>
                <a:cubicBezTo>
                  <a:pt x="454" y="119"/>
                  <a:pt x="459" y="120"/>
                  <a:pt x="464" y="118"/>
                </a:cubicBezTo>
                <a:cubicBezTo>
                  <a:pt x="465" y="118"/>
                  <a:pt x="466" y="117"/>
                  <a:pt x="466" y="116"/>
                </a:cubicBezTo>
                <a:cubicBezTo>
                  <a:pt x="466" y="115"/>
                  <a:pt x="465" y="114"/>
                  <a:pt x="464" y="11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25" name="Freeform 7"/>
          <p:cNvSpPr>
            <a:spLocks noEditPoints="1"/>
          </p:cNvSpPr>
          <p:nvPr/>
        </p:nvSpPr>
        <p:spPr bwMode="auto">
          <a:xfrm>
            <a:off x="7464220" y="2956383"/>
            <a:ext cx="2484208" cy="2740869"/>
          </a:xfrm>
          <a:custGeom>
            <a:avLst/>
            <a:gdLst>
              <a:gd name="T0" fmla="*/ 1376 w 2745"/>
              <a:gd name="T1" fmla="*/ 85 h 3182"/>
              <a:gd name="T2" fmla="*/ 694 w 2745"/>
              <a:gd name="T3" fmla="*/ 2036 h 3182"/>
              <a:gd name="T4" fmla="*/ 2696 w 2745"/>
              <a:gd name="T5" fmla="*/ 1450 h 3182"/>
              <a:gd name="T6" fmla="*/ 2669 w 2745"/>
              <a:gd name="T7" fmla="*/ 1242 h 3182"/>
              <a:gd name="T8" fmla="*/ 2663 w 2745"/>
              <a:gd name="T9" fmla="*/ 1110 h 3182"/>
              <a:gd name="T10" fmla="*/ 2661 w 2745"/>
              <a:gd name="T11" fmla="*/ 923 h 3182"/>
              <a:gd name="T12" fmla="*/ 2481 w 2745"/>
              <a:gd name="T13" fmla="*/ 863 h 3182"/>
              <a:gd name="T14" fmla="*/ 2457 w 2745"/>
              <a:gd name="T15" fmla="*/ 644 h 3182"/>
              <a:gd name="T16" fmla="*/ 2374 w 2745"/>
              <a:gd name="T17" fmla="*/ 507 h 3182"/>
              <a:gd name="T18" fmla="*/ 2263 w 2745"/>
              <a:gd name="T19" fmla="*/ 368 h 3182"/>
              <a:gd name="T20" fmla="*/ 2162 w 2745"/>
              <a:gd name="T21" fmla="*/ 459 h 3182"/>
              <a:gd name="T22" fmla="*/ 2064 w 2745"/>
              <a:gd name="T23" fmla="*/ 421 h 3182"/>
              <a:gd name="T24" fmla="*/ 1932 w 2745"/>
              <a:gd name="T25" fmla="*/ 290 h 3182"/>
              <a:gd name="T26" fmla="*/ 1801 w 2745"/>
              <a:gd name="T27" fmla="*/ 122 h 3182"/>
              <a:gd name="T28" fmla="*/ 1579 w 2745"/>
              <a:gd name="T29" fmla="*/ 62 h 3182"/>
              <a:gd name="T30" fmla="*/ 1437 w 2745"/>
              <a:gd name="T31" fmla="*/ 181 h 3182"/>
              <a:gd name="T32" fmla="*/ 1315 w 2745"/>
              <a:gd name="T33" fmla="*/ 231 h 3182"/>
              <a:gd name="T34" fmla="*/ 1172 w 2745"/>
              <a:gd name="T35" fmla="*/ 113 h 3182"/>
              <a:gd name="T36" fmla="*/ 1002 w 2745"/>
              <a:gd name="T37" fmla="*/ 57 h 3182"/>
              <a:gd name="T38" fmla="*/ 823 w 2745"/>
              <a:gd name="T39" fmla="*/ 180 h 3182"/>
              <a:gd name="T40" fmla="*/ 723 w 2745"/>
              <a:gd name="T41" fmla="*/ 157 h 3182"/>
              <a:gd name="T42" fmla="*/ 578 w 2745"/>
              <a:gd name="T43" fmla="*/ 384 h 3182"/>
              <a:gd name="T44" fmla="*/ 679 w 2745"/>
              <a:gd name="T45" fmla="*/ 613 h 3182"/>
              <a:gd name="T46" fmla="*/ 514 w 2745"/>
              <a:gd name="T47" fmla="*/ 538 h 3182"/>
              <a:gd name="T48" fmla="*/ 402 w 2745"/>
              <a:gd name="T49" fmla="*/ 546 h 3182"/>
              <a:gd name="T50" fmla="*/ 377 w 2745"/>
              <a:gd name="T51" fmla="*/ 667 h 3182"/>
              <a:gd name="T52" fmla="*/ 354 w 2745"/>
              <a:gd name="T53" fmla="*/ 792 h 3182"/>
              <a:gd name="T54" fmla="*/ 293 w 2745"/>
              <a:gd name="T55" fmla="*/ 796 h 3182"/>
              <a:gd name="T56" fmla="*/ 177 w 2745"/>
              <a:gd name="T57" fmla="*/ 734 h 3182"/>
              <a:gd name="T58" fmla="*/ 104 w 2745"/>
              <a:gd name="T59" fmla="*/ 770 h 3182"/>
              <a:gd name="T60" fmla="*/ 164 w 2745"/>
              <a:gd name="T61" fmla="*/ 968 h 3182"/>
              <a:gd name="T62" fmla="*/ 197 w 2745"/>
              <a:gd name="T63" fmla="*/ 1199 h 3182"/>
              <a:gd name="T64" fmla="*/ 273 w 2745"/>
              <a:gd name="T65" fmla="*/ 1288 h 3182"/>
              <a:gd name="T66" fmla="*/ 154 w 2745"/>
              <a:gd name="T67" fmla="*/ 1443 h 3182"/>
              <a:gd name="T68" fmla="*/ 47 w 2745"/>
              <a:gd name="T69" fmla="*/ 1639 h 3182"/>
              <a:gd name="T70" fmla="*/ 252 w 2745"/>
              <a:gd name="T71" fmla="*/ 1656 h 3182"/>
              <a:gd name="T72" fmla="*/ 543 w 2745"/>
              <a:gd name="T73" fmla="*/ 1633 h 3182"/>
              <a:gd name="T74" fmla="*/ 552 w 2745"/>
              <a:gd name="T75" fmla="*/ 1803 h 3182"/>
              <a:gd name="T76" fmla="*/ 775 w 2745"/>
              <a:gd name="T77" fmla="*/ 1849 h 3182"/>
              <a:gd name="T78" fmla="*/ 884 w 2745"/>
              <a:gd name="T79" fmla="*/ 1933 h 3182"/>
              <a:gd name="T80" fmla="*/ 1104 w 2745"/>
              <a:gd name="T81" fmla="*/ 2165 h 3182"/>
              <a:gd name="T82" fmla="*/ 1447 w 2745"/>
              <a:gd name="T83" fmla="*/ 2573 h 3182"/>
              <a:gd name="T84" fmla="*/ 1633 w 2745"/>
              <a:gd name="T85" fmla="*/ 2027 h 3182"/>
              <a:gd name="T86" fmla="*/ 1842 w 2745"/>
              <a:gd name="T87" fmla="*/ 2029 h 3182"/>
              <a:gd name="T88" fmla="*/ 2003 w 2745"/>
              <a:gd name="T89" fmla="*/ 1981 h 3182"/>
              <a:gd name="T90" fmla="*/ 2217 w 2745"/>
              <a:gd name="T91" fmla="*/ 1945 h 3182"/>
              <a:gd name="T92" fmla="*/ 2312 w 2745"/>
              <a:gd name="T93" fmla="*/ 1893 h 3182"/>
              <a:gd name="T94" fmla="*/ 2441 w 2745"/>
              <a:gd name="T95" fmla="*/ 1758 h 3182"/>
              <a:gd name="T96" fmla="*/ 2670 w 2745"/>
              <a:gd name="T97" fmla="*/ 1653 h 3182"/>
              <a:gd name="T98" fmla="*/ 672 w 2745"/>
              <a:gd name="T99" fmla="*/ 474 h 3182"/>
              <a:gd name="T100" fmla="*/ 673 w 2745"/>
              <a:gd name="T101" fmla="*/ 285 h 3182"/>
              <a:gd name="T102" fmla="*/ 934 w 2745"/>
              <a:gd name="T103" fmla="*/ 146 h 3182"/>
              <a:gd name="T104" fmla="*/ 938 w 2745"/>
              <a:gd name="T105" fmla="*/ 1757 h 3182"/>
              <a:gd name="T106" fmla="*/ 1031 w 2745"/>
              <a:gd name="T107" fmla="*/ 1972 h 3182"/>
              <a:gd name="T108" fmla="*/ 1091 w 2745"/>
              <a:gd name="T109" fmla="*/ 1937 h 3182"/>
              <a:gd name="T110" fmla="*/ 1303 w 2745"/>
              <a:gd name="T111" fmla="*/ 2431 h 3182"/>
              <a:gd name="T112" fmla="*/ 1290 w 2745"/>
              <a:gd name="T113" fmla="*/ 1949 h 3182"/>
              <a:gd name="T114" fmla="*/ 1452 w 2745"/>
              <a:gd name="T115" fmla="*/ 2138 h 3182"/>
              <a:gd name="T116" fmla="*/ 1564 w 2745"/>
              <a:gd name="T117" fmla="*/ 1949 h 3182"/>
              <a:gd name="T118" fmla="*/ 1793 w 2745"/>
              <a:gd name="T119" fmla="*/ 227 h 3182"/>
              <a:gd name="T120" fmla="*/ 2050 w 2745"/>
              <a:gd name="T121" fmla="*/ 1900 h 3182"/>
              <a:gd name="T122" fmla="*/ 2594 w 2745"/>
              <a:gd name="T123" fmla="*/ 1381 h 3182"/>
              <a:gd name="T124" fmla="*/ 823 w 2745"/>
              <a:gd name="T125" fmla="*/ 1969 h 3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745" h="3182">
                <a:moveTo>
                  <a:pt x="789" y="1987"/>
                </a:moveTo>
                <a:cubicBezTo>
                  <a:pt x="772" y="1982"/>
                  <a:pt x="770" y="1974"/>
                  <a:pt x="784" y="1964"/>
                </a:cubicBezTo>
                <a:cubicBezTo>
                  <a:pt x="785" y="1963"/>
                  <a:pt x="785" y="1962"/>
                  <a:pt x="786" y="1960"/>
                </a:cubicBezTo>
                <a:cubicBezTo>
                  <a:pt x="780" y="1957"/>
                  <a:pt x="784" y="1945"/>
                  <a:pt x="773" y="1946"/>
                </a:cubicBezTo>
                <a:cubicBezTo>
                  <a:pt x="764" y="1947"/>
                  <a:pt x="754" y="1947"/>
                  <a:pt x="745" y="1946"/>
                </a:cubicBezTo>
                <a:cubicBezTo>
                  <a:pt x="739" y="1946"/>
                  <a:pt x="734" y="1950"/>
                  <a:pt x="733" y="1955"/>
                </a:cubicBezTo>
                <a:cubicBezTo>
                  <a:pt x="732" y="1961"/>
                  <a:pt x="733" y="1964"/>
                  <a:pt x="725" y="1960"/>
                </a:cubicBezTo>
                <a:cubicBezTo>
                  <a:pt x="717" y="1957"/>
                  <a:pt x="708" y="1961"/>
                  <a:pt x="702" y="1967"/>
                </a:cubicBezTo>
                <a:cubicBezTo>
                  <a:pt x="697" y="1974"/>
                  <a:pt x="704" y="1980"/>
                  <a:pt x="707" y="1985"/>
                </a:cubicBezTo>
                <a:cubicBezTo>
                  <a:pt x="711" y="1992"/>
                  <a:pt x="715" y="1997"/>
                  <a:pt x="723" y="1989"/>
                </a:cubicBezTo>
                <a:cubicBezTo>
                  <a:pt x="725" y="1987"/>
                  <a:pt x="731" y="1987"/>
                  <a:pt x="734" y="1985"/>
                </a:cubicBezTo>
                <a:cubicBezTo>
                  <a:pt x="738" y="1983"/>
                  <a:pt x="741" y="1982"/>
                  <a:pt x="743" y="1987"/>
                </a:cubicBezTo>
                <a:cubicBezTo>
                  <a:pt x="745" y="1991"/>
                  <a:pt x="744" y="1995"/>
                  <a:pt x="739" y="1996"/>
                </a:cubicBezTo>
                <a:cubicBezTo>
                  <a:pt x="735" y="1997"/>
                  <a:pt x="730" y="1996"/>
                  <a:pt x="730" y="2003"/>
                </a:cubicBezTo>
                <a:cubicBezTo>
                  <a:pt x="731" y="2010"/>
                  <a:pt x="735" y="2014"/>
                  <a:pt x="741" y="2016"/>
                </a:cubicBezTo>
                <a:cubicBezTo>
                  <a:pt x="753" y="2018"/>
                  <a:pt x="765" y="2030"/>
                  <a:pt x="778" y="2023"/>
                </a:cubicBezTo>
                <a:cubicBezTo>
                  <a:pt x="788" y="2018"/>
                  <a:pt x="783" y="2000"/>
                  <a:pt x="792" y="1991"/>
                </a:cubicBezTo>
                <a:cubicBezTo>
                  <a:pt x="792" y="1991"/>
                  <a:pt x="790" y="1987"/>
                  <a:pt x="789" y="1987"/>
                </a:cubicBezTo>
                <a:close/>
                <a:moveTo>
                  <a:pt x="1331" y="115"/>
                </a:moveTo>
                <a:cubicBezTo>
                  <a:pt x="1334" y="112"/>
                  <a:pt x="1336" y="106"/>
                  <a:pt x="1340" y="107"/>
                </a:cubicBezTo>
                <a:cubicBezTo>
                  <a:pt x="1358" y="113"/>
                  <a:pt x="1364" y="100"/>
                  <a:pt x="1372" y="89"/>
                </a:cubicBezTo>
                <a:cubicBezTo>
                  <a:pt x="1373" y="87"/>
                  <a:pt x="1373" y="85"/>
                  <a:pt x="1376" y="85"/>
                </a:cubicBezTo>
                <a:cubicBezTo>
                  <a:pt x="1391" y="82"/>
                  <a:pt x="1386" y="74"/>
                  <a:pt x="1382" y="65"/>
                </a:cubicBezTo>
                <a:cubicBezTo>
                  <a:pt x="1377" y="55"/>
                  <a:pt x="1368" y="47"/>
                  <a:pt x="1367" y="36"/>
                </a:cubicBezTo>
                <a:cubicBezTo>
                  <a:pt x="1365" y="15"/>
                  <a:pt x="1353" y="8"/>
                  <a:pt x="1332" y="15"/>
                </a:cubicBezTo>
                <a:cubicBezTo>
                  <a:pt x="1333" y="20"/>
                  <a:pt x="1337" y="22"/>
                  <a:pt x="1342" y="24"/>
                </a:cubicBezTo>
                <a:cubicBezTo>
                  <a:pt x="1347" y="26"/>
                  <a:pt x="1354" y="28"/>
                  <a:pt x="1352" y="34"/>
                </a:cubicBezTo>
                <a:cubicBezTo>
                  <a:pt x="1351" y="40"/>
                  <a:pt x="1344" y="36"/>
                  <a:pt x="1340" y="35"/>
                </a:cubicBezTo>
                <a:cubicBezTo>
                  <a:pt x="1334" y="34"/>
                  <a:pt x="1329" y="35"/>
                  <a:pt x="1326" y="40"/>
                </a:cubicBezTo>
                <a:cubicBezTo>
                  <a:pt x="1322" y="45"/>
                  <a:pt x="1325" y="49"/>
                  <a:pt x="1329" y="52"/>
                </a:cubicBezTo>
                <a:cubicBezTo>
                  <a:pt x="1336" y="58"/>
                  <a:pt x="1322" y="66"/>
                  <a:pt x="1331" y="72"/>
                </a:cubicBezTo>
                <a:cubicBezTo>
                  <a:pt x="1338" y="76"/>
                  <a:pt x="1346" y="67"/>
                  <a:pt x="1351" y="75"/>
                </a:cubicBezTo>
                <a:cubicBezTo>
                  <a:pt x="1351" y="75"/>
                  <a:pt x="1352" y="75"/>
                  <a:pt x="1352" y="76"/>
                </a:cubicBezTo>
                <a:cubicBezTo>
                  <a:pt x="1364" y="81"/>
                  <a:pt x="1355" y="89"/>
                  <a:pt x="1354" y="94"/>
                </a:cubicBezTo>
                <a:cubicBezTo>
                  <a:pt x="1351" y="101"/>
                  <a:pt x="1348" y="96"/>
                  <a:pt x="1343" y="92"/>
                </a:cubicBezTo>
                <a:cubicBezTo>
                  <a:pt x="1332" y="81"/>
                  <a:pt x="1331" y="99"/>
                  <a:pt x="1323" y="102"/>
                </a:cubicBezTo>
                <a:cubicBezTo>
                  <a:pt x="1319" y="103"/>
                  <a:pt x="1313" y="108"/>
                  <a:pt x="1318" y="114"/>
                </a:cubicBezTo>
                <a:cubicBezTo>
                  <a:pt x="1322" y="118"/>
                  <a:pt x="1327" y="121"/>
                  <a:pt x="1331" y="115"/>
                </a:cubicBezTo>
                <a:close/>
                <a:moveTo>
                  <a:pt x="719" y="2016"/>
                </a:moveTo>
                <a:cubicBezTo>
                  <a:pt x="713" y="2014"/>
                  <a:pt x="715" y="2009"/>
                  <a:pt x="712" y="2006"/>
                </a:cubicBezTo>
                <a:cubicBezTo>
                  <a:pt x="707" y="2000"/>
                  <a:pt x="701" y="1996"/>
                  <a:pt x="692" y="1999"/>
                </a:cubicBezTo>
                <a:cubicBezTo>
                  <a:pt x="686" y="2001"/>
                  <a:pt x="680" y="2004"/>
                  <a:pt x="680" y="2010"/>
                </a:cubicBezTo>
                <a:cubicBezTo>
                  <a:pt x="681" y="2019"/>
                  <a:pt x="683" y="2028"/>
                  <a:pt x="688" y="2036"/>
                </a:cubicBezTo>
                <a:cubicBezTo>
                  <a:pt x="688" y="2037"/>
                  <a:pt x="692" y="2037"/>
                  <a:pt x="694" y="2036"/>
                </a:cubicBezTo>
                <a:cubicBezTo>
                  <a:pt x="702" y="2031"/>
                  <a:pt x="707" y="2032"/>
                  <a:pt x="713" y="2040"/>
                </a:cubicBezTo>
                <a:cubicBezTo>
                  <a:pt x="716" y="2044"/>
                  <a:pt x="720" y="2048"/>
                  <a:pt x="726" y="2047"/>
                </a:cubicBezTo>
                <a:cubicBezTo>
                  <a:pt x="728" y="2041"/>
                  <a:pt x="722" y="2037"/>
                  <a:pt x="725" y="2032"/>
                </a:cubicBezTo>
                <a:cubicBezTo>
                  <a:pt x="733" y="2021"/>
                  <a:pt x="733" y="2020"/>
                  <a:pt x="719" y="2016"/>
                </a:cubicBezTo>
                <a:close/>
                <a:moveTo>
                  <a:pt x="2727" y="1574"/>
                </a:moveTo>
                <a:cubicBezTo>
                  <a:pt x="2717" y="1568"/>
                  <a:pt x="2712" y="1562"/>
                  <a:pt x="2721" y="1551"/>
                </a:cubicBezTo>
                <a:cubicBezTo>
                  <a:pt x="2725" y="1546"/>
                  <a:pt x="2728" y="1538"/>
                  <a:pt x="2722" y="1532"/>
                </a:cubicBezTo>
                <a:cubicBezTo>
                  <a:pt x="2719" y="1528"/>
                  <a:pt x="2709" y="1530"/>
                  <a:pt x="2712" y="1523"/>
                </a:cubicBezTo>
                <a:cubicBezTo>
                  <a:pt x="2716" y="1513"/>
                  <a:pt x="2719" y="1528"/>
                  <a:pt x="2724" y="1525"/>
                </a:cubicBezTo>
                <a:cubicBezTo>
                  <a:pt x="2728" y="1522"/>
                  <a:pt x="2732" y="1526"/>
                  <a:pt x="2736" y="1526"/>
                </a:cubicBezTo>
                <a:cubicBezTo>
                  <a:pt x="2739" y="1527"/>
                  <a:pt x="2742" y="1526"/>
                  <a:pt x="2742" y="1523"/>
                </a:cubicBezTo>
                <a:cubicBezTo>
                  <a:pt x="2742" y="1516"/>
                  <a:pt x="2736" y="1513"/>
                  <a:pt x="2732" y="1509"/>
                </a:cubicBezTo>
                <a:cubicBezTo>
                  <a:pt x="2729" y="1506"/>
                  <a:pt x="2726" y="1503"/>
                  <a:pt x="2721" y="1506"/>
                </a:cubicBezTo>
                <a:cubicBezTo>
                  <a:pt x="2718" y="1509"/>
                  <a:pt x="2714" y="1514"/>
                  <a:pt x="2709" y="1509"/>
                </a:cubicBezTo>
                <a:cubicBezTo>
                  <a:pt x="2708" y="1508"/>
                  <a:pt x="2708" y="1506"/>
                  <a:pt x="2708" y="1505"/>
                </a:cubicBezTo>
                <a:cubicBezTo>
                  <a:pt x="2711" y="1501"/>
                  <a:pt x="2716" y="1502"/>
                  <a:pt x="2720" y="1501"/>
                </a:cubicBezTo>
                <a:cubicBezTo>
                  <a:pt x="2722" y="1500"/>
                  <a:pt x="2724" y="1500"/>
                  <a:pt x="2726" y="1500"/>
                </a:cubicBezTo>
                <a:cubicBezTo>
                  <a:pt x="2731" y="1501"/>
                  <a:pt x="2736" y="1503"/>
                  <a:pt x="2736" y="1495"/>
                </a:cubicBezTo>
                <a:cubicBezTo>
                  <a:pt x="2736" y="1488"/>
                  <a:pt x="2731" y="1487"/>
                  <a:pt x="2725" y="1488"/>
                </a:cubicBezTo>
                <a:cubicBezTo>
                  <a:pt x="2709" y="1491"/>
                  <a:pt x="2698" y="1481"/>
                  <a:pt x="2686" y="1475"/>
                </a:cubicBezTo>
                <a:cubicBezTo>
                  <a:pt x="2682" y="1473"/>
                  <a:pt x="2672" y="1465"/>
                  <a:pt x="2685" y="1458"/>
                </a:cubicBezTo>
                <a:cubicBezTo>
                  <a:pt x="2688" y="1456"/>
                  <a:pt x="2692" y="1453"/>
                  <a:pt x="2696" y="1450"/>
                </a:cubicBezTo>
                <a:cubicBezTo>
                  <a:pt x="2699" y="1448"/>
                  <a:pt x="2707" y="1449"/>
                  <a:pt x="2704" y="1442"/>
                </a:cubicBezTo>
                <a:cubicBezTo>
                  <a:pt x="2701" y="1434"/>
                  <a:pt x="2692" y="1432"/>
                  <a:pt x="2686" y="1430"/>
                </a:cubicBezTo>
                <a:cubicBezTo>
                  <a:pt x="2678" y="1428"/>
                  <a:pt x="2686" y="1438"/>
                  <a:pt x="2681" y="1440"/>
                </a:cubicBezTo>
                <a:cubicBezTo>
                  <a:pt x="2669" y="1433"/>
                  <a:pt x="2658" y="1432"/>
                  <a:pt x="2650" y="1443"/>
                </a:cubicBezTo>
                <a:cubicBezTo>
                  <a:pt x="2644" y="1452"/>
                  <a:pt x="2638" y="1449"/>
                  <a:pt x="2631" y="1447"/>
                </a:cubicBezTo>
                <a:cubicBezTo>
                  <a:pt x="2629" y="1446"/>
                  <a:pt x="2624" y="1446"/>
                  <a:pt x="2627" y="1442"/>
                </a:cubicBezTo>
                <a:cubicBezTo>
                  <a:pt x="2629" y="1440"/>
                  <a:pt x="2628" y="1435"/>
                  <a:pt x="2633" y="1435"/>
                </a:cubicBezTo>
                <a:cubicBezTo>
                  <a:pt x="2643" y="1435"/>
                  <a:pt x="2643" y="1435"/>
                  <a:pt x="2639" y="1427"/>
                </a:cubicBezTo>
                <a:cubicBezTo>
                  <a:pt x="2638" y="1424"/>
                  <a:pt x="2634" y="1421"/>
                  <a:pt x="2638" y="1416"/>
                </a:cubicBezTo>
                <a:cubicBezTo>
                  <a:pt x="2647" y="1424"/>
                  <a:pt x="2652" y="1440"/>
                  <a:pt x="2668" y="1430"/>
                </a:cubicBezTo>
                <a:cubicBezTo>
                  <a:pt x="2666" y="1425"/>
                  <a:pt x="2666" y="1424"/>
                  <a:pt x="2671" y="1421"/>
                </a:cubicBezTo>
                <a:cubicBezTo>
                  <a:pt x="2674" y="1419"/>
                  <a:pt x="2673" y="1417"/>
                  <a:pt x="2672" y="1415"/>
                </a:cubicBezTo>
                <a:cubicBezTo>
                  <a:pt x="2666" y="1406"/>
                  <a:pt x="2661" y="1398"/>
                  <a:pt x="2648" y="1403"/>
                </a:cubicBezTo>
                <a:cubicBezTo>
                  <a:pt x="2636" y="1406"/>
                  <a:pt x="2635" y="1396"/>
                  <a:pt x="2633" y="1388"/>
                </a:cubicBezTo>
                <a:cubicBezTo>
                  <a:pt x="2632" y="1382"/>
                  <a:pt x="2624" y="1372"/>
                  <a:pt x="2636" y="1370"/>
                </a:cubicBezTo>
                <a:cubicBezTo>
                  <a:pt x="2653" y="1366"/>
                  <a:pt x="2657" y="1356"/>
                  <a:pt x="2655" y="1342"/>
                </a:cubicBezTo>
                <a:cubicBezTo>
                  <a:pt x="2666" y="1346"/>
                  <a:pt x="2675" y="1355"/>
                  <a:pt x="2687" y="1347"/>
                </a:cubicBezTo>
                <a:cubicBezTo>
                  <a:pt x="2696" y="1341"/>
                  <a:pt x="2684" y="1333"/>
                  <a:pt x="2688" y="1329"/>
                </a:cubicBezTo>
                <a:cubicBezTo>
                  <a:pt x="2698" y="1319"/>
                  <a:pt x="2693" y="1306"/>
                  <a:pt x="2695" y="1295"/>
                </a:cubicBezTo>
                <a:cubicBezTo>
                  <a:pt x="2697" y="1284"/>
                  <a:pt x="2694" y="1279"/>
                  <a:pt x="2683" y="1282"/>
                </a:cubicBezTo>
                <a:cubicBezTo>
                  <a:pt x="2688" y="1275"/>
                  <a:pt x="2693" y="1271"/>
                  <a:pt x="2701" y="1273"/>
                </a:cubicBezTo>
                <a:cubicBezTo>
                  <a:pt x="2697" y="1254"/>
                  <a:pt x="2674" y="1258"/>
                  <a:pt x="2669" y="1242"/>
                </a:cubicBezTo>
                <a:cubicBezTo>
                  <a:pt x="2675" y="1240"/>
                  <a:pt x="2682" y="1246"/>
                  <a:pt x="2685" y="1239"/>
                </a:cubicBezTo>
                <a:cubicBezTo>
                  <a:pt x="2688" y="1234"/>
                  <a:pt x="2679" y="1234"/>
                  <a:pt x="2676" y="1230"/>
                </a:cubicBezTo>
                <a:cubicBezTo>
                  <a:pt x="2672" y="1226"/>
                  <a:pt x="2674" y="1220"/>
                  <a:pt x="2674" y="1215"/>
                </a:cubicBezTo>
                <a:cubicBezTo>
                  <a:pt x="2675" y="1213"/>
                  <a:pt x="2676" y="1211"/>
                  <a:pt x="2679" y="1212"/>
                </a:cubicBezTo>
                <a:cubicBezTo>
                  <a:pt x="2693" y="1223"/>
                  <a:pt x="2692" y="1210"/>
                  <a:pt x="2693" y="1202"/>
                </a:cubicBezTo>
                <a:cubicBezTo>
                  <a:pt x="2700" y="1203"/>
                  <a:pt x="2709" y="1208"/>
                  <a:pt x="2709" y="1200"/>
                </a:cubicBezTo>
                <a:cubicBezTo>
                  <a:pt x="2709" y="1191"/>
                  <a:pt x="2708" y="1187"/>
                  <a:pt x="2718" y="1187"/>
                </a:cubicBezTo>
                <a:cubicBezTo>
                  <a:pt x="2723" y="1187"/>
                  <a:pt x="2722" y="1183"/>
                  <a:pt x="2721" y="1180"/>
                </a:cubicBezTo>
                <a:cubicBezTo>
                  <a:pt x="2720" y="1175"/>
                  <a:pt x="2717" y="1170"/>
                  <a:pt x="2716" y="1165"/>
                </a:cubicBezTo>
                <a:cubicBezTo>
                  <a:pt x="2715" y="1158"/>
                  <a:pt x="2710" y="1149"/>
                  <a:pt x="2725" y="1149"/>
                </a:cubicBezTo>
                <a:cubicBezTo>
                  <a:pt x="2731" y="1150"/>
                  <a:pt x="2735" y="1143"/>
                  <a:pt x="2733" y="1137"/>
                </a:cubicBezTo>
                <a:cubicBezTo>
                  <a:pt x="2731" y="1131"/>
                  <a:pt x="2727" y="1126"/>
                  <a:pt x="2720" y="1129"/>
                </a:cubicBezTo>
                <a:cubicBezTo>
                  <a:pt x="2715" y="1131"/>
                  <a:pt x="2710" y="1133"/>
                  <a:pt x="2705" y="1134"/>
                </a:cubicBezTo>
                <a:cubicBezTo>
                  <a:pt x="2716" y="1127"/>
                  <a:pt x="2714" y="1121"/>
                  <a:pt x="2709" y="1111"/>
                </a:cubicBezTo>
                <a:cubicBezTo>
                  <a:pt x="2702" y="1098"/>
                  <a:pt x="2693" y="1101"/>
                  <a:pt x="2684" y="1104"/>
                </a:cubicBezTo>
                <a:cubicBezTo>
                  <a:pt x="2678" y="1105"/>
                  <a:pt x="2670" y="1104"/>
                  <a:pt x="2671" y="1111"/>
                </a:cubicBezTo>
                <a:cubicBezTo>
                  <a:pt x="2672" y="1118"/>
                  <a:pt x="2679" y="1114"/>
                  <a:pt x="2684" y="1113"/>
                </a:cubicBezTo>
                <a:cubicBezTo>
                  <a:pt x="2694" y="1111"/>
                  <a:pt x="2698" y="1116"/>
                  <a:pt x="2699" y="1125"/>
                </a:cubicBezTo>
                <a:cubicBezTo>
                  <a:pt x="2692" y="1119"/>
                  <a:pt x="2686" y="1117"/>
                  <a:pt x="2680" y="1126"/>
                </a:cubicBezTo>
                <a:cubicBezTo>
                  <a:pt x="2677" y="1132"/>
                  <a:pt x="2672" y="1131"/>
                  <a:pt x="2667" y="1128"/>
                </a:cubicBezTo>
                <a:cubicBezTo>
                  <a:pt x="2663" y="1126"/>
                  <a:pt x="2659" y="1123"/>
                  <a:pt x="2662" y="1117"/>
                </a:cubicBezTo>
                <a:cubicBezTo>
                  <a:pt x="2663" y="1115"/>
                  <a:pt x="2664" y="1111"/>
                  <a:pt x="2663" y="1110"/>
                </a:cubicBezTo>
                <a:cubicBezTo>
                  <a:pt x="2651" y="1094"/>
                  <a:pt x="2666" y="1082"/>
                  <a:pt x="2670" y="1069"/>
                </a:cubicBezTo>
                <a:cubicBezTo>
                  <a:pt x="2672" y="1064"/>
                  <a:pt x="2674" y="1068"/>
                  <a:pt x="2676" y="1069"/>
                </a:cubicBezTo>
                <a:cubicBezTo>
                  <a:pt x="2680" y="1071"/>
                  <a:pt x="2683" y="1071"/>
                  <a:pt x="2685" y="1068"/>
                </a:cubicBezTo>
                <a:cubicBezTo>
                  <a:pt x="2688" y="1064"/>
                  <a:pt x="2685" y="1060"/>
                  <a:pt x="2682" y="1058"/>
                </a:cubicBezTo>
                <a:cubicBezTo>
                  <a:pt x="2669" y="1052"/>
                  <a:pt x="2673" y="1045"/>
                  <a:pt x="2682" y="1038"/>
                </a:cubicBezTo>
                <a:cubicBezTo>
                  <a:pt x="2685" y="1036"/>
                  <a:pt x="2687" y="1032"/>
                  <a:pt x="2686" y="1028"/>
                </a:cubicBezTo>
                <a:cubicBezTo>
                  <a:pt x="2684" y="1024"/>
                  <a:pt x="2679" y="1025"/>
                  <a:pt x="2676" y="1025"/>
                </a:cubicBezTo>
                <a:cubicBezTo>
                  <a:pt x="2671" y="1024"/>
                  <a:pt x="2665" y="1026"/>
                  <a:pt x="2660" y="1023"/>
                </a:cubicBezTo>
                <a:cubicBezTo>
                  <a:pt x="2657" y="1020"/>
                  <a:pt x="2654" y="1013"/>
                  <a:pt x="2649" y="1018"/>
                </a:cubicBezTo>
                <a:cubicBezTo>
                  <a:pt x="2644" y="1022"/>
                  <a:pt x="2653" y="1025"/>
                  <a:pt x="2652" y="1029"/>
                </a:cubicBezTo>
                <a:cubicBezTo>
                  <a:pt x="2646" y="1034"/>
                  <a:pt x="2643" y="1024"/>
                  <a:pt x="2637" y="1028"/>
                </a:cubicBezTo>
                <a:cubicBezTo>
                  <a:pt x="2625" y="1036"/>
                  <a:pt x="2623" y="1026"/>
                  <a:pt x="2622" y="1017"/>
                </a:cubicBezTo>
                <a:cubicBezTo>
                  <a:pt x="2622" y="1011"/>
                  <a:pt x="2620" y="1007"/>
                  <a:pt x="2614" y="1010"/>
                </a:cubicBezTo>
                <a:cubicBezTo>
                  <a:pt x="2606" y="1014"/>
                  <a:pt x="2602" y="1006"/>
                  <a:pt x="2594" y="1005"/>
                </a:cubicBezTo>
                <a:cubicBezTo>
                  <a:pt x="2602" y="999"/>
                  <a:pt x="2603" y="996"/>
                  <a:pt x="2601" y="986"/>
                </a:cubicBezTo>
                <a:cubicBezTo>
                  <a:pt x="2601" y="985"/>
                  <a:pt x="2601" y="982"/>
                  <a:pt x="2602" y="982"/>
                </a:cubicBezTo>
                <a:cubicBezTo>
                  <a:pt x="2610" y="976"/>
                  <a:pt x="2605" y="967"/>
                  <a:pt x="2605" y="960"/>
                </a:cubicBezTo>
                <a:cubicBezTo>
                  <a:pt x="2604" y="951"/>
                  <a:pt x="2605" y="943"/>
                  <a:pt x="2613" y="936"/>
                </a:cubicBezTo>
                <a:cubicBezTo>
                  <a:pt x="2616" y="937"/>
                  <a:pt x="2616" y="950"/>
                  <a:pt x="2622" y="942"/>
                </a:cubicBezTo>
                <a:cubicBezTo>
                  <a:pt x="2631" y="931"/>
                  <a:pt x="2635" y="938"/>
                  <a:pt x="2641" y="945"/>
                </a:cubicBezTo>
                <a:cubicBezTo>
                  <a:pt x="2648" y="951"/>
                  <a:pt x="2659" y="953"/>
                  <a:pt x="2665" y="946"/>
                </a:cubicBezTo>
                <a:cubicBezTo>
                  <a:pt x="2671" y="939"/>
                  <a:pt x="2668" y="930"/>
                  <a:pt x="2661" y="923"/>
                </a:cubicBezTo>
                <a:cubicBezTo>
                  <a:pt x="2658" y="920"/>
                  <a:pt x="2655" y="919"/>
                  <a:pt x="2650" y="921"/>
                </a:cubicBezTo>
                <a:cubicBezTo>
                  <a:pt x="2645" y="925"/>
                  <a:pt x="2638" y="926"/>
                  <a:pt x="2634" y="922"/>
                </a:cubicBezTo>
                <a:cubicBezTo>
                  <a:pt x="2626" y="913"/>
                  <a:pt x="2621" y="917"/>
                  <a:pt x="2614" y="923"/>
                </a:cubicBezTo>
                <a:cubicBezTo>
                  <a:pt x="2617" y="910"/>
                  <a:pt x="2639" y="897"/>
                  <a:pt x="2660" y="895"/>
                </a:cubicBezTo>
                <a:cubicBezTo>
                  <a:pt x="2653" y="896"/>
                  <a:pt x="2650" y="899"/>
                  <a:pt x="2650" y="906"/>
                </a:cubicBezTo>
                <a:cubicBezTo>
                  <a:pt x="2650" y="912"/>
                  <a:pt x="2655" y="913"/>
                  <a:pt x="2660" y="914"/>
                </a:cubicBezTo>
                <a:cubicBezTo>
                  <a:pt x="2666" y="916"/>
                  <a:pt x="2672" y="915"/>
                  <a:pt x="2676" y="910"/>
                </a:cubicBezTo>
                <a:cubicBezTo>
                  <a:pt x="2683" y="902"/>
                  <a:pt x="2676" y="880"/>
                  <a:pt x="2666" y="874"/>
                </a:cubicBezTo>
                <a:cubicBezTo>
                  <a:pt x="2670" y="869"/>
                  <a:pt x="2678" y="875"/>
                  <a:pt x="2679" y="869"/>
                </a:cubicBezTo>
                <a:cubicBezTo>
                  <a:pt x="2681" y="862"/>
                  <a:pt x="2673" y="861"/>
                  <a:pt x="2667" y="860"/>
                </a:cubicBezTo>
                <a:cubicBezTo>
                  <a:pt x="2663" y="859"/>
                  <a:pt x="2661" y="856"/>
                  <a:pt x="2659" y="853"/>
                </a:cubicBezTo>
                <a:cubicBezTo>
                  <a:pt x="2658" y="851"/>
                  <a:pt x="2658" y="846"/>
                  <a:pt x="2653" y="847"/>
                </a:cubicBezTo>
                <a:cubicBezTo>
                  <a:pt x="2650" y="848"/>
                  <a:pt x="2651" y="852"/>
                  <a:pt x="2650" y="855"/>
                </a:cubicBezTo>
                <a:cubicBezTo>
                  <a:pt x="2646" y="863"/>
                  <a:pt x="2643" y="872"/>
                  <a:pt x="2636" y="878"/>
                </a:cubicBezTo>
                <a:cubicBezTo>
                  <a:pt x="2630" y="883"/>
                  <a:pt x="2624" y="874"/>
                  <a:pt x="2618" y="871"/>
                </a:cubicBezTo>
                <a:cubicBezTo>
                  <a:pt x="2609" y="868"/>
                  <a:pt x="2598" y="865"/>
                  <a:pt x="2591" y="872"/>
                </a:cubicBezTo>
                <a:cubicBezTo>
                  <a:pt x="2581" y="882"/>
                  <a:pt x="2568" y="881"/>
                  <a:pt x="2558" y="877"/>
                </a:cubicBezTo>
                <a:cubicBezTo>
                  <a:pt x="2550" y="875"/>
                  <a:pt x="2549" y="874"/>
                  <a:pt x="2549" y="882"/>
                </a:cubicBezTo>
                <a:cubicBezTo>
                  <a:pt x="2548" y="891"/>
                  <a:pt x="2543" y="892"/>
                  <a:pt x="2536" y="890"/>
                </a:cubicBezTo>
                <a:cubicBezTo>
                  <a:pt x="2530" y="889"/>
                  <a:pt x="2525" y="888"/>
                  <a:pt x="2519" y="891"/>
                </a:cubicBezTo>
                <a:cubicBezTo>
                  <a:pt x="2511" y="895"/>
                  <a:pt x="2504" y="892"/>
                  <a:pt x="2499" y="886"/>
                </a:cubicBezTo>
                <a:cubicBezTo>
                  <a:pt x="2493" y="879"/>
                  <a:pt x="2483" y="874"/>
                  <a:pt x="2481" y="863"/>
                </a:cubicBezTo>
                <a:cubicBezTo>
                  <a:pt x="2481" y="861"/>
                  <a:pt x="2479" y="858"/>
                  <a:pt x="2476" y="858"/>
                </a:cubicBezTo>
                <a:cubicBezTo>
                  <a:pt x="2471" y="859"/>
                  <a:pt x="2473" y="863"/>
                  <a:pt x="2474" y="866"/>
                </a:cubicBezTo>
                <a:cubicBezTo>
                  <a:pt x="2477" y="874"/>
                  <a:pt x="2473" y="876"/>
                  <a:pt x="2466" y="876"/>
                </a:cubicBezTo>
                <a:cubicBezTo>
                  <a:pt x="2457" y="876"/>
                  <a:pt x="2446" y="868"/>
                  <a:pt x="2449" y="864"/>
                </a:cubicBezTo>
                <a:cubicBezTo>
                  <a:pt x="2460" y="850"/>
                  <a:pt x="2448" y="852"/>
                  <a:pt x="2442" y="849"/>
                </a:cubicBezTo>
                <a:cubicBezTo>
                  <a:pt x="2448" y="849"/>
                  <a:pt x="2454" y="850"/>
                  <a:pt x="2460" y="850"/>
                </a:cubicBezTo>
                <a:cubicBezTo>
                  <a:pt x="2463" y="851"/>
                  <a:pt x="2468" y="855"/>
                  <a:pt x="2470" y="848"/>
                </a:cubicBezTo>
                <a:cubicBezTo>
                  <a:pt x="2471" y="844"/>
                  <a:pt x="2470" y="840"/>
                  <a:pt x="2465" y="838"/>
                </a:cubicBezTo>
                <a:cubicBezTo>
                  <a:pt x="2451" y="832"/>
                  <a:pt x="2461" y="827"/>
                  <a:pt x="2466" y="823"/>
                </a:cubicBezTo>
                <a:cubicBezTo>
                  <a:pt x="2470" y="826"/>
                  <a:pt x="2473" y="830"/>
                  <a:pt x="2477" y="833"/>
                </a:cubicBezTo>
                <a:cubicBezTo>
                  <a:pt x="2479" y="835"/>
                  <a:pt x="2482" y="837"/>
                  <a:pt x="2484" y="836"/>
                </a:cubicBezTo>
                <a:cubicBezTo>
                  <a:pt x="2487" y="834"/>
                  <a:pt x="2488" y="831"/>
                  <a:pt x="2487" y="829"/>
                </a:cubicBezTo>
                <a:cubicBezTo>
                  <a:pt x="2485" y="815"/>
                  <a:pt x="2486" y="801"/>
                  <a:pt x="2478" y="790"/>
                </a:cubicBezTo>
                <a:cubicBezTo>
                  <a:pt x="2494" y="797"/>
                  <a:pt x="2495" y="797"/>
                  <a:pt x="2500" y="778"/>
                </a:cubicBezTo>
                <a:cubicBezTo>
                  <a:pt x="2503" y="767"/>
                  <a:pt x="2501" y="755"/>
                  <a:pt x="2513" y="746"/>
                </a:cubicBezTo>
                <a:cubicBezTo>
                  <a:pt x="2517" y="743"/>
                  <a:pt x="2517" y="737"/>
                  <a:pt x="2511" y="733"/>
                </a:cubicBezTo>
                <a:cubicBezTo>
                  <a:pt x="2506" y="731"/>
                  <a:pt x="2503" y="727"/>
                  <a:pt x="2499" y="723"/>
                </a:cubicBezTo>
                <a:cubicBezTo>
                  <a:pt x="2506" y="721"/>
                  <a:pt x="2511" y="729"/>
                  <a:pt x="2516" y="723"/>
                </a:cubicBezTo>
                <a:cubicBezTo>
                  <a:pt x="2519" y="720"/>
                  <a:pt x="2516" y="715"/>
                  <a:pt x="2513" y="714"/>
                </a:cubicBezTo>
                <a:cubicBezTo>
                  <a:pt x="2502" y="708"/>
                  <a:pt x="2498" y="691"/>
                  <a:pt x="2481" y="692"/>
                </a:cubicBezTo>
                <a:cubicBezTo>
                  <a:pt x="2472" y="692"/>
                  <a:pt x="2464" y="689"/>
                  <a:pt x="2470" y="675"/>
                </a:cubicBezTo>
                <a:cubicBezTo>
                  <a:pt x="2476" y="662"/>
                  <a:pt x="2464" y="653"/>
                  <a:pt x="2457" y="644"/>
                </a:cubicBezTo>
                <a:cubicBezTo>
                  <a:pt x="2451" y="638"/>
                  <a:pt x="2447" y="646"/>
                  <a:pt x="2443" y="650"/>
                </a:cubicBezTo>
                <a:cubicBezTo>
                  <a:pt x="2441" y="653"/>
                  <a:pt x="2434" y="653"/>
                  <a:pt x="2432" y="649"/>
                </a:cubicBezTo>
                <a:cubicBezTo>
                  <a:pt x="2429" y="646"/>
                  <a:pt x="2425" y="643"/>
                  <a:pt x="2426" y="638"/>
                </a:cubicBezTo>
                <a:cubicBezTo>
                  <a:pt x="2427" y="637"/>
                  <a:pt x="2430" y="635"/>
                  <a:pt x="2431" y="635"/>
                </a:cubicBezTo>
                <a:cubicBezTo>
                  <a:pt x="2438" y="639"/>
                  <a:pt x="2445" y="634"/>
                  <a:pt x="2451" y="636"/>
                </a:cubicBezTo>
                <a:cubicBezTo>
                  <a:pt x="2455" y="638"/>
                  <a:pt x="2457" y="637"/>
                  <a:pt x="2459" y="634"/>
                </a:cubicBezTo>
                <a:cubicBezTo>
                  <a:pt x="2461" y="629"/>
                  <a:pt x="2459" y="628"/>
                  <a:pt x="2455" y="625"/>
                </a:cubicBezTo>
                <a:cubicBezTo>
                  <a:pt x="2449" y="620"/>
                  <a:pt x="2431" y="627"/>
                  <a:pt x="2438" y="608"/>
                </a:cubicBezTo>
                <a:cubicBezTo>
                  <a:pt x="2439" y="604"/>
                  <a:pt x="2395" y="592"/>
                  <a:pt x="2387" y="594"/>
                </a:cubicBezTo>
                <a:cubicBezTo>
                  <a:pt x="2392" y="602"/>
                  <a:pt x="2400" y="604"/>
                  <a:pt x="2407" y="607"/>
                </a:cubicBezTo>
                <a:cubicBezTo>
                  <a:pt x="2417" y="612"/>
                  <a:pt x="2414" y="619"/>
                  <a:pt x="2411" y="626"/>
                </a:cubicBezTo>
                <a:cubicBezTo>
                  <a:pt x="2409" y="629"/>
                  <a:pt x="2405" y="633"/>
                  <a:pt x="2402" y="628"/>
                </a:cubicBezTo>
                <a:cubicBezTo>
                  <a:pt x="2393" y="613"/>
                  <a:pt x="2383" y="617"/>
                  <a:pt x="2372" y="624"/>
                </a:cubicBezTo>
                <a:cubicBezTo>
                  <a:pt x="2370" y="625"/>
                  <a:pt x="2367" y="627"/>
                  <a:pt x="2366" y="627"/>
                </a:cubicBezTo>
                <a:cubicBezTo>
                  <a:pt x="2362" y="619"/>
                  <a:pt x="2356" y="614"/>
                  <a:pt x="2348" y="612"/>
                </a:cubicBezTo>
                <a:cubicBezTo>
                  <a:pt x="2358" y="603"/>
                  <a:pt x="2340" y="595"/>
                  <a:pt x="2348" y="587"/>
                </a:cubicBezTo>
                <a:cubicBezTo>
                  <a:pt x="2348" y="586"/>
                  <a:pt x="2349" y="583"/>
                  <a:pt x="2350" y="583"/>
                </a:cubicBezTo>
                <a:cubicBezTo>
                  <a:pt x="2360" y="586"/>
                  <a:pt x="2360" y="566"/>
                  <a:pt x="2372" y="573"/>
                </a:cubicBezTo>
                <a:cubicBezTo>
                  <a:pt x="2373" y="574"/>
                  <a:pt x="2376" y="571"/>
                  <a:pt x="2376" y="569"/>
                </a:cubicBezTo>
                <a:cubicBezTo>
                  <a:pt x="2375" y="559"/>
                  <a:pt x="2381" y="548"/>
                  <a:pt x="2372" y="539"/>
                </a:cubicBezTo>
                <a:cubicBezTo>
                  <a:pt x="2367" y="533"/>
                  <a:pt x="2366" y="529"/>
                  <a:pt x="2375" y="524"/>
                </a:cubicBezTo>
                <a:cubicBezTo>
                  <a:pt x="2382" y="519"/>
                  <a:pt x="2378" y="513"/>
                  <a:pt x="2374" y="507"/>
                </a:cubicBezTo>
                <a:cubicBezTo>
                  <a:pt x="2373" y="506"/>
                  <a:pt x="2366" y="505"/>
                  <a:pt x="2373" y="502"/>
                </a:cubicBezTo>
                <a:cubicBezTo>
                  <a:pt x="2384" y="496"/>
                  <a:pt x="2377" y="491"/>
                  <a:pt x="2371" y="487"/>
                </a:cubicBezTo>
                <a:cubicBezTo>
                  <a:pt x="2365" y="484"/>
                  <a:pt x="2359" y="480"/>
                  <a:pt x="2356" y="468"/>
                </a:cubicBezTo>
                <a:cubicBezTo>
                  <a:pt x="2360" y="472"/>
                  <a:pt x="2361" y="473"/>
                  <a:pt x="2362" y="474"/>
                </a:cubicBezTo>
                <a:cubicBezTo>
                  <a:pt x="2367" y="476"/>
                  <a:pt x="2369" y="485"/>
                  <a:pt x="2375" y="480"/>
                </a:cubicBezTo>
                <a:cubicBezTo>
                  <a:pt x="2379" y="477"/>
                  <a:pt x="2385" y="471"/>
                  <a:pt x="2385" y="467"/>
                </a:cubicBezTo>
                <a:cubicBezTo>
                  <a:pt x="2385" y="459"/>
                  <a:pt x="2376" y="463"/>
                  <a:pt x="2371" y="461"/>
                </a:cubicBezTo>
                <a:cubicBezTo>
                  <a:pt x="2368" y="461"/>
                  <a:pt x="2364" y="459"/>
                  <a:pt x="2361" y="460"/>
                </a:cubicBezTo>
                <a:cubicBezTo>
                  <a:pt x="2350" y="464"/>
                  <a:pt x="2351" y="458"/>
                  <a:pt x="2351" y="450"/>
                </a:cubicBezTo>
                <a:cubicBezTo>
                  <a:pt x="2351" y="445"/>
                  <a:pt x="2353" y="441"/>
                  <a:pt x="2357" y="437"/>
                </a:cubicBezTo>
                <a:cubicBezTo>
                  <a:pt x="2360" y="433"/>
                  <a:pt x="2362" y="428"/>
                  <a:pt x="2358" y="424"/>
                </a:cubicBezTo>
                <a:cubicBezTo>
                  <a:pt x="2353" y="420"/>
                  <a:pt x="2347" y="416"/>
                  <a:pt x="2342" y="413"/>
                </a:cubicBezTo>
                <a:cubicBezTo>
                  <a:pt x="2336" y="416"/>
                  <a:pt x="2345" y="421"/>
                  <a:pt x="2340" y="424"/>
                </a:cubicBezTo>
                <a:cubicBezTo>
                  <a:pt x="2320" y="410"/>
                  <a:pt x="2315" y="413"/>
                  <a:pt x="2308" y="444"/>
                </a:cubicBezTo>
                <a:cubicBezTo>
                  <a:pt x="2304" y="434"/>
                  <a:pt x="2301" y="427"/>
                  <a:pt x="2292" y="423"/>
                </a:cubicBezTo>
                <a:cubicBezTo>
                  <a:pt x="2284" y="420"/>
                  <a:pt x="2284" y="415"/>
                  <a:pt x="2292" y="410"/>
                </a:cubicBezTo>
                <a:cubicBezTo>
                  <a:pt x="2303" y="402"/>
                  <a:pt x="2305" y="389"/>
                  <a:pt x="2297" y="378"/>
                </a:cubicBezTo>
                <a:cubicBezTo>
                  <a:pt x="2294" y="373"/>
                  <a:pt x="2293" y="369"/>
                  <a:pt x="2293" y="363"/>
                </a:cubicBezTo>
                <a:cubicBezTo>
                  <a:pt x="2294" y="355"/>
                  <a:pt x="2290" y="349"/>
                  <a:pt x="2286" y="343"/>
                </a:cubicBezTo>
                <a:cubicBezTo>
                  <a:pt x="2280" y="333"/>
                  <a:pt x="2270" y="332"/>
                  <a:pt x="2261" y="337"/>
                </a:cubicBezTo>
                <a:cubicBezTo>
                  <a:pt x="2251" y="343"/>
                  <a:pt x="2259" y="351"/>
                  <a:pt x="2261" y="357"/>
                </a:cubicBezTo>
                <a:cubicBezTo>
                  <a:pt x="2262" y="361"/>
                  <a:pt x="2269" y="365"/>
                  <a:pt x="2263" y="368"/>
                </a:cubicBezTo>
                <a:cubicBezTo>
                  <a:pt x="2258" y="372"/>
                  <a:pt x="2253" y="364"/>
                  <a:pt x="2247" y="363"/>
                </a:cubicBezTo>
                <a:cubicBezTo>
                  <a:pt x="2242" y="363"/>
                  <a:pt x="2241" y="360"/>
                  <a:pt x="2243" y="357"/>
                </a:cubicBezTo>
                <a:cubicBezTo>
                  <a:pt x="2249" y="349"/>
                  <a:pt x="2246" y="344"/>
                  <a:pt x="2236" y="341"/>
                </a:cubicBezTo>
                <a:cubicBezTo>
                  <a:pt x="2240" y="339"/>
                  <a:pt x="2242" y="338"/>
                  <a:pt x="2243" y="337"/>
                </a:cubicBezTo>
                <a:cubicBezTo>
                  <a:pt x="2247" y="333"/>
                  <a:pt x="2257" y="331"/>
                  <a:pt x="2253" y="325"/>
                </a:cubicBezTo>
                <a:cubicBezTo>
                  <a:pt x="2250" y="320"/>
                  <a:pt x="2241" y="318"/>
                  <a:pt x="2233" y="321"/>
                </a:cubicBezTo>
                <a:cubicBezTo>
                  <a:pt x="2226" y="324"/>
                  <a:pt x="2224" y="330"/>
                  <a:pt x="2223" y="337"/>
                </a:cubicBezTo>
                <a:cubicBezTo>
                  <a:pt x="2221" y="348"/>
                  <a:pt x="2208" y="360"/>
                  <a:pt x="2197" y="361"/>
                </a:cubicBezTo>
                <a:cubicBezTo>
                  <a:pt x="2190" y="361"/>
                  <a:pt x="2188" y="365"/>
                  <a:pt x="2187" y="371"/>
                </a:cubicBezTo>
                <a:cubicBezTo>
                  <a:pt x="2187" y="377"/>
                  <a:pt x="2191" y="380"/>
                  <a:pt x="2196" y="381"/>
                </a:cubicBezTo>
                <a:cubicBezTo>
                  <a:pt x="2203" y="384"/>
                  <a:pt x="2203" y="388"/>
                  <a:pt x="2201" y="395"/>
                </a:cubicBezTo>
                <a:cubicBezTo>
                  <a:pt x="2199" y="402"/>
                  <a:pt x="2197" y="403"/>
                  <a:pt x="2190" y="400"/>
                </a:cubicBezTo>
                <a:cubicBezTo>
                  <a:pt x="2184" y="397"/>
                  <a:pt x="2183" y="402"/>
                  <a:pt x="2186" y="406"/>
                </a:cubicBezTo>
                <a:cubicBezTo>
                  <a:pt x="2192" y="413"/>
                  <a:pt x="2187" y="415"/>
                  <a:pt x="2183" y="417"/>
                </a:cubicBezTo>
                <a:cubicBezTo>
                  <a:pt x="2175" y="419"/>
                  <a:pt x="2180" y="412"/>
                  <a:pt x="2179" y="410"/>
                </a:cubicBezTo>
                <a:cubicBezTo>
                  <a:pt x="2174" y="401"/>
                  <a:pt x="2170" y="392"/>
                  <a:pt x="2159" y="404"/>
                </a:cubicBezTo>
                <a:cubicBezTo>
                  <a:pt x="2155" y="408"/>
                  <a:pt x="2150" y="410"/>
                  <a:pt x="2143" y="409"/>
                </a:cubicBezTo>
                <a:cubicBezTo>
                  <a:pt x="2135" y="407"/>
                  <a:pt x="2127" y="413"/>
                  <a:pt x="2125" y="421"/>
                </a:cubicBezTo>
                <a:cubicBezTo>
                  <a:pt x="2123" y="431"/>
                  <a:pt x="2132" y="428"/>
                  <a:pt x="2137" y="429"/>
                </a:cubicBezTo>
                <a:cubicBezTo>
                  <a:pt x="2142" y="430"/>
                  <a:pt x="2143" y="433"/>
                  <a:pt x="2144" y="437"/>
                </a:cubicBezTo>
                <a:cubicBezTo>
                  <a:pt x="2146" y="440"/>
                  <a:pt x="2148" y="445"/>
                  <a:pt x="2150" y="446"/>
                </a:cubicBezTo>
                <a:cubicBezTo>
                  <a:pt x="2158" y="447"/>
                  <a:pt x="2165" y="449"/>
                  <a:pt x="2162" y="459"/>
                </a:cubicBezTo>
                <a:cubicBezTo>
                  <a:pt x="2160" y="468"/>
                  <a:pt x="2157" y="476"/>
                  <a:pt x="2145" y="477"/>
                </a:cubicBezTo>
                <a:cubicBezTo>
                  <a:pt x="2137" y="477"/>
                  <a:pt x="2135" y="489"/>
                  <a:pt x="2138" y="490"/>
                </a:cubicBezTo>
                <a:cubicBezTo>
                  <a:pt x="2147" y="495"/>
                  <a:pt x="2147" y="506"/>
                  <a:pt x="2154" y="511"/>
                </a:cubicBezTo>
                <a:cubicBezTo>
                  <a:pt x="2147" y="514"/>
                  <a:pt x="2145" y="510"/>
                  <a:pt x="2141" y="505"/>
                </a:cubicBezTo>
                <a:cubicBezTo>
                  <a:pt x="2136" y="499"/>
                  <a:pt x="2128" y="489"/>
                  <a:pt x="2118" y="498"/>
                </a:cubicBezTo>
                <a:cubicBezTo>
                  <a:pt x="2111" y="503"/>
                  <a:pt x="2106" y="514"/>
                  <a:pt x="2115" y="519"/>
                </a:cubicBezTo>
                <a:cubicBezTo>
                  <a:pt x="2130" y="528"/>
                  <a:pt x="2118" y="536"/>
                  <a:pt x="2116" y="544"/>
                </a:cubicBezTo>
                <a:cubicBezTo>
                  <a:pt x="2116" y="547"/>
                  <a:pt x="2109" y="545"/>
                  <a:pt x="2109" y="544"/>
                </a:cubicBezTo>
                <a:cubicBezTo>
                  <a:pt x="2115" y="528"/>
                  <a:pt x="2087" y="516"/>
                  <a:pt x="2105" y="500"/>
                </a:cubicBezTo>
                <a:cubicBezTo>
                  <a:pt x="2107" y="498"/>
                  <a:pt x="2104" y="494"/>
                  <a:pt x="2101" y="494"/>
                </a:cubicBezTo>
                <a:cubicBezTo>
                  <a:pt x="2096" y="493"/>
                  <a:pt x="2092" y="486"/>
                  <a:pt x="2086" y="489"/>
                </a:cubicBezTo>
                <a:cubicBezTo>
                  <a:pt x="2077" y="492"/>
                  <a:pt x="2091" y="498"/>
                  <a:pt x="2084" y="502"/>
                </a:cubicBezTo>
                <a:cubicBezTo>
                  <a:pt x="2081" y="501"/>
                  <a:pt x="2078" y="498"/>
                  <a:pt x="2078" y="495"/>
                </a:cubicBezTo>
                <a:cubicBezTo>
                  <a:pt x="2080" y="481"/>
                  <a:pt x="2076" y="475"/>
                  <a:pt x="2060" y="479"/>
                </a:cubicBezTo>
                <a:cubicBezTo>
                  <a:pt x="2052" y="482"/>
                  <a:pt x="2061" y="469"/>
                  <a:pt x="2053" y="468"/>
                </a:cubicBezTo>
                <a:cubicBezTo>
                  <a:pt x="2052" y="468"/>
                  <a:pt x="2052" y="465"/>
                  <a:pt x="2054" y="464"/>
                </a:cubicBezTo>
                <a:cubicBezTo>
                  <a:pt x="2059" y="462"/>
                  <a:pt x="2060" y="465"/>
                  <a:pt x="2061" y="469"/>
                </a:cubicBezTo>
                <a:cubicBezTo>
                  <a:pt x="2064" y="476"/>
                  <a:pt x="2070" y="475"/>
                  <a:pt x="2074" y="471"/>
                </a:cubicBezTo>
                <a:cubicBezTo>
                  <a:pt x="2081" y="466"/>
                  <a:pt x="2074" y="464"/>
                  <a:pt x="2071" y="461"/>
                </a:cubicBezTo>
                <a:cubicBezTo>
                  <a:pt x="2068" y="459"/>
                  <a:pt x="2065" y="455"/>
                  <a:pt x="2068" y="452"/>
                </a:cubicBezTo>
                <a:cubicBezTo>
                  <a:pt x="2081" y="441"/>
                  <a:pt x="2079" y="432"/>
                  <a:pt x="2065" y="424"/>
                </a:cubicBezTo>
                <a:cubicBezTo>
                  <a:pt x="2064" y="423"/>
                  <a:pt x="2064" y="422"/>
                  <a:pt x="2064" y="421"/>
                </a:cubicBezTo>
                <a:cubicBezTo>
                  <a:pt x="2067" y="403"/>
                  <a:pt x="2049" y="397"/>
                  <a:pt x="2040" y="395"/>
                </a:cubicBezTo>
                <a:cubicBezTo>
                  <a:pt x="2023" y="390"/>
                  <a:pt x="2015" y="376"/>
                  <a:pt x="2001" y="369"/>
                </a:cubicBezTo>
                <a:cubicBezTo>
                  <a:pt x="1997" y="367"/>
                  <a:pt x="1999" y="361"/>
                  <a:pt x="2002" y="360"/>
                </a:cubicBezTo>
                <a:cubicBezTo>
                  <a:pt x="2019" y="351"/>
                  <a:pt x="2011" y="332"/>
                  <a:pt x="2020" y="320"/>
                </a:cubicBezTo>
                <a:cubicBezTo>
                  <a:pt x="2021" y="318"/>
                  <a:pt x="2020" y="317"/>
                  <a:pt x="2019" y="315"/>
                </a:cubicBezTo>
                <a:cubicBezTo>
                  <a:pt x="2030" y="323"/>
                  <a:pt x="2046" y="312"/>
                  <a:pt x="2057" y="323"/>
                </a:cubicBezTo>
                <a:cubicBezTo>
                  <a:pt x="2050" y="310"/>
                  <a:pt x="2044" y="297"/>
                  <a:pt x="2035" y="287"/>
                </a:cubicBezTo>
                <a:cubicBezTo>
                  <a:pt x="2029" y="280"/>
                  <a:pt x="2016" y="286"/>
                  <a:pt x="2014" y="296"/>
                </a:cubicBezTo>
                <a:cubicBezTo>
                  <a:pt x="2013" y="300"/>
                  <a:pt x="2013" y="305"/>
                  <a:pt x="2013" y="310"/>
                </a:cubicBezTo>
                <a:cubicBezTo>
                  <a:pt x="2014" y="311"/>
                  <a:pt x="2015" y="311"/>
                  <a:pt x="2016" y="312"/>
                </a:cubicBezTo>
                <a:cubicBezTo>
                  <a:pt x="2016" y="312"/>
                  <a:pt x="2016" y="312"/>
                  <a:pt x="2016" y="312"/>
                </a:cubicBezTo>
                <a:cubicBezTo>
                  <a:pt x="2016" y="312"/>
                  <a:pt x="2016" y="312"/>
                  <a:pt x="2016" y="312"/>
                </a:cubicBezTo>
                <a:cubicBezTo>
                  <a:pt x="2015" y="311"/>
                  <a:pt x="2014" y="311"/>
                  <a:pt x="2013" y="310"/>
                </a:cubicBezTo>
                <a:cubicBezTo>
                  <a:pt x="2006" y="304"/>
                  <a:pt x="2005" y="302"/>
                  <a:pt x="1998" y="264"/>
                </a:cubicBezTo>
                <a:cubicBezTo>
                  <a:pt x="2013" y="277"/>
                  <a:pt x="2029" y="281"/>
                  <a:pt x="2048" y="271"/>
                </a:cubicBezTo>
                <a:cubicBezTo>
                  <a:pt x="2058" y="265"/>
                  <a:pt x="2058" y="255"/>
                  <a:pt x="2058" y="248"/>
                </a:cubicBezTo>
                <a:cubicBezTo>
                  <a:pt x="2059" y="240"/>
                  <a:pt x="2048" y="242"/>
                  <a:pt x="2041" y="243"/>
                </a:cubicBezTo>
                <a:cubicBezTo>
                  <a:pt x="2036" y="244"/>
                  <a:pt x="2028" y="241"/>
                  <a:pt x="2028" y="251"/>
                </a:cubicBezTo>
                <a:cubicBezTo>
                  <a:pt x="2028" y="256"/>
                  <a:pt x="2023" y="257"/>
                  <a:pt x="2021" y="256"/>
                </a:cubicBezTo>
                <a:cubicBezTo>
                  <a:pt x="2010" y="251"/>
                  <a:pt x="1998" y="252"/>
                  <a:pt x="1988" y="249"/>
                </a:cubicBezTo>
                <a:cubicBezTo>
                  <a:pt x="1974" y="245"/>
                  <a:pt x="1966" y="249"/>
                  <a:pt x="1960" y="263"/>
                </a:cubicBezTo>
                <a:cubicBezTo>
                  <a:pt x="1954" y="274"/>
                  <a:pt x="1953" y="292"/>
                  <a:pt x="1932" y="290"/>
                </a:cubicBezTo>
                <a:cubicBezTo>
                  <a:pt x="1930" y="289"/>
                  <a:pt x="1926" y="293"/>
                  <a:pt x="1925" y="295"/>
                </a:cubicBezTo>
                <a:cubicBezTo>
                  <a:pt x="1925" y="303"/>
                  <a:pt x="1923" y="307"/>
                  <a:pt x="1914" y="306"/>
                </a:cubicBezTo>
                <a:cubicBezTo>
                  <a:pt x="1909" y="305"/>
                  <a:pt x="1903" y="309"/>
                  <a:pt x="1899" y="301"/>
                </a:cubicBezTo>
                <a:cubicBezTo>
                  <a:pt x="1894" y="293"/>
                  <a:pt x="1886" y="298"/>
                  <a:pt x="1884" y="304"/>
                </a:cubicBezTo>
                <a:cubicBezTo>
                  <a:pt x="1880" y="314"/>
                  <a:pt x="1875" y="309"/>
                  <a:pt x="1865" y="307"/>
                </a:cubicBezTo>
                <a:cubicBezTo>
                  <a:pt x="1882" y="302"/>
                  <a:pt x="1893" y="296"/>
                  <a:pt x="1889" y="278"/>
                </a:cubicBezTo>
                <a:cubicBezTo>
                  <a:pt x="1889" y="277"/>
                  <a:pt x="1892" y="275"/>
                  <a:pt x="1893" y="272"/>
                </a:cubicBezTo>
                <a:cubicBezTo>
                  <a:pt x="1896" y="266"/>
                  <a:pt x="1897" y="260"/>
                  <a:pt x="1891" y="255"/>
                </a:cubicBezTo>
                <a:cubicBezTo>
                  <a:pt x="1887" y="252"/>
                  <a:pt x="1881" y="251"/>
                  <a:pt x="1877" y="255"/>
                </a:cubicBezTo>
                <a:cubicBezTo>
                  <a:pt x="1870" y="261"/>
                  <a:pt x="1882" y="263"/>
                  <a:pt x="1881" y="269"/>
                </a:cubicBezTo>
                <a:cubicBezTo>
                  <a:pt x="1864" y="262"/>
                  <a:pt x="1852" y="235"/>
                  <a:pt x="1855" y="211"/>
                </a:cubicBezTo>
                <a:cubicBezTo>
                  <a:pt x="1860" y="213"/>
                  <a:pt x="1865" y="218"/>
                  <a:pt x="1871" y="216"/>
                </a:cubicBezTo>
                <a:cubicBezTo>
                  <a:pt x="1877" y="214"/>
                  <a:pt x="1881" y="217"/>
                  <a:pt x="1884" y="223"/>
                </a:cubicBezTo>
                <a:cubicBezTo>
                  <a:pt x="1877" y="226"/>
                  <a:pt x="1874" y="214"/>
                  <a:pt x="1867" y="221"/>
                </a:cubicBezTo>
                <a:cubicBezTo>
                  <a:pt x="1865" y="224"/>
                  <a:pt x="1865" y="227"/>
                  <a:pt x="1867" y="230"/>
                </a:cubicBezTo>
                <a:cubicBezTo>
                  <a:pt x="1871" y="237"/>
                  <a:pt x="1877" y="242"/>
                  <a:pt x="1885" y="241"/>
                </a:cubicBezTo>
                <a:cubicBezTo>
                  <a:pt x="1895" y="239"/>
                  <a:pt x="1895" y="229"/>
                  <a:pt x="1897" y="221"/>
                </a:cubicBezTo>
                <a:cubicBezTo>
                  <a:pt x="1898" y="213"/>
                  <a:pt x="1892" y="211"/>
                  <a:pt x="1885" y="208"/>
                </a:cubicBezTo>
                <a:cubicBezTo>
                  <a:pt x="1868" y="202"/>
                  <a:pt x="1848" y="201"/>
                  <a:pt x="1837" y="182"/>
                </a:cubicBezTo>
                <a:cubicBezTo>
                  <a:pt x="1852" y="173"/>
                  <a:pt x="1852" y="173"/>
                  <a:pt x="1837" y="162"/>
                </a:cubicBezTo>
                <a:cubicBezTo>
                  <a:pt x="1834" y="160"/>
                  <a:pt x="1832" y="158"/>
                  <a:pt x="1832" y="155"/>
                </a:cubicBezTo>
                <a:cubicBezTo>
                  <a:pt x="1829" y="136"/>
                  <a:pt x="1819" y="125"/>
                  <a:pt x="1801" y="122"/>
                </a:cubicBezTo>
                <a:cubicBezTo>
                  <a:pt x="1797" y="122"/>
                  <a:pt x="1795" y="116"/>
                  <a:pt x="1791" y="120"/>
                </a:cubicBezTo>
                <a:cubicBezTo>
                  <a:pt x="1788" y="123"/>
                  <a:pt x="1788" y="128"/>
                  <a:pt x="1792" y="131"/>
                </a:cubicBezTo>
                <a:cubicBezTo>
                  <a:pt x="1795" y="133"/>
                  <a:pt x="1797" y="136"/>
                  <a:pt x="1794" y="139"/>
                </a:cubicBezTo>
                <a:cubicBezTo>
                  <a:pt x="1792" y="142"/>
                  <a:pt x="1789" y="141"/>
                  <a:pt x="1786" y="140"/>
                </a:cubicBezTo>
                <a:cubicBezTo>
                  <a:pt x="1783" y="139"/>
                  <a:pt x="1780" y="138"/>
                  <a:pt x="1777" y="138"/>
                </a:cubicBezTo>
                <a:cubicBezTo>
                  <a:pt x="1773" y="138"/>
                  <a:pt x="1768" y="144"/>
                  <a:pt x="1764" y="138"/>
                </a:cubicBezTo>
                <a:cubicBezTo>
                  <a:pt x="1761" y="133"/>
                  <a:pt x="1765" y="128"/>
                  <a:pt x="1768" y="124"/>
                </a:cubicBezTo>
                <a:cubicBezTo>
                  <a:pt x="1771" y="119"/>
                  <a:pt x="1774" y="113"/>
                  <a:pt x="1767" y="109"/>
                </a:cubicBezTo>
                <a:cubicBezTo>
                  <a:pt x="1761" y="105"/>
                  <a:pt x="1753" y="102"/>
                  <a:pt x="1748" y="110"/>
                </a:cubicBezTo>
                <a:cubicBezTo>
                  <a:pt x="1745" y="115"/>
                  <a:pt x="1741" y="117"/>
                  <a:pt x="1737" y="119"/>
                </a:cubicBezTo>
                <a:cubicBezTo>
                  <a:pt x="1723" y="127"/>
                  <a:pt x="1711" y="137"/>
                  <a:pt x="1706" y="153"/>
                </a:cubicBezTo>
                <a:cubicBezTo>
                  <a:pt x="1705" y="156"/>
                  <a:pt x="1675" y="184"/>
                  <a:pt x="1674" y="183"/>
                </a:cubicBezTo>
                <a:cubicBezTo>
                  <a:pt x="1669" y="180"/>
                  <a:pt x="1665" y="176"/>
                  <a:pt x="1661" y="173"/>
                </a:cubicBezTo>
                <a:cubicBezTo>
                  <a:pt x="1666" y="167"/>
                  <a:pt x="1681" y="177"/>
                  <a:pt x="1677" y="165"/>
                </a:cubicBezTo>
                <a:cubicBezTo>
                  <a:pt x="1673" y="155"/>
                  <a:pt x="1669" y="143"/>
                  <a:pt x="1661" y="135"/>
                </a:cubicBezTo>
                <a:cubicBezTo>
                  <a:pt x="1649" y="123"/>
                  <a:pt x="1646" y="107"/>
                  <a:pt x="1634" y="94"/>
                </a:cubicBezTo>
                <a:cubicBezTo>
                  <a:pt x="1640" y="94"/>
                  <a:pt x="1643" y="94"/>
                  <a:pt x="1646" y="94"/>
                </a:cubicBezTo>
                <a:cubicBezTo>
                  <a:pt x="1650" y="95"/>
                  <a:pt x="1655" y="98"/>
                  <a:pt x="1658" y="93"/>
                </a:cubicBezTo>
                <a:cubicBezTo>
                  <a:pt x="1661" y="89"/>
                  <a:pt x="1657" y="85"/>
                  <a:pt x="1655" y="82"/>
                </a:cubicBezTo>
                <a:cubicBezTo>
                  <a:pt x="1648" y="73"/>
                  <a:pt x="1642" y="63"/>
                  <a:pt x="1633" y="54"/>
                </a:cubicBezTo>
                <a:cubicBezTo>
                  <a:pt x="1618" y="41"/>
                  <a:pt x="1610" y="47"/>
                  <a:pt x="1600" y="55"/>
                </a:cubicBezTo>
                <a:cubicBezTo>
                  <a:pt x="1594" y="60"/>
                  <a:pt x="1588" y="62"/>
                  <a:pt x="1579" y="62"/>
                </a:cubicBezTo>
                <a:cubicBezTo>
                  <a:pt x="1584" y="51"/>
                  <a:pt x="1577" y="42"/>
                  <a:pt x="1572" y="33"/>
                </a:cubicBezTo>
                <a:cubicBezTo>
                  <a:pt x="1569" y="28"/>
                  <a:pt x="1565" y="24"/>
                  <a:pt x="1569" y="17"/>
                </a:cubicBezTo>
                <a:cubicBezTo>
                  <a:pt x="1572" y="12"/>
                  <a:pt x="1557" y="0"/>
                  <a:pt x="1551" y="2"/>
                </a:cubicBezTo>
                <a:cubicBezTo>
                  <a:pt x="1542" y="7"/>
                  <a:pt x="1533" y="12"/>
                  <a:pt x="1524" y="17"/>
                </a:cubicBezTo>
                <a:cubicBezTo>
                  <a:pt x="1518" y="20"/>
                  <a:pt x="1518" y="25"/>
                  <a:pt x="1519" y="32"/>
                </a:cubicBezTo>
                <a:cubicBezTo>
                  <a:pt x="1520" y="39"/>
                  <a:pt x="1528" y="51"/>
                  <a:pt x="1518" y="54"/>
                </a:cubicBezTo>
                <a:cubicBezTo>
                  <a:pt x="1503" y="60"/>
                  <a:pt x="1505" y="67"/>
                  <a:pt x="1512" y="77"/>
                </a:cubicBezTo>
                <a:cubicBezTo>
                  <a:pt x="1500" y="78"/>
                  <a:pt x="1497" y="59"/>
                  <a:pt x="1486" y="68"/>
                </a:cubicBezTo>
                <a:cubicBezTo>
                  <a:pt x="1482" y="71"/>
                  <a:pt x="1480" y="79"/>
                  <a:pt x="1478" y="86"/>
                </a:cubicBezTo>
                <a:cubicBezTo>
                  <a:pt x="1476" y="96"/>
                  <a:pt x="1492" y="93"/>
                  <a:pt x="1489" y="102"/>
                </a:cubicBezTo>
                <a:cubicBezTo>
                  <a:pt x="1481" y="104"/>
                  <a:pt x="1472" y="96"/>
                  <a:pt x="1466" y="107"/>
                </a:cubicBezTo>
                <a:cubicBezTo>
                  <a:pt x="1462" y="115"/>
                  <a:pt x="1468" y="120"/>
                  <a:pt x="1474" y="124"/>
                </a:cubicBezTo>
                <a:cubicBezTo>
                  <a:pt x="1471" y="125"/>
                  <a:pt x="1470" y="126"/>
                  <a:pt x="1469" y="127"/>
                </a:cubicBezTo>
                <a:cubicBezTo>
                  <a:pt x="1463" y="130"/>
                  <a:pt x="1452" y="131"/>
                  <a:pt x="1456" y="140"/>
                </a:cubicBezTo>
                <a:cubicBezTo>
                  <a:pt x="1458" y="147"/>
                  <a:pt x="1466" y="148"/>
                  <a:pt x="1475" y="145"/>
                </a:cubicBezTo>
                <a:cubicBezTo>
                  <a:pt x="1483" y="141"/>
                  <a:pt x="1482" y="149"/>
                  <a:pt x="1481" y="154"/>
                </a:cubicBezTo>
                <a:cubicBezTo>
                  <a:pt x="1479" y="165"/>
                  <a:pt x="1467" y="166"/>
                  <a:pt x="1458" y="171"/>
                </a:cubicBezTo>
                <a:cubicBezTo>
                  <a:pt x="1467" y="173"/>
                  <a:pt x="1468" y="175"/>
                  <a:pt x="1480" y="192"/>
                </a:cubicBezTo>
                <a:cubicBezTo>
                  <a:pt x="1459" y="184"/>
                  <a:pt x="1454" y="186"/>
                  <a:pt x="1442" y="206"/>
                </a:cubicBezTo>
                <a:cubicBezTo>
                  <a:pt x="1440" y="209"/>
                  <a:pt x="1441" y="214"/>
                  <a:pt x="1434" y="211"/>
                </a:cubicBezTo>
                <a:cubicBezTo>
                  <a:pt x="1421" y="206"/>
                  <a:pt x="1426" y="199"/>
                  <a:pt x="1432" y="196"/>
                </a:cubicBezTo>
                <a:cubicBezTo>
                  <a:pt x="1440" y="192"/>
                  <a:pt x="1442" y="186"/>
                  <a:pt x="1437" y="181"/>
                </a:cubicBezTo>
                <a:cubicBezTo>
                  <a:pt x="1430" y="173"/>
                  <a:pt x="1430" y="185"/>
                  <a:pt x="1427" y="187"/>
                </a:cubicBezTo>
                <a:cubicBezTo>
                  <a:pt x="1423" y="189"/>
                  <a:pt x="1418" y="192"/>
                  <a:pt x="1417" y="188"/>
                </a:cubicBezTo>
                <a:cubicBezTo>
                  <a:pt x="1415" y="179"/>
                  <a:pt x="1406" y="178"/>
                  <a:pt x="1403" y="170"/>
                </a:cubicBezTo>
                <a:cubicBezTo>
                  <a:pt x="1400" y="161"/>
                  <a:pt x="1396" y="157"/>
                  <a:pt x="1408" y="151"/>
                </a:cubicBezTo>
                <a:cubicBezTo>
                  <a:pt x="1421" y="143"/>
                  <a:pt x="1420" y="135"/>
                  <a:pt x="1408" y="128"/>
                </a:cubicBezTo>
                <a:cubicBezTo>
                  <a:pt x="1394" y="121"/>
                  <a:pt x="1383" y="121"/>
                  <a:pt x="1372" y="133"/>
                </a:cubicBezTo>
                <a:cubicBezTo>
                  <a:pt x="1369" y="137"/>
                  <a:pt x="1364" y="141"/>
                  <a:pt x="1357" y="136"/>
                </a:cubicBezTo>
                <a:cubicBezTo>
                  <a:pt x="1362" y="133"/>
                  <a:pt x="1372" y="135"/>
                  <a:pt x="1367" y="126"/>
                </a:cubicBezTo>
                <a:cubicBezTo>
                  <a:pt x="1364" y="121"/>
                  <a:pt x="1359" y="118"/>
                  <a:pt x="1353" y="122"/>
                </a:cubicBezTo>
                <a:cubicBezTo>
                  <a:pt x="1350" y="124"/>
                  <a:pt x="1347" y="128"/>
                  <a:pt x="1347" y="132"/>
                </a:cubicBezTo>
                <a:cubicBezTo>
                  <a:pt x="1347" y="137"/>
                  <a:pt x="1345" y="141"/>
                  <a:pt x="1339" y="142"/>
                </a:cubicBezTo>
                <a:cubicBezTo>
                  <a:pt x="1326" y="143"/>
                  <a:pt x="1322" y="158"/>
                  <a:pt x="1311" y="162"/>
                </a:cubicBezTo>
                <a:cubicBezTo>
                  <a:pt x="1309" y="162"/>
                  <a:pt x="1309" y="165"/>
                  <a:pt x="1310" y="167"/>
                </a:cubicBezTo>
                <a:cubicBezTo>
                  <a:pt x="1311" y="170"/>
                  <a:pt x="1313" y="170"/>
                  <a:pt x="1316" y="170"/>
                </a:cubicBezTo>
                <a:cubicBezTo>
                  <a:pt x="1321" y="169"/>
                  <a:pt x="1329" y="168"/>
                  <a:pt x="1330" y="170"/>
                </a:cubicBezTo>
                <a:cubicBezTo>
                  <a:pt x="1340" y="187"/>
                  <a:pt x="1353" y="178"/>
                  <a:pt x="1366" y="174"/>
                </a:cubicBezTo>
                <a:cubicBezTo>
                  <a:pt x="1364" y="182"/>
                  <a:pt x="1361" y="187"/>
                  <a:pt x="1352" y="186"/>
                </a:cubicBezTo>
                <a:cubicBezTo>
                  <a:pt x="1347" y="186"/>
                  <a:pt x="1340" y="185"/>
                  <a:pt x="1338" y="192"/>
                </a:cubicBezTo>
                <a:cubicBezTo>
                  <a:pt x="1335" y="199"/>
                  <a:pt x="1341" y="204"/>
                  <a:pt x="1346" y="208"/>
                </a:cubicBezTo>
                <a:cubicBezTo>
                  <a:pt x="1314" y="197"/>
                  <a:pt x="1344" y="228"/>
                  <a:pt x="1331" y="229"/>
                </a:cubicBezTo>
                <a:cubicBezTo>
                  <a:pt x="1328" y="230"/>
                  <a:pt x="1326" y="211"/>
                  <a:pt x="1321" y="229"/>
                </a:cubicBezTo>
                <a:cubicBezTo>
                  <a:pt x="1320" y="233"/>
                  <a:pt x="1317" y="231"/>
                  <a:pt x="1315" y="231"/>
                </a:cubicBezTo>
                <a:cubicBezTo>
                  <a:pt x="1304" y="228"/>
                  <a:pt x="1294" y="224"/>
                  <a:pt x="1291" y="211"/>
                </a:cubicBezTo>
                <a:cubicBezTo>
                  <a:pt x="1296" y="212"/>
                  <a:pt x="1299" y="213"/>
                  <a:pt x="1302" y="213"/>
                </a:cubicBezTo>
                <a:cubicBezTo>
                  <a:pt x="1307" y="213"/>
                  <a:pt x="1309" y="217"/>
                  <a:pt x="1311" y="219"/>
                </a:cubicBezTo>
                <a:cubicBezTo>
                  <a:pt x="1317" y="223"/>
                  <a:pt x="1319" y="217"/>
                  <a:pt x="1323" y="215"/>
                </a:cubicBezTo>
                <a:cubicBezTo>
                  <a:pt x="1326" y="213"/>
                  <a:pt x="1329" y="211"/>
                  <a:pt x="1328" y="206"/>
                </a:cubicBezTo>
                <a:cubicBezTo>
                  <a:pt x="1326" y="201"/>
                  <a:pt x="1308" y="196"/>
                  <a:pt x="1302" y="198"/>
                </a:cubicBezTo>
                <a:cubicBezTo>
                  <a:pt x="1290" y="200"/>
                  <a:pt x="1281" y="210"/>
                  <a:pt x="1268" y="215"/>
                </a:cubicBezTo>
                <a:cubicBezTo>
                  <a:pt x="1272" y="206"/>
                  <a:pt x="1269" y="201"/>
                  <a:pt x="1262" y="196"/>
                </a:cubicBezTo>
                <a:cubicBezTo>
                  <a:pt x="1259" y="194"/>
                  <a:pt x="1254" y="189"/>
                  <a:pt x="1262" y="186"/>
                </a:cubicBezTo>
                <a:cubicBezTo>
                  <a:pt x="1265" y="184"/>
                  <a:pt x="1270" y="186"/>
                  <a:pt x="1270" y="180"/>
                </a:cubicBezTo>
                <a:cubicBezTo>
                  <a:pt x="1270" y="175"/>
                  <a:pt x="1265" y="174"/>
                  <a:pt x="1261" y="174"/>
                </a:cubicBezTo>
                <a:cubicBezTo>
                  <a:pt x="1256" y="174"/>
                  <a:pt x="1253" y="171"/>
                  <a:pt x="1250" y="168"/>
                </a:cubicBezTo>
                <a:cubicBezTo>
                  <a:pt x="1246" y="164"/>
                  <a:pt x="1243" y="159"/>
                  <a:pt x="1237" y="167"/>
                </a:cubicBezTo>
                <a:cubicBezTo>
                  <a:pt x="1232" y="171"/>
                  <a:pt x="1225" y="167"/>
                  <a:pt x="1221" y="162"/>
                </a:cubicBezTo>
                <a:cubicBezTo>
                  <a:pt x="1217" y="156"/>
                  <a:pt x="1220" y="155"/>
                  <a:pt x="1224" y="152"/>
                </a:cubicBezTo>
                <a:cubicBezTo>
                  <a:pt x="1243" y="139"/>
                  <a:pt x="1244" y="124"/>
                  <a:pt x="1228" y="105"/>
                </a:cubicBezTo>
                <a:cubicBezTo>
                  <a:pt x="1226" y="102"/>
                  <a:pt x="1225" y="101"/>
                  <a:pt x="1227" y="97"/>
                </a:cubicBezTo>
                <a:cubicBezTo>
                  <a:pt x="1230" y="89"/>
                  <a:pt x="1225" y="89"/>
                  <a:pt x="1219" y="90"/>
                </a:cubicBezTo>
                <a:cubicBezTo>
                  <a:pt x="1215" y="90"/>
                  <a:pt x="1212" y="96"/>
                  <a:pt x="1206" y="93"/>
                </a:cubicBezTo>
                <a:cubicBezTo>
                  <a:pt x="1209" y="89"/>
                  <a:pt x="1217" y="87"/>
                  <a:pt x="1213" y="81"/>
                </a:cubicBezTo>
                <a:cubicBezTo>
                  <a:pt x="1208" y="75"/>
                  <a:pt x="1202" y="81"/>
                  <a:pt x="1198" y="84"/>
                </a:cubicBezTo>
                <a:cubicBezTo>
                  <a:pt x="1185" y="90"/>
                  <a:pt x="1182" y="104"/>
                  <a:pt x="1172" y="113"/>
                </a:cubicBezTo>
                <a:cubicBezTo>
                  <a:pt x="1164" y="120"/>
                  <a:pt x="1156" y="129"/>
                  <a:pt x="1169" y="140"/>
                </a:cubicBezTo>
                <a:cubicBezTo>
                  <a:pt x="1170" y="140"/>
                  <a:pt x="1170" y="143"/>
                  <a:pt x="1170" y="144"/>
                </a:cubicBezTo>
                <a:cubicBezTo>
                  <a:pt x="1175" y="160"/>
                  <a:pt x="1169" y="176"/>
                  <a:pt x="1171" y="190"/>
                </a:cubicBezTo>
                <a:cubicBezTo>
                  <a:pt x="1162" y="188"/>
                  <a:pt x="1155" y="172"/>
                  <a:pt x="1147" y="184"/>
                </a:cubicBezTo>
                <a:cubicBezTo>
                  <a:pt x="1136" y="202"/>
                  <a:pt x="1123" y="189"/>
                  <a:pt x="1111" y="194"/>
                </a:cubicBezTo>
                <a:cubicBezTo>
                  <a:pt x="1112" y="192"/>
                  <a:pt x="1112" y="191"/>
                  <a:pt x="1113" y="191"/>
                </a:cubicBezTo>
                <a:cubicBezTo>
                  <a:pt x="1123" y="192"/>
                  <a:pt x="1133" y="187"/>
                  <a:pt x="1138" y="182"/>
                </a:cubicBezTo>
                <a:cubicBezTo>
                  <a:pt x="1142" y="178"/>
                  <a:pt x="1132" y="168"/>
                  <a:pt x="1128" y="161"/>
                </a:cubicBezTo>
                <a:cubicBezTo>
                  <a:pt x="1120" y="148"/>
                  <a:pt x="1113" y="152"/>
                  <a:pt x="1106" y="161"/>
                </a:cubicBezTo>
                <a:cubicBezTo>
                  <a:pt x="1102" y="166"/>
                  <a:pt x="1097" y="172"/>
                  <a:pt x="1091" y="170"/>
                </a:cubicBezTo>
                <a:cubicBezTo>
                  <a:pt x="1079" y="165"/>
                  <a:pt x="1074" y="171"/>
                  <a:pt x="1070" y="185"/>
                </a:cubicBezTo>
                <a:cubicBezTo>
                  <a:pt x="1068" y="171"/>
                  <a:pt x="1056" y="175"/>
                  <a:pt x="1053" y="165"/>
                </a:cubicBezTo>
                <a:cubicBezTo>
                  <a:pt x="1051" y="158"/>
                  <a:pt x="1053" y="146"/>
                  <a:pt x="1041" y="144"/>
                </a:cubicBezTo>
                <a:cubicBezTo>
                  <a:pt x="1038" y="144"/>
                  <a:pt x="1039" y="141"/>
                  <a:pt x="1041" y="139"/>
                </a:cubicBezTo>
                <a:cubicBezTo>
                  <a:pt x="1049" y="134"/>
                  <a:pt x="1043" y="130"/>
                  <a:pt x="1039" y="126"/>
                </a:cubicBezTo>
                <a:cubicBezTo>
                  <a:pt x="1031" y="118"/>
                  <a:pt x="1020" y="119"/>
                  <a:pt x="1010" y="118"/>
                </a:cubicBezTo>
                <a:cubicBezTo>
                  <a:pt x="998" y="117"/>
                  <a:pt x="991" y="110"/>
                  <a:pt x="993" y="102"/>
                </a:cubicBezTo>
                <a:cubicBezTo>
                  <a:pt x="996" y="88"/>
                  <a:pt x="990" y="82"/>
                  <a:pt x="977" y="77"/>
                </a:cubicBezTo>
                <a:cubicBezTo>
                  <a:pt x="987" y="73"/>
                  <a:pt x="991" y="81"/>
                  <a:pt x="997" y="81"/>
                </a:cubicBezTo>
                <a:cubicBezTo>
                  <a:pt x="1000" y="81"/>
                  <a:pt x="1004" y="83"/>
                  <a:pt x="1007" y="79"/>
                </a:cubicBezTo>
                <a:cubicBezTo>
                  <a:pt x="1009" y="76"/>
                  <a:pt x="1006" y="74"/>
                  <a:pt x="1005" y="71"/>
                </a:cubicBezTo>
                <a:cubicBezTo>
                  <a:pt x="1002" y="67"/>
                  <a:pt x="999" y="61"/>
                  <a:pt x="1002" y="57"/>
                </a:cubicBezTo>
                <a:cubicBezTo>
                  <a:pt x="1005" y="53"/>
                  <a:pt x="1008" y="50"/>
                  <a:pt x="1003" y="46"/>
                </a:cubicBezTo>
                <a:cubicBezTo>
                  <a:pt x="999" y="43"/>
                  <a:pt x="994" y="43"/>
                  <a:pt x="989" y="46"/>
                </a:cubicBezTo>
                <a:cubicBezTo>
                  <a:pt x="978" y="53"/>
                  <a:pt x="976" y="66"/>
                  <a:pt x="971" y="77"/>
                </a:cubicBezTo>
                <a:cubicBezTo>
                  <a:pt x="968" y="83"/>
                  <a:pt x="971" y="90"/>
                  <a:pt x="961" y="92"/>
                </a:cubicBezTo>
                <a:cubicBezTo>
                  <a:pt x="951" y="93"/>
                  <a:pt x="944" y="91"/>
                  <a:pt x="941" y="80"/>
                </a:cubicBezTo>
                <a:cubicBezTo>
                  <a:pt x="939" y="73"/>
                  <a:pt x="937" y="67"/>
                  <a:pt x="932" y="61"/>
                </a:cubicBezTo>
                <a:cubicBezTo>
                  <a:pt x="927" y="55"/>
                  <a:pt x="922" y="52"/>
                  <a:pt x="916" y="61"/>
                </a:cubicBezTo>
                <a:cubicBezTo>
                  <a:pt x="915" y="62"/>
                  <a:pt x="916" y="66"/>
                  <a:pt x="913" y="65"/>
                </a:cubicBezTo>
                <a:cubicBezTo>
                  <a:pt x="896" y="63"/>
                  <a:pt x="891" y="79"/>
                  <a:pt x="881" y="87"/>
                </a:cubicBezTo>
                <a:cubicBezTo>
                  <a:pt x="878" y="89"/>
                  <a:pt x="876" y="94"/>
                  <a:pt x="878" y="97"/>
                </a:cubicBezTo>
                <a:cubicBezTo>
                  <a:pt x="889" y="107"/>
                  <a:pt x="880" y="110"/>
                  <a:pt x="872" y="113"/>
                </a:cubicBezTo>
                <a:cubicBezTo>
                  <a:pt x="871" y="114"/>
                  <a:pt x="868" y="116"/>
                  <a:pt x="868" y="117"/>
                </a:cubicBezTo>
                <a:cubicBezTo>
                  <a:pt x="868" y="134"/>
                  <a:pt x="861" y="128"/>
                  <a:pt x="850" y="126"/>
                </a:cubicBezTo>
                <a:cubicBezTo>
                  <a:pt x="835" y="124"/>
                  <a:pt x="831" y="121"/>
                  <a:pt x="839" y="108"/>
                </a:cubicBezTo>
                <a:cubicBezTo>
                  <a:pt x="841" y="103"/>
                  <a:pt x="846" y="98"/>
                  <a:pt x="841" y="94"/>
                </a:cubicBezTo>
                <a:cubicBezTo>
                  <a:pt x="837" y="89"/>
                  <a:pt x="831" y="92"/>
                  <a:pt x="825" y="95"/>
                </a:cubicBezTo>
                <a:cubicBezTo>
                  <a:pt x="812" y="103"/>
                  <a:pt x="811" y="107"/>
                  <a:pt x="821" y="119"/>
                </a:cubicBezTo>
                <a:cubicBezTo>
                  <a:pt x="824" y="123"/>
                  <a:pt x="826" y="127"/>
                  <a:pt x="828" y="132"/>
                </a:cubicBezTo>
                <a:cubicBezTo>
                  <a:pt x="832" y="141"/>
                  <a:pt x="836" y="150"/>
                  <a:pt x="819" y="149"/>
                </a:cubicBezTo>
                <a:cubicBezTo>
                  <a:pt x="814" y="148"/>
                  <a:pt x="808" y="153"/>
                  <a:pt x="806" y="158"/>
                </a:cubicBezTo>
                <a:cubicBezTo>
                  <a:pt x="803" y="164"/>
                  <a:pt x="812" y="163"/>
                  <a:pt x="814" y="166"/>
                </a:cubicBezTo>
                <a:cubicBezTo>
                  <a:pt x="817" y="170"/>
                  <a:pt x="821" y="175"/>
                  <a:pt x="823" y="180"/>
                </a:cubicBezTo>
                <a:cubicBezTo>
                  <a:pt x="828" y="193"/>
                  <a:pt x="836" y="188"/>
                  <a:pt x="844" y="185"/>
                </a:cubicBezTo>
                <a:cubicBezTo>
                  <a:pt x="852" y="181"/>
                  <a:pt x="839" y="170"/>
                  <a:pt x="848" y="169"/>
                </a:cubicBezTo>
                <a:cubicBezTo>
                  <a:pt x="858" y="168"/>
                  <a:pt x="844" y="182"/>
                  <a:pt x="855" y="184"/>
                </a:cubicBezTo>
                <a:cubicBezTo>
                  <a:pt x="863" y="185"/>
                  <a:pt x="868" y="192"/>
                  <a:pt x="877" y="195"/>
                </a:cubicBezTo>
                <a:cubicBezTo>
                  <a:pt x="870" y="202"/>
                  <a:pt x="864" y="207"/>
                  <a:pt x="858" y="212"/>
                </a:cubicBezTo>
                <a:cubicBezTo>
                  <a:pt x="853" y="194"/>
                  <a:pt x="849" y="192"/>
                  <a:pt x="833" y="205"/>
                </a:cubicBezTo>
                <a:cubicBezTo>
                  <a:pt x="827" y="209"/>
                  <a:pt x="829" y="203"/>
                  <a:pt x="827" y="203"/>
                </a:cubicBezTo>
                <a:cubicBezTo>
                  <a:pt x="819" y="199"/>
                  <a:pt x="827" y="184"/>
                  <a:pt x="817" y="186"/>
                </a:cubicBezTo>
                <a:cubicBezTo>
                  <a:pt x="805" y="188"/>
                  <a:pt x="803" y="183"/>
                  <a:pt x="802" y="173"/>
                </a:cubicBezTo>
                <a:cubicBezTo>
                  <a:pt x="801" y="168"/>
                  <a:pt x="796" y="166"/>
                  <a:pt x="791" y="165"/>
                </a:cubicBezTo>
                <a:cubicBezTo>
                  <a:pt x="788" y="164"/>
                  <a:pt x="784" y="167"/>
                  <a:pt x="784" y="170"/>
                </a:cubicBezTo>
                <a:cubicBezTo>
                  <a:pt x="787" y="180"/>
                  <a:pt x="780" y="177"/>
                  <a:pt x="776" y="177"/>
                </a:cubicBezTo>
                <a:cubicBezTo>
                  <a:pt x="773" y="178"/>
                  <a:pt x="768" y="179"/>
                  <a:pt x="771" y="183"/>
                </a:cubicBezTo>
                <a:cubicBezTo>
                  <a:pt x="773" y="188"/>
                  <a:pt x="772" y="190"/>
                  <a:pt x="767" y="189"/>
                </a:cubicBezTo>
                <a:cubicBezTo>
                  <a:pt x="760" y="189"/>
                  <a:pt x="754" y="187"/>
                  <a:pt x="751" y="181"/>
                </a:cubicBezTo>
                <a:cubicBezTo>
                  <a:pt x="749" y="177"/>
                  <a:pt x="748" y="174"/>
                  <a:pt x="754" y="172"/>
                </a:cubicBezTo>
                <a:cubicBezTo>
                  <a:pt x="763" y="170"/>
                  <a:pt x="762" y="165"/>
                  <a:pt x="755" y="161"/>
                </a:cubicBezTo>
                <a:cubicBezTo>
                  <a:pt x="751" y="157"/>
                  <a:pt x="753" y="153"/>
                  <a:pt x="752" y="150"/>
                </a:cubicBezTo>
                <a:cubicBezTo>
                  <a:pt x="745" y="135"/>
                  <a:pt x="754" y="117"/>
                  <a:pt x="744" y="102"/>
                </a:cubicBezTo>
                <a:cubicBezTo>
                  <a:pt x="740" y="104"/>
                  <a:pt x="736" y="106"/>
                  <a:pt x="733" y="110"/>
                </a:cubicBezTo>
                <a:cubicBezTo>
                  <a:pt x="725" y="119"/>
                  <a:pt x="707" y="125"/>
                  <a:pt x="725" y="142"/>
                </a:cubicBezTo>
                <a:cubicBezTo>
                  <a:pt x="729" y="146"/>
                  <a:pt x="725" y="153"/>
                  <a:pt x="723" y="157"/>
                </a:cubicBezTo>
                <a:cubicBezTo>
                  <a:pt x="720" y="162"/>
                  <a:pt x="712" y="161"/>
                  <a:pt x="707" y="162"/>
                </a:cubicBezTo>
                <a:cubicBezTo>
                  <a:pt x="706" y="162"/>
                  <a:pt x="704" y="160"/>
                  <a:pt x="704" y="159"/>
                </a:cubicBezTo>
                <a:cubicBezTo>
                  <a:pt x="704" y="152"/>
                  <a:pt x="708" y="151"/>
                  <a:pt x="713" y="151"/>
                </a:cubicBezTo>
                <a:cubicBezTo>
                  <a:pt x="717" y="151"/>
                  <a:pt x="719" y="148"/>
                  <a:pt x="718" y="144"/>
                </a:cubicBezTo>
                <a:cubicBezTo>
                  <a:pt x="718" y="141"/>
                  <a:pt x="715" y="139"/>
                  <a:pt x="711" y="139"/>
                </a:cubicBezTo>
                <a:cubicBezTo>
                  <a:pt x="703" y="139"/>
                  <a:pt x="696" y="140"/>
                  <a:pt x="689" y="148"/>
                </a:cubicBezTo>
                <a:cubicBezTo>
                  <a:pt x="681" y="158"/>
                  <a:pt x="671" y="170"/>
                  <a:pt x="654" y="158"/>
                </a:cubicBezTo>
                <a:cubicBezTo>
                  <a:pt x="645" y="151"/>
                  <a:pt x="636" y="155"/>
                  <a:pt x="632" y="166"/>
                </a:cubicBezTo>
                <a:cubicBezTo>
                  <a:pt x="628" y="176"/>
                  <a:pt x="631" y="185"/>
                  <a:pt x="643" y="188"/>
                </a:cubicBezTo>
                <a:cubicBezTo>
                  <a:pt x="649" y="190"/>
                  <a:pt x="654" y="192"/>
                  <a:pt x="660" y="194"/>
                </a:cubicBezTo>
                <a:cubicBezTo>
                  <a:pt x="661" y="200"/>
                  <a:pt x="654" y="202"/>
                  <a:pt x="655" y="207"/>
                </a:cubicBezTo>
                <a:cubicBezTo>
                  <a:pt x="657" y="220"/>
                  <a:pt x="647" y="220"/>
                  <a:pt x="641" y="218"/>
                </a:cubicBezTo>
                <a:cubicBezTo>
                  <a:pt x="625" y="214"/>
                  <a:pt x="626" y="222"/>
                  <a:pt x="629" y="232"/>
                </a:cubicBezTo>
                <a:cubicBezTo>
                  <a:pt x="631" y="241"/>
                  <a:pt x="627" y="248"/>
                  <a:pt x="620" y="245"/>
                </a:cubicBezTo>
                <a:cubicBezTo>
                  <a:pt x="611" y="242"/>
                  <a:pt x="602" y="249"/>
                  <a:pt x="594" y="242"/>
                </a:cubicBezTo>
                <a:cubicBezTo>
                  <a:pt x="589" y="238"/>
                  <a:pt x="585" y="243"/>
                  <a:pt x="582" y="246"/>
                </a:cubicBezTo>
                <a:cubicBezTo>
                  <a:pt x="570" y="260"/>
                  <a:pt x="571" y="276"/>
                  <a:pt x="583" y="288"/>
                </a:cubicBezTo>
                <a:cubicBezTo>
                  <a:pt x="584" y="289"/>
                  <a:pt x="584" y="291"/>
                  <a:pt x="584" y="292"/>
                </a:cubicBezTo>
                <a:cubicBezTo>
                  <a:pt x="581" y="300"/>
                  <a:pt x="588" y="310"/>
                  <a:pt x="579" y="317"/>
                </a:cubicBezTo>
                <a:cubicBezTo>
                  <a:pt x="575" y="321"/>
                  <a:pt x="578" y="326"/>
                  <a:pt x="580" y="330"/>
                </a:cubicBezTo>
                <a:cubicBezTo>
                  <a:pt x="590" y="345"/>
                  <a:pt x="602" y="360"/>
                  <a:pt x="580" y="376"/>
                </a:cubicBezTo>
                <a:cubicBezTo>
                  <a:pt x="578" y="377"/>
                  <a:pt x="577" y="381"/>
                  <a:pt x="578" y="384"/>
                </a:cubicBezTo>
                <a:cubicBezTo>
                  <a:pt x="579" y="387"/>
                  <a:pt x="581" y="387"/>
                  <a:pt x="583" y="386"/>
                </a:cubicBezTo>
                <a:cubicBezTo>
                  <a:pt x="588" y="384"/>
                  <a:pt x="593" y="378"/>
                  <a:pt x="596" y="387"/>
                </a:cubicBezTo>
                <a:cubicBezTo>
                  <a:pt x="599" y="394"/>
                  <a:pt x="591" y="395"/>
                  <a:pt x="587" y="397"/>
                </a:cubicBezTo>
                <a:cubicBezTo>
                  <a:pt x="575" y="405"/>
                  <a:pt x="574" y="414"/>
                  <a:pt x="585" y="423"/>
                </a:cubicBezTo>
                <a:cubicBezTo>
                  <a:pt x="589" y="427"/>
                  <a:pt x="589" y="431"/>
                  <a:pt x="588" y="436"/>
                </a:cubicBezTo>
                <a:cubicBezTo>
                  <a:pt x="584" y="453"/>
                  <a:pt x="588" y="470"/>
                  <a:pt x="587" y="487"/>
                </a:cubicBezTo>
                <a:cubicBezTo>
                  <a:pt x="587" y="489"/>
                  <a:pt x="589" y="491"/>
                  <a:pt x="591" y="492"/>
                </a:cubicBezTo>
                <a:cubicBezTo>
                  <a:pt x="592" y="493"/>
                  <a:pt x="593" y="492"/>
                  <a:pt x="594" y="490"/>
                </a:cubicBezTo>
                <a:cubicBezTo>
                  <a:pt x="598" y="475"/>
                  <a:pt x="604" y="488"/>
                  <a:pt x="604" y="490"/>
                </a:cubicBezTo>
                <a:cubicBezTo>
                  <a:pt x="606" y="499"/>
                  <a:pt x="613" y="502"/>
                  <a:pt x="619" y="503"/>
                </a:cubicBezTo>
                <a:cubicBezTo>
                  <a:pt x="637" y="505"/>
                  <a:pt x="654" y="512"/>
                  <a:pt x="658" y="530"/>
                </a:cubicBezTo>
                <a:cubicBezTo>
                  <a:pt x="660" y="541"/>
                  <a:pt x="674" y="551"/>
                  <a:pt x="663" y="564"/>
                </a:cubicBezTo>
                <a:cubicBezTo>
                  <a:pt x="661" y="567"/>
                  <a:pt x="659" y="573"/>
                  <a:pt x="664" y="576"/>
                </a:cubicBezTo>
                <a:cubicBezTo>
                  <a:pt x="668" y="579"/>
                  <a:pt x="671" y="576"/>
                  <a:pt x="674" y="572"/>
                </a:cubicBezTo>
                <a:cubicBezTo>
                  <a:pt x="677" y="569"/>
                  <a:pt x="682" y="568"/>
                  <a:pt x="687" y="568"/>
                </a:cubicBezTo>
                <a:cubicBezTo>
                  <a:pt x="690" y="567"/>
                  <a:pt x="695" y="573"/>
                  <a:pt x="692" y="575"/>
                </a:cubicBezTo>
                <a:cubicBezTo>
                  <a:pt x="675" y="586"/>
                  <a:pt x="696" y="594"/>
                  <a:pt x="693" y="603"/>
                </a:cubicBezTo>
                <a:cubicBezTo>
                  <a:pt x="699" y="598"/>
                  <a:pt x="707" y="596"/>
                  <a:pt x="704" y="586"/>
                </a:cubicBezTo>
                <a:cubicBezTo>
                  <a:pt x="703" y="582"/>
                  <a:pt x="707" y="582"/>
                  <a:pt x="709" y="583"/>
                </a:cubicBezTo>
                <a:cubicBezTo>
                  <a:pt x="718" y="588"/>
                  <a:pt x="707" y="597"/>
                  <a:pt x="712" y="603"/>
                </a:cubicBezTo>
                <a:cubicBezTo>
                  <a:pt x="714" y="606"/>
                  <a:pt x="710" y="611"/>
                  <a:pt x="708" y="610"/>
                </a:cubicBezTo>
                <a:cubicBezTo>
                  <a:pt x="696" y="603"/>
                  <a:pt x="690" y="618"/>
                  <a:pt x="679" y="613"/>
                </a:cubicBezTo>
                <a:cubicBezTo>
                  <a:pt x="680" y="619"/>
                  <a:pt x="683" y="623"/>
                  <a:pt x="687" y="626"/>
                </a:cubicBezTo>
                <a:cubicBezTo>
                  <a:pt x="698" y="637"/>
                  <a:pt x="697" y="639"/>
                  <a:pt x="683" y="646"/>
                </a:cubicBezTo>
                <a:cubicBezTo>
                  <a:pt x="675" y="650"/>
                  <a:pt x="656" y="648"/>
                  <a:pt x="666" y="668"/>
                </a:cubicBezTo>
                <a:cubicBezTo>
                  <a:pt x="667" y="668"/>
                  <a:pt x="665" y="671"/>
                  <a:pt x="664" y="671"/>
                </a:cubicBezTo>
                <a:cubicBezTo>
                  <a:pt x="652" y="677"/>
                  <a:pt x="654" y="684"/>
                  <a:pt x="660" y="693"/>
                </a:cubicBezTo>
                <a:cubicBezTo>
                  <a:pt x="662" y="696"/>
                  <a:pt x="660" y="699"/>
                  <a:pt x="658" y="701"/>
                </a:cubicBezTo>
                <a:cubicBezTo>
                  <a:pt x="656" y="703"/>
                  <a:pt x="653" y="706"/>
                  <a:pt x="651" y="704"/>
                </a:cubicBezTo>
                <a:cubicBezTo>
                  <a:pt x="646" y="699"/>
                  <a:pt x="640" y="694"/>
                  <a:pt x="636" y="688"/>
                </a:cubicBezTo>
                <a:cubicBezTo>
                  <a:pt x="634" y="683"/>
                  <a:pt x="641" y="682"/>
                  <a:pt x="643" y="679"/>
                </a:cubicBezTo>
                <a:cubicBezTo>
                  <a:pt x="647" y="675"/>
                  <a:pt x="649" y="671"/>
                  <a:pt x="644" y="667"/>
                </a:cubicBezTo>
                <a:cubicBezTo>
                  <a:pt x="640" y="663"/>
                  <a:pt x="635" y="654"/>
                  <a:pt x="631" y="660"/>
                </a:cubicBezTo>
                <a:cubicBezTo>
                  <a:pt x="617" y="677"/>
                  <a:pt x="596" y="663"/>
                  <a:pt x="582" y="676"/>
                </a:cubicBezTo>
                <a:cubicBezTo>
                  <a:pt x="583" y="666"/>
                  <a:pt x="584" y="659"/>
                  <a:pt x="576" y="654"/>
                </a:cubicBezTo>
                <a:cubicBezTo>
                  <a:pt x="593" y="641"/>
                  <a:pt x="562" y="620"/>
                  <a:pt x="584" y="608"/>
                </a:cubicBezTo>
                <a:cubicBezTo>
                  <a:pt x="583" y="606"/>
                  <a:pt x="582" y="605"/>
                  <a:pt x="581" y="604"/>
                </a:cubicBezTo>
                <a:cubicBezTo>
                  <a:pt x="573" y="589"/>
                  <a:pt x="565" y="589"/>
                  <a:pt x="553" y="607"/>
                </a:cubicBezTo>
                <a:cubicBezTo>
                  <a:pt x="543" y="597"/>
                  <a:pt x="532" y="590"/>
                  <a:pt x="520" y="588"/>
                </a:cubicBezTo>
                <a:cubicBezTo>
                  <a:pt x="524" y="578"/>
                  <a:pt x="529" y="569"/>
                  <a:pt x="530" y="559"/>
                </a:cubicBezTo>
                <a:cubicBezTo>
                  <a:pt x="531" y="554"/>
                  <a:pt x="525" y="546"/>
                  <a:pt x="518" y="555"/>
                </a:cubicBezTo>
                <a:cubicBezTo>
                  <a:pt x="515" y="559"/>
                  <a:pt x="513" y="557"/>
                  <a:pt x="511" y="556"/>
                </a:cubicBezTo>
                <a:cubicBezTo>
                  <a:pt x="505" y="553"/>
                  <a:pt x="511" y="552"/>
                  <a:pt x="512" y="549"/>
                </a:cubicBezTo>
                <a:cubicBezTo>
                  <a:pt x="513" y="545"/>
                  <a:pt x="518" y="542"/>
                  <a:pt x="514" y="538"/>
                </a:cubicBezTo>
                <a:cubicBezTo>
                  <a:pt x="509" y="532"/>
                  <a:pt x="506" y="528"/>
                  <a:pt x="512" y="520"/>
                </a:cubicBezTo>
                <a:cubicBezTo>
                  <a:pt x="514" y="518"/>
                  <a:pt x="512" y="514"/>
                  <a:pt x="509" y="512"/>
                </a:cubicBezTo>
                <a:cubicBezTo>
                  <a:pt x="503" y="507"/>
                  <a:pt x="499" y="502"/>
                  <a:pt x="508" y="494"/>
                </a:cubicBezTo>
                <a:cubicBezTo>
                  <a:pt x="514" y="489"/>
                  <a:pt x="510" y="484"/>
                  <a:pt x="504" y="484"/>
                </a:cubicBezTo>
                <a:cubicBezTo>
                  <a:pt x="498" y="483"/>
                  <a:pt x="487" y="474"/>
                  <a:pt x="486" y="490"/>
                </a:cubicBezTo>
                <a:cubicBezTo>
                  <a:pt x="486" y="493"/>
                  <a:pt x="482" y="493"/>
                  <a:pt x="479" y="493"/>
                </a:cubicBezTo>
                <a:cubicBezTo>
                  <a:pt x="459" y="495"/>
                  <a:pt x="459" y="494"/>
                  <a:pt x="452" y="471"/>
                </a:cubicBezTo>
                <a:cubicBezTo>
                  <a:pt x="456" y="469"/>
                  <a:pt x="461" y="470"/>
                  <a:pt x="465" y="471"/>
                </a:cubicBezTo>
                <a:cubicBezTo>
                  <a:pt x="468" y="472"/>
                  <a:pt x="473" y="469"/>
                  <a:pt x="471" y="468"/>
                </a:cubicBezTo>
                <a:cubicBezTo>
                  <a:pt x="460" y="456"/>
                  <a:pt x="464" y="442"/>
                  <a:pt x="461" y="429"/>
                </a:cubicBezTo>
                <a:cubicBezTo>
                  <a:pt x="460" y="424"/>
                  <a:pt x="456" y="418"/>
                  <a:pt x="449" y="417"/>
                </a:cubicBezTo>
                <a:cubicBezTo>
                  <a:pt x="446" y="416"/>
                  <a:pt x="443" y="414"/>
                  <a:pt x="443" y="411"/>
                </a:cubicBezTo>
                <a:cubicBezTo>
                  <a:pt x="441" y="389"/>
                  <a:pt x="422" y="394"/>
                  <a:pt x="409" y="390"/>
                </a:cubicBezTo>
                <a:cubicBezTo>
                  <a:pt x="404" y="388"/>
                  <a:pt x="398" y="394"/>
                  <a:pt x="395" y="399"/>
                </a:cubicBezTo>
                <a:cubicBezTo>
                  <a:pt x="392" y="405"/>
                  <a:pt x="400" y="405"/>
                  <a:pt x="402" y="409"/>
                </a:cubicBezTo>
                <a:cubicBezTo>
                  <a:pt x="408" y="416"/>
                  <a:pt x="413" y="424"/>
                  <a:pt x="418" y="432"/>
                </a:cubicBezTo>
                <a:cubicBezTo>
                  <a:pt x="409" y="434"/>
                  <a:pt x="404" y="423"/>
                  <a:pt x="396" y="428"/>
                </a:cubicBezTo>
                <a:cubicBezTo>
                  <a:pt x="391" y="432"/>
                  <a:pt x="392" y="458"/>
                  <a:pt x="398" y="462"/>
                </a:cubicBezTo>
                <a:cubicBezTo>
                  <a:pt x="406" y="466"/>
                  <a:pt x="410" y="473"/>
                  <a:pt x="403" y="480"/>
                </a:cubicBezTo>
                <a:cubicBezTo>
                  <a:pt x="394" y="488"/>
                  <a:pt x="400" y="491"/>
                  <a:pt x="406" y="496"/>
                </a:cubicBezTo>
                <a:cubicBezTo>
                  <a:pt x="423" y="509"/>
                  <a:pt x="422" y="520"/>
                  <a:pt x="405" y="529"/>
                </a:cubicBezTo>
                <a:cubicBezTo>
                  <a:pt x="396" y="534"/>
                  <a:pt x="396" y="537"/>
                  <a:pt x="402" y="546"/>
                </a:cubicBezTo>
                <a:cubicBezTo>
                  <a:pt x="407" y="554"/>
                  <a:pt x="420" y="559"/>
                  <a:pt x="419" y="569"/>
                </a:cubicBezTo>
                <a:cubicBezTo>
                  <a:pt x="419" y="578"/>
                  <a:pt x="421" y="587"/>
                  <a:pt x="422" y="595"/>
                </a:cubicBezTo>
                <a:cubicBezTo>
                  <a:pt x="422" y="602"/>
                  <a:pt x="424" y="609"/>
                  <a:pt x="419" y="613"/>
                </a:cubicBezTo>
                <a:cubicBezTo>
                  <a:pt x="414" y="616"/>
                  <a:pt x="409" y="610"/>
                  <a:pt x="404" y="608"/>
                </a:cubicBezTo>
                <a:cubicBezTo>
                  <a:pt x="395" y="605"/>
                  <a:pt x="397" y="588"/>
                  <a:pt x="383" y="590"/>
                </a:cubicBezTo>
                <a:cubicBezTo>
                  <a:pt x="383" y="590"/>
                  <a:pt x="382" y="589"/>
                  <a:pt x="382" y="588"/>
                </a:cubicBezTo>
                <a:cubicBezTo>
                  <a:pt x="385" y="570"/>
                  <a:pt x="374" y="558"/>
                  <a:pt x="364" y="546"/>
                </a:cubicBezTo>
                <a:cubicBezTo>
                  <a:pt x="362" y="544"/>
                  <a:pt x="356" y="540"/>
                  <a:pt x="361" y="538"/>
                </a:cubicBezTo>
                <a:cubicBezTo>
                  <a:pt x="370" y="533"/>
                  <a:pt x="363" y="528"/>
                  <a:pt x="362" y="523"/>
                </a:cubicBezTo>
                <a:cubicBezTo>
                  <a:pt x="361" y="519"/>
                  <a:pt x="357" y="516"/>
                  <a:pt x="358" y="512"/>
                </a:cubicBezTo>
                <a:cubicBezTo>
                  <a:pt x="360" y="506"/>
                  <a:pt x="363" y="500"/>
                  <a:pt x="355" y="497"/>
                </a:cubicBezTo>
                <a:cubicBezTo>
                  <a:pt x="347" y="493"/>
                  <a:pt x="342" y="498"/>
                  <a:pt x="337" y="503"/>
                </a:cubicBezTo>
                <a:cubicBezTo>
                  <a:pt x="323" y="518"/>
                  <a:pt x="337" y="531"/>
                  <a:pt x="339" y="544"/>
                </a:cubicBezTo>
                <a:cubicBezTo>
                  <a:pt x="341" y="552"/>
                  <a:pt x="345" y="558"/>
                  <a:pt x="356" y="554"/>
                </a:cubicBezTo>
                <a:cubicBezTo>
                  <a:pt x="354" y="556"/>
                  <a:pt x="352" y="557"/>
                  <a:pt x="351" y="557"/>
                </a:cubicBezTo>
                <a:cubicBezTo>
                  <a:pt x="327" y="557"/>
                  <a:pt x="312" y="575"/>
                  <a:pt x="317" y="599"/>
                </a:cubicBezTo>
                <a:cubicBezTo>
                  <a:pt x="319" y="604"/>
                  <a:pt x="320" y="610"/>
                  <a:pt x="321" y="614"/>
                </a:cubicBezTo>
                <a:cubicBezTo>
                  <a:pt x="326" y="624"/>
                  <a:pt x="333" y="633"/>
                  <a:pt x="341" y="640"/>
                </a:cubicBezTo>
                <a:cubicBezTo>
                  <a:pt x="348" y="646"/>
                  <a:pt x="350" y="633"/>
                  <a:pt x="356" y="633"/>
                </a:cubicBezTo>
                <a:cubicBezTo>
                  <a:pt x="360" y="638"/>
                  <a:pt x="354" y="642"/>
                  <a:pt x="355" y="646"/>
                </a:cubicBezTo>
                <a:cubicBezTo>
                  <a:pt x="356" y="651"/>
                  <a:pt x="356" y="655"/>
                  <a:pt x="362" y="655"/>
                </a:cubicBezTo>
                <a:cubicBezTo>
                  <a:pt x="371" y="654"/>
                  <a:pt x="377" y="661"/>
                  <a:pt x="377" y="667"/>
                </a:cubicBezTo>
                <a:cubicBezTo>
                  <a:pt x="377" y="674"/>
                  <a:pt x="367" y="674"/>
                  <a:pt x="360" y="675"/>
                </a:cubicBezTo>
                <a:cubicBezTo>
                  <a:pt x="359" y="676"/>
                  <a:pt x="357" y="674"/>
                  <a:pt x="356" y="674"/>
                </a:cubicBezTo>
                <a:cubicBezTo>
                  <a:pt x="350" y="673"/>
                  <a:pt x="346" y="676"/>
                  <a:pt x="346" y="682"/>
                </a:cubicBezTo>
                <a:cubicBezTo>
                  <a:pt x="346" y="687"/>
                  <a:pt x="347" y="693"/>
                  <a:pt x="354" y="693"/>
                </a:cubicBezTo>
                <a:cubicBezTo>
                  <a:pt x="358" y="693"/>
                  <a:pt x="360" y="691"/>
                  <a:pt x="362" y="697"/>
                </a:cubicBezTo>
                <a:cubicBezTo>
                  <a:pt x="364" y="705"/>
                  <a:pt x="368" y="704"/>
                  <a:pt x="372" y="697"/>
                </a:cubicBezTo>
                <a:cubicBezTo>
                  <a:pt x="375" y="693"/>
                  <a:pt x="380" y="693"/>
                  <a:pt x="380" y="696"/>
                </a:cubicBezTo>
                <a:cubicBezTo>
                  <a:pt x="378" y="708"/>
                  <a:pt x="395" y="719"/>
                  <a:pt x="380" y="731"/>
                </a:cubicBezTo>
                <a:cubicBezTo>
                  <a:pt x="377" y="734"/>
                  <a:pt x="377" y="738"/>
                  <a:pt x="382" y="740"/>
                </a:cubicBezTo>
                <a:cubicBezTo>
                  <a:pt x="396" y="746"/>
                  <a:pt x="405" y="763"/>
                  <a:pt x="424" y="757"/>
                </a:cubicBezTo>
                <a:cubicBezTo>
                  <a:pt x="420" y="782"/>
                  <a:pt x="403" y="765"/>
                  <a:pt x="392" y="770"/>
                </a:cubicBezTo>
                <a:cubicBezTo>
                  <a:pt x="393" y="766"/>
                  <a:pt x="399" y="765"/>
                  <a:pt x="396" y="760"/>
                </a:cubicBezTo>
                <a:cubicBezTo>
                  <a:pt x="393" y="758"/>
                  <a:pt x="390" y="759"/>
                  <a:pt x="387" y="760"/>
                </a:cubicBezTo>
                <a:cubicBezTo>
                  <a:pt x="383" y="761"/>
                  <a:pt x="380" y="763"/>
                  <a:pt x="379" y="767"/>
                </a:cubicBezTo>
                <a:cubicBezTo>
                  <a:pt x="377" y="771"/>
                  <a:pt x="376" y="774"/>
                  <a:pt x="370" y="773"/>
                </a:cubicBezTo>
                <a:cubicBezTo>
                  <a:pt x="363" y="771"/>
                  <a:pt x="367" y="767"/>
                  <a:pt x="366" y="765"/>
                </a:cubicBezTo>
                <a:cubicBezTo>
                  <a:pt x="363" y="759"/>
                  <a:pt x="361" y="750"/>
                  <a:pt x="354" y="752"/>
                </a:cubicBezTo>
                <a:cubicBezTo>
                  <a:pt x="346" y="755"/>
                  <a:pt x="347" y="763"/>
                  <a:pt x="350" y="770"/>
                </a:cubicBezTo>
                <a:cubicBezTo>
                  <a:pt x="351" y="771"/>
                  <a:pt x="353" y="772"/>
                  <a:pt x="350" y="774"/>
                </a:cubicBezTo>
                <a:cubicBezTo>
                  <a:pt x="346" y="773"/>
                  <a:pt x="341" y="769"/>
                  <a:pt x="338" y="774"/>
                </a:cubicBezTo>
                <a:cubicBezTo>
                  <a:pt x="335" y="780"/>
                  <a:pt x="341" y="783"/>
                  <a:pt x="344" y="786"/>
                </a:cubicBezTo>
                <a:cubicBezTo>
                  <a:pt x="347" y="789"/>
                  <a:pt x="349" y="792"/>
                  <a:pt x="354" y="792"/>
                </a:cubicBezTo>
                <a:cubicBezTo>
                  <a:pt x="360" y="792"/>
                  <a:pt x="359" y="796"/>
                  <a:pt x="357" y="799"/>
                </a:cubicBezTo>
                <a:cubicBezTo>
                  <a:pt x="346" y="799"/>
                  <a:pt x="340" y="778"/>
                  <a:pt x="326" y="792"/>
                </a:cubicBezTo>
                <a:cubicBezTo>
                  <a:pt x="321" y="798"/>
                  <a:pt x="321" y="807"/>
                  <a:pt x="327" y="812"/>
                </a:cubicBezTo>
                <a:cubicBezTo>
                  <a:pt x="336" y="821"/>
                  <a:pt x="345" y="819"/>
                  <a:pt x="352" y="805"/>
                </a:cubicBezTo>
                <a:cubicBezTo>
                  <a:pt x="356" y="816"/>
                  <a:pt x="353" y="828"/>
                  <a:pt x="363" y="833"/>
                </a:cubicBezTo>
                <a:cubicBezTo>
                  <a:pt x="372" y="838"/>
                  <a:pt x="370" y="842"/>
                  <a:pt x="363" y="846"/>
                </a:cubicBezTo>
                <a:cubicBezTo>
                  <a:pt x="359" y="849"/>
                  <a:pt x="357" y="853"/>
                  <a:pt x="355" y="856"/>
                </a:cubicBezTo>
                <a:cubicBezTo>
                  <a:pt x="352" y="859"/>
                  <a:pt x="347" y="862"/>
                  <a:pt x="344" y="857"/>
                </a:cubicBezTo>
                <a:cubicBezTo>
                  <a:pt x="335" y="840"/>
                  <a:pt x="328" y="842"/>
                  <a:pt x="320" y="858"/>
                </a:cubicBezTo>
                <a:cubicBezTo>
                  <a:pt x="317" y="864"/>
                  <a:pt x="311" y="862"/>
                  <a:pt x="308" y="862"/>
                </a:cubicBezTo>
                <a:cubicBezTo>
                  <a:pt x="302" y="861"/>
                  <a:pt x="303" y="853"/>
                  <a:pt x="302" y="849"/>
                </a:cubicBezTo>
                <a:cubicBezTo>
                  <a:pt x="300" y="844"/>
                  <a:pt x="306" y="845"/>
                  <a:pt x="309" y="843"/>
                </a:cubicBezTo>
                <a:cubicBezTo>
                  <a:pt x="320" y="837"/>
                  <a:pt x="329" y="842"/>
                  <a:pt x="339" y="845"/>
                </a:cubicBezTo>
                <a:cubicBezTo>
                  <a:pt x="343" y="846"/>
                  <a:pt x="347" y="847"/>
                  <a:pt x="349" y="843"/>
                </a:cubicBezTo>
                <a:cubicBezTo>
                  <a:pt x="351" y="840"/>
                  <a:pt x="349" y="837"/>
                  <a:pt x="347" y="833"/>
                </a:cubicBezTo>
                <a:cubicBezTo>
                  <a:pt x="344" y="830"/>
                  <a:pt x="342" y="825"/>
                  <a:pt x="336" y="826"/>
                </a:cubicBezTo>
                <a:cubicBezTo>
                  <a:pt x="325" y="826"/>
                  <a:pt x="319" y="822"/>
                  <a:pt x="318" y="811"/>
                </a:cubicBezTo>
                <a:cubicBezTo>
                  <a:pt x="318" y="807"/>
                  <a:pt x="315" y="804"/>
                  <a:pt x="311" y="804"/>
                </a:cubicBezTo>
                <a:cubicBezTo>
                  <a:pt x="308" y="804"/>
                  <a:pt x="306" y="805"/>
                  <a:pt x="305" y="808"/>
                </a:cubicBezTo>
                <a:cubicBezTo>
                  <a:pt x="305" y="811"/>
                  <a:pt x="311" y="817"/>
                  <a:pt x="303" y="817"/>
                </a:cubicBezTo>
                <a:cubicBezTo>
                  <a:pt x="297" y="818"/>
                  <a:pt x="299" y="811"/>
                  <a:pt x="298" y="808"/>
                </a:cubicBezTo>
                <a:cubicBezTo>
                  <a:pt x="297" y="804"/>
                  <a:pt x="295" y="800"/>
                  <a:pt x="293" y="796"/>
                </a:cubicBezTo>
                <a:cubicBezTo>
                  <a:pt x="297" y="796"/>
                  <a:pt x="301" y="797"/>
                  <a:pt x="305" y="796"/>
                </a:cubicBezTo>
                <a:cubicBezTo>
                  <a:pt x="309" y="795"/>
                  <a:pt x="317" y="795"/>
                  <a:pt x="316" y="788"/>
                </a:cubicBezTo>
                <a:cubicBezTo>
                  <a:pt x="315" y="783"/>
                  <a:pt x="305" y="781"/>
                  <a:pt x="301" y="783"/>
                </a:cubicBezTo>
                <a:cubicBezTo>
                  <a:pt x="283" y="792"/>
                  <a:pt x="267" y="786"/>
                  <a:pt x="250" y="781"/>
                </a:cubicBezTo>
                <a:cubicBezTo>
                  <a:pt x="240" y="778"/>
                  <a:pt x="231" y="778"/>
                  <a:pt x="239" y="765"/>
                </a:cubicBezTo>
                <a:cubicBezTo>
                  <a:pt x="242" y="760"/>
                  <a:pt x="233" y="758"/>
                  <a:pt x="234" y="753"/>
                </a:cubicBezTo>
                <a:cubicBezTo>
                  <a:pt x="239" y="752"/>
                  <a:pt x="241" y="758"/>
                  <a:pt x="245" y="755"/>
                </a:cubicBezTo>
                <a:cubicBezTo>
                  <a:pt x="248" y="752"/>
                  <a:pt x="245" y="748"/>
                  <a:pt x="244" y="745"/>
                </a:cubicBezTo>
                <a:cubicBezTo>
                  <a:pt x="242" y="742"/>
                  <a:pt x="241" y="739"/>
                  <a:pt x="240" y="737"/>
                </a:cubicBezTo>
                <a:cubicBezTo>
                  <a:pt x="233" y="719"/>
                  <a:pt x="235" y="714"/>
                  <a:pt x="252" y="711"/>
                </a:cubicBezTo>
                <a:cubicBezTo>
                  <a:pt x="259" y="709"/>
                  <a:pt x="263" y="707"/>
                  <a:pt x="261" y="700"/>
                </a:cubicBezTo>
                <a:cubicBezTo>
                  <a:pt x="257" y="686"/>
                  <a:pt x="258" y="673"/>
                  <a:pt x="265" y="661"/>
                </a:cubicBezTo>
                <a:cubicBezTo>
                  <a:pt x="267" y="659"/>
                  <a:pt x="267" y="656"/>
                  <a:pt x="264" y="655"/>
                </a:cubicBezTo>
                <a:cubicBezTo>
                  <a:pt x="251" y="654"/>
                  <a:pt x="248" y="636"/>
                  <a:pt x="233" y="640"/>
                </a:cubicBezTo>
                <a:cubicBezTo>
                  <a:pt x="232" y="640"/>
                  <a:pt x="229" y="631"/>
                  <a:pt x="223" y="637"/>
                </a:cubicBezTo>
                <a:cubicBezTo>
                  <a:pt x="219" y="641"/>
                  <a:pt x="221" y="644"/>
                  <a:pt x="224" y="648"/>
                </a:cubicBezTo>
                <a:cubicBezTo>
                  <a:pt x="230" y="657"/>
                  <a:pt x="230" y="661"/>
                  <a:pt x="217" y="660"/>
                </a:cubicBezTo>
                <a:cubicBezTo>
                  <a:pt x="212" y="660"/>
                  <a:pt x="205" y="661"/>
                  <a:pt x="200" y="664"/>
                </a:cubicBezTo>
                <a:cubicBezTo>
                  <a:pt x="194" y="669"/>
                  <a:pt x="189" y="676"/>
                  <a:pt x="187" y="683"/>
                </a:cubicBezTo>
                <a:cubicBezTo>
                  <a:pt x="186" y="690"/>
                  <a:pt x="197" y="686"/>
                  <a:pt x="200" y="691"/>
                </a:cubicBezTo>
                <a:cubicBezTo>
                  <a:pt x="198" y="693"/>
                  <a:pt x="196" y="693"/>
                  <a:pt x="195" y="695"/>
                </a:cubicBezTo>
                <a:cubicBezTo>
                  <a:pt x="189" y="708"/>
                  <a:pt x="189" y="723"/>
                  <a:pt x="177" y="734"/>
                </a:cubicBezTo>
                <a:cubicBezTo>
                  <a:pt x="168" y="743"/>
                  <a:pt x="182" y="760"/>
                  <a:pt x="168" y="770"/>
                </a:cubicBezTo>
                <a:cubicBezTo>
                  <a:pt x="167" y="770"/>
                  <a:pt x="168" y="772"/>
                  <a:pt x="168" y="773"/>
                </a:cubicBezTo>
                <a:cubicBezTo>
                  <a:pt x="168" y="777"/>
                  <a:pt x="170" y="783"/>
                  <a:pt x="165" y="785"/>
                </a:cubicBezTo>
                <a:cubicBezTo>
                  <a:pt x="159" y="788"/>
                  <a:pt x="156" y="782"/>
                  <a:pt x="152" y="779"/>
                </a:cubicBezTo>
                <a:cubicBezTo>
                  <a:pt x="146" y="775"/>
                  <a:pt x="146" y="769"/>
                  <a:pt x="145" y="763"/>
                </a:cubicBezTo>
                <a:cubicBezTo>
                  <a:pt x="145" y="757"/>
                  <a:pt x="149" y="747"/>
                  <a:pt x="141" y="744"/>
                </a:cubicBezTo>
                <a:cubicBezTo>
                  <a:pt x="123" y="740"/>
                  <a:pt x="134" y="734"/>
                  <a:pt x="140" y="730"/>
                </a:cubicBezTo>
                <a:cubicBezTo>
                  <a:pt x="151" y="723"/>
                  <a:pt x="149" y="716"/>
                  <a:pt x="140" y="710"/>
                </a:cubicBezTo>
                <a:cubicBezTo>
                  <a:pt x="127" y="701"/>
                  <a:pt x="120" y="688"/>
                  <a:pt x="116" y="673"/>
                </a:cubicBezTo>
                <a:cubicBezTo>
                  <a:pt x="114" y="669"/>
                  <a:pt x="91" y="660"/>
                  <a:pt x="91" y="663"/>
                </a:cubicBezTo>
                <a:cubicBezTo>
                  <a:pt x="89" y="673"/>
                  <a:pt x="81" y="683"/>
                  <a:pt x="86" y="693"/>
                </a:cubicBezTo>
                <a:cubicBezTo>
                  <a:pt x="90" y="702"/>
                  <a:pt x="98" y="696"/>
                  <a:pt x="104" y="693"/>
                </a:cubicBezTo>
                <a:cubicBezTo>
                  <a:pt x="108" y="691"/>
                  <a:pt x="112" y="692"/>
                  <a:pt x="113" y="696"/>
                </a:cubicBezTo>
                <a:cubicBezTo>
                  <a:pt x="115" y="700"/>
                  <a:pt x="112" y="701"/>
                  <a:pt x="110" y="702"/>
                </a:cubicBezTo>
                <a:cubicBezTo>
                  <a:pt x="93" y="703"/>
                  <a:pt x="83" y="714"/>
                  <a:pt x="73" y="725"/>
                </a:cubicBezTo>
                <a:cubicBezTo>
                  <a:pt x="70" y="728"/>
                  <a:pt x="66" y="730"/>
                  <a:pt x="67" y="734"/>
                </a:cubicBezTo>
                <a:cubicBezTo>
                  <a:pt x="68" y="738"/>
                  <a:pt x="73" y="741"/>
                  <a:pt x="77" y="740"/>
                </a:cubicBezTo>
                <a:cubicBezTo>
                  <a:pt x="92" y="735"/>
                  <a:pt x="92" y="751"/>
                  <a:pt x="97" y="757"/>
                </a:cubicBezTo>
                <a:cubicBezTo>
                  <a:pt x="101" y="762"/>
                  <a:pt x="90" y="764"/>
                  <a:pt x="86" y="766"/>
                </a:cubicBezTo>
                <a:cubicBezTo>
                  <a:pt x="77" y="771"/>
                  <a:pt x="82" y="779"/>
                  <a:pt x="84" y="783"/>
                </a:cubicBezTo>
                <a:cubicBezTo>
                  <a:pt x="88" y="789"/>
                  <a:pt x="92" y="784"/>
                  <a:pt x="94" y="780"/>
                </a:cubicBezTo>
                <a:cubicBezTo>
                  <a:pt x="97" y="775"/>
                  <a:pt x="104" y="778"/>
                  <a:pt x="104" y="770"/>
                </a:cubicBezTo>
                <a:cubicBezTo>
                  <a:pt x="106" y="778"/>
                  <a:pt x="104" y="788"/>
                  <a:pt x="114" y="790"/>
                </a:cubicBezTo>
                <a:cubicBezTo>
                  <a:pt x="117" y="790"/>
                  <a:pt x="123" y="788"/>
                  <a:pt x="121" y="792"/>
                </a:cubicBezTo>
                <a:cubicBezTo>
                  <a:pt x="118" y="799"/>
                  <a:pt x="125" y="806"/>
                  <a:pt x="120" y="812"/>
                </a:cubicBezTo>
                <a:cubicBezTo>
                  <a:pt x="114" y="805"/>
                  <a:pt x="113" y="819"/>
                  <a:pt x="105" y="815"/>
                </a:cubicBezTo>
                <a:cubicBezTo>
                  <a:pt x="86" y="806"/>
                  <a:pt x="86" y="807"/>
                  <a:pt x="86" y="827"/>
                </a:cubicBezTo>
                <a:cubicBezTo>
                  <a:pt x="86" y="831"/>
                  <a:pt x="84" y="835"/>
                  <a:pt x="90" y="837"/>
                </a:cubicBezTo>
                <a:cubicBezTo>
                  <a:pt x="94" y="838"/>
                  <a:pt x="98" y="838"/>
                  <a:pt x="102" y="834"/>
                </a:cubicBezTo>
                <a:cubicBezTo>
                  <a:pt x="104" y="832"/>
                  <a:pt x="105" y="827"/>
                  <a:pt x="111" y="829"/>
                </a:cubicBezTo>
                <a:cubicBezTo>
                  <a:pt x="113" y="839"/>
                  <a:pt x="107" y="844"/>
                  <a:pt x="97" y="843"/>
                </a:cubicBezTo>
                <a:cubicBezTo>
                  <a:pt x="90" y="843"/>
                  <a:pt x="87" y="845"/>
                  <a:pt x="85" y="851"/>
                </a:cubicBezTo>
                <a:cubicBezTo>
                  <a:pt x="83" y="858"/>
                  <a:pt x="87" y="862"/>
                  <a:pt x="92" y="865"/>
                </a:cubicBezTo>
                <a:cubicBezTo>
                  <a:pt x="97" y="867"/>
                  <a:pt x="101" y="868"/>
                  <a:pt x="106" y="869"/>
                </a:cubicBezTo>
                <a:cubicBezTo>
                  <a:pt x="109" y="870"/>
                  <a:pt x="128" y="899"/>
                  <a:pt x="128" y="902"/>
                </a:cubicBezTo>
                <a:cubicBezTo>
                  <a:pt x="128" y="902"/>
                  <a:pt x="127" y="903"/>
                  <a:pt x="127" y="903"/>
                </a:cubicBezTo>
                <a:cubicBezTo>
                  <a:pt x="122" y="913"/>
                  <a:pt x="122" y="913"/>
                  <a:pt x="132" y="916"/>
                </a:cubicBezTo>
                <a:cubicBezTo>
                  <a:pt x="142" y="920"/>
                  <a:pt x="147" y="937"/>
                  <a:pt x="139" y="943"/>
                </a:cubicBezTo>
                <a:cubicBezTo>
                  <a:pt x="131" y="950"/>
                  <a:pt x="129" y="962"/>
                  <a:pt x="132" y="966"/>
                </a:cubicBezTo>
                <a:cubicBezTo>
                  <a:pt x="137" y="974"/>
                  <a:pt x="146" y="986"/>
                  <a:pt x="161" y="977"/>
                </a:cubicBezTo>
                <a:cubicBezTo>
                  <a:pt x="159" y="975"/>
                  <a:pt x="157" y="973"/>
                  <a:pt x="156" y="971"/>
                </a:cubicBezTo>
                <a:cubicBezTo>
                  <a:pt x="153" y="968"/>
                  <a:pt x="153" y="965"/>
                  <a:pt x="157" y="963"/>
                </a:cubicBezTo>
                <a:cubicBezTo>
                  <a:pt x="158" y="962"/>
                  <a:pt x="160" y="960"/>
                  <a:pt x="162" y="960"/>
                </a:cubicBezTo>
                <a:cubicBezTo>
                  <a:pt x="165" y="961"/>
                  <a:pt x="164" y="965"/>
                  <a:pt x="164" y="968"/>
                </a:cubicBezTo>
                <a:cubicBezTo>
                  <a:pt x="165" y="976"/>
                  <a:pt x="167" y="984"/>
                  <a:pt x="159" y="991"/>
                </a:cubicBezTo>
                <a:cubicBezTo>
                  <a:pt x="155" y="995"/>
                  <a:pt x="157" y="1003"/>
                  <a:pt x="163" y="1009"/>
                </a:cubicBezTo>
                <a:cubicBezTo>
                  <a:pt x="170" y="1014"/>
                  <a:pt x="177" y="1021"/>
                  <a:pt x="183" y="1028"/>
                </a:cubicBezTo>
                <a:cubicBezTo>
                  <a:pt x="184" y="1031"/>
                  <a:pt x="185" y="1034"/>
                  <a:pt x="186" y="1037"/>
                </a:cubicBezTo>
                <a:cubicBezTo>
                  <a:pt x="164" y="1010"/>
                  <a:pt x="171" y="1041"/>
                  <a:pt x="160" y="1041"/>
                </a:cubicBezTo>
                <a:cubicBezTo>
                  <a:pt x="153" y="1041"/>
                  <a:pt x="157" y="1050"/>
                  <a:pt x="159" y="1056"/>
                </a:cubicBezTo>
                <a:cubicBezTo>
                  <a:pt x="160" y="1060"/>
                  <a:pt x="166" y="1067"/>
                  <a:pt x="158" y="1069"/>
                </a:cubicBezTo>
                <a:cubicBezTo>
                  <a:pt x="153" y="1070"/>
                  <a:pt x="147" y="1067"/>
                  <a:pt x="148" y="1075"/>
                </a:cubicBezTo>
                <a:cubicBezTo>
                  <a:pt x="148" y="1080"/>
                  <a:pt x="150" y="1086"/>
                  <a:pt x="155" y="1090"/>
                </a:cubicBezTo>
                <a:cubicBezTo>
                  <a:pt x="165" y="1100"/>
                  <a:pt x="178" y="1103"/>
                  <a:pt x="194" y="1107"/>
                </a:cubicBezTo>
                <a:cubicBezTo>
                  <a:pt x="172" y="1114"/>
                  <a:pt x="172" y="1115"/>
                  <a:pt x="179" y="1135"/>
                </a:cubicBezTo>
                <a:cubicBezTo>
                  <a:pt x="180" y="1137"/>
                  <a:pt x="181" y="1140"/>
                  <a:pt x="181" y="1142"/>
                </a:cubicBezTo>
                <a:cubicBezTo>
                  <a:pt x="179" y="1150"/>
                  <a:pt x="183" y="1157"/>
                  <a:pt x="186" y="1163"/>
                </a:cubicBezTo>
                <a:cubicBezTo>
                  <a:pt x="192" y="1173"/>
                  <a:pt x="198" y="1160"/>
                  <a:pt x="205" y="1161"/>
                </a:cubicBezTo>
                <a:cubicBezTo>
                  <a:pt x="207" y="1161"/>
                  <a:pt x="209" y="1160"/>
                  <a:pt x="211" y="1160"/>
                </a:cubicBezTo>
                <a:cubicBezTo>
                  <a:pt x="218" y="1159"/>
                  <a:pt x="225" y="1159"/>
                  <a:pt x="220" y="1170"/>
                </a:cubicBezTo>
                <a:cubicBezTo>
                  <a:pt x="218" y="1174"/>
                  <a:pt x="225" y="1177"/>
                  <a:pt x="217" y="1183"/>
                </a:cubicBezTo>
                <a:cubicBezTo>
                  <a:pt x="220" y="1168"/>
                  <a:pt x="211" y="1171"/>
                  <a:pt x="203" y="1171"/>
                </a:cubicBezTo>
                <a:cubicBezTo>
                  <a:pt x="199" y="1171"/>
                  <a:pt x="195" y="1171"/>
                  <a:pt x="195" y="1176"/>
                </a:cubicBezTo>
                <a:cubicBezTo>
                  <a:pt x="196" y="1185"/>
                  <a:pt x="203" y="1189"/>
                  <a:pt x="210" y="1191"/>
                </a:cubicBezTo>
                <a:cubicBezTo>
                  <a:pt x="217" y="1192"/>
                  <a:pt x="220" y="1196"/>
                  <a:pt x="223" y="1201"/>
                </a:cubicBezTo>
                <a:cubicBezTo>
                  <a:pt x="213" y="1208"/>
                  <a:pt x="202" y="1206"/>
                  <a:pt x="197" y="1199"/>
                </a:cubicBezTo>
                <a:cubicBezTo>
                  <a:pt x="190" y="1188"/>
                  <a:pt x="175" y="1179"/>
                  <a:pt x="177" y="1162"/>
                </a:cubicBezTo>
                <a:cubicBezTo>
                  <a:pt x="178" y="1150"/>
                  <a:pt x="170" y="1144"/>
                  <a:pt x="159" y="1146"/>
                </a:cubicBezTo>
                <a:cubicBezTo>
                  <a:pt x="142" y="1149"/>
                  <a:pt x="128" y="1183"/>
                  <a:pt x="137" y="1199"/>
                </a:cubicBezTo>
                <a:cubicBezTo>
                  <a:pt x="143" y="1210"/>
                  <a:pt x="157" y="1220"/>
                  <a:pt x="150" y="1235"/>
                </a:cubicBezTo>
                <a:cubicBezTo>
                  <a:pt x="146" y="1243"/>
                  <a:pt x="149" y="1247"/>
                  <a:pt x="154" y="1249"/>
                </a:cubicBezTo>
                <a:cubicBezTo>
                  <a:pt x="161" y="1253"/>
                  <a:pt x="161" y="1245"/>
                  <a:pt x="163" y="1242"/>
                </a:cubicBezTo>
                <a:cubicBezTo>
                  <a:pt x="171" y="1231"/>
                  <a:pt x="189" y="1225"/>
                  <a:pt x="194" y="1232"/>
                </a:cubicBezTo>
                <a:cubicBezTo>
                  <a:pt x="200" y="1240"/>
                  <a:pt x="206" y="1243"/>
                  <a:pt x="218" y="1243"/>
                </a:cubicBezTo>
                <a:cubicBezTo>
                  <a:pt x="210" y="1248"/>
                  <a:pt x="204" y="1245"/>
                  <a:pt x="199" y="1248"/>
                </a:cubicBezTo>
                <a:cubicBezTo>
                  <a:pt x="194" y="1251"/>
                  <a:pt x="190" y="1249"/>
                  <a:pt x="190" y="1242"/>
                </a:cubicBezTo>
                <a:cubicBezTo>
                  <a:pt x="191" y="1232"/>
                  <a:pt x="183" y="1233"/>
                  <a:pt x="177" y="1236"/>
                </a:cubicBezTo>
                <a:cubicBezTo>
                  <a:pt x="164" y="1241"/>
                  <a:pt x="162" y="1252"/>
                  <a:pt x="174" y="1261"/>
                </a:cubicBezTo>
                <a:cubicBezTo>
                  <a:pt x="184" y="1269"/>
                  <a:pt x="194" y="1275"/>
                  <a:pt x="196" y="1289"/>
                </a:cubicBezTo>
                <a:cubicBezTo>
                  <a:pt x="196" y="1291"/>
                  <a:pt x="201" y="1295"/>
                  <a:pt x="203" y="1294"/>
                </a:cubicBezTo>
                <a:cubicBezTo>
                  <a:pt x="207" y="1293"/>
                  <a:pt x="211" y="1290"/>
                  <a:pt x="213" y="1287"/>
                </a:cubicBezTo>
                <a:cubicBezTo>
                  <a:pt x="216" y="1283"/>
                  <a:pt x="212" y="1280"/>
                  <a:pt x="209" y="1278"/>
                </a:cubicBezTo>
                <a:cubicBezTo>
                  <a:pt x="206" y="1276"/>
                  <a:pt x="203" y="1275"/>
                  <a:pt x="198" y="1272"/>
                </a:cubicBezTo>
                <a:cubicBezTo>
                  <a:pt x="213" y="1276"/>
                  <a:pt x="224" y="1274"/>
                  <a:pt x="226" y="1257"/>
                </a:cubicBezTo>
                <a:cubicBezTo>
                  <a:pt x="232" y="1264"/>
                  <a:pt x="219" y="1272"/>
                  <a:pt x="228" y="1276"/>
                </a:cubicBezTo>
                <a:cubicBezTo>
                  <a:pt x="235" y="1280"/>
                  <a:pt x="244" y="1280"/>
                  <a:pt x="252" y="1273"/>
                </a:cubicBezTo>
                <a:cubicBezTo>
                  <a:pt x="256" y="1270"/>
                  <a:pt x="261" y="1270"/>
                  <a:pt x="266" y="1272"/>
                </a:cubicBezTo>
                <a:cubicBezTo>
                  <a:pt x="262" y="1280"/>
                  <a:pt x="252" y="1290"/>
                  <a:pt x="273" y="1288"/>
                </a:cubicBezTo>
                <a:cubicBezTo>
                  <a:pt x="285" y="1286"/>
                  <a:pt x="285" y="1304"/>
                  <a:pt x="296" y="1307"/>
                </a:cubicBezTo>
                <a:cubicBezTo>
                  <a:pt x="299" y="1308"/>
                  <a:pt x="287" y="1310"/>
                  <a:pt x="289" y="1316"/>
                </a:cubicBezTo>
                <a:cubicBezTo>
                  <a:pt x="289" y="1317"/>
                  <a:pt x="287" y="1317"/>
                  <a:pt x="286" y="1318"/>
                </a:cubicBezTo>
                <a:cubicBezTo>
                  <a:pt x="284" y="1316"/>
                  <a:pt x="283" y="1313"/>
                  <a:pt x="281" y="1310"/>
                </a:cubicBezTo>
                <a:cubicBezTo>
                  <a:pt x="279" y="1307"/>
                  <a:pt x="275" y="1306"/>
                  <a:pt x="273" y="1308"/>
                </a:cubicBezTo>
                <a:cubicBezTo>
                  <a:pt x="269" y="1311"/>
                  <a:pt x="270" y="1315"/>
                  <a:pt x="273" y="1318"/>
                </a:cubicBezTo>
                <a:cubicBezTo>
                  <a:pt x="291" y="1332"/>
                  <a:pt x="274" y="1332"/>
                  <a:pt x="265" y="1335"/>
                </a:cubicBezTo>
                <a:cubicBezTo>
                  <a:pt x="259" y="1338"/>
                  <a:pt x="250" y="1337"/>
                  <a:pt x="248" y="1346"/>
                </a:cubicBezTo>
                <a:cubicBezTo>
                  <a:pt x="247" y="1354"/>
                  <a:pt x="242" y="1360"/>
                  <a:pt x="237" y="1365"/>
                </a:cubicBezTo>
                <a:cubicBezTo>
                  <a:pt x="227" y="1376"/>
                  <a:pt x="238" y="1378"/>
                  <a:pt x="244" y="1382"/>
                </a:cubicBezTo>
                <a:cubicBezTo>
                  <a:pt x="233" y="1385"/>
                  <a:pt x="233" y="1392"/>
                  <a:pt x="237" y="1400"/>
                </a:cubicBezTo>
                <a:cubicBezTo>
                  <a:pt x="237" y="1401"/>
                  <a:pt x="237" y="1401"/>
                  <a:pt x="238" y="1401"/>
                </a:cubicBezTo>
                <a:cubicBezTo>
                  <a:pt x="262" y="1405"/>
                  <a:pt x="247" y="1424"/>
                  <a:pt x="251" y="1435"/>
                </a:cubicBezTo>
                <a:cubicBezTo>
                  <a:pt x="251" y="1438"/>
                  <a:pt x="245" y="1443"/>
                  <a:pt x="242" y="1447"/>
                </a:cubicBezTo>
                <a:cubicBezTo>
                  <a:pt x="242" y="1447"/>
                  <a:pt x="239" y="1446"/>
                  <a:pt x="238" y="1445"/>
                </a:cubicBezTo>
                <a:cubicBezTo>
                  <a:pt x="236" y="1439"/>
                  <a:pt x="243" y="1438"/>
                  <a:pt x="243" y="1434"/>
                </a:cubicBezTo>
                <a:cubicBezTo>
                  <a:pt x="244" y="1433"/>
                  <a:pt x="243" y="1432"/>
                  <a:pt x="242" y="1431"/>
                </a:cubicBezTo>
                <a:cubicBezTo>
                  <a:pt x="233" y="1431"/>
                  <a:pt x="221" y="1432"/>
                  <a:pt x="227" y="1445"/>
                </a:cubicBezTo>
                <a:cubicBezTo>
                  <a:pt x="234" y="1458"/>
                  <a:pt x="220" y="1460"/>
                  <a:pt x="217" y="1468"/>
                </a:cubicBezTo>
                <a:cubicBezTo>
                  <a:pt x="216" y="1473"/>
                  <a:pt x="209" y="1467"/>
                  <a:pt x="205" y="1467"/>
                </a:cubicBezTo>
                <a:cubicBezTo>
                  <a:pt x="194" y="1467"/>
                  <a:pt x="189" y="1453"/>
                  <a:pt x="179" y="1455"/>
                </a:cubicBezTo>
                <a:cubicBezTo>
                  <a:pt x="167" y="1457"/>
                  <a:pt x="160" y="1453"/>
                  <a:pt x="154" y="1443"/>
                </a:cubicBezTo>
                <a:cubicBezTo>
                  <a:pt x="148" y="1431"/>
                  <a:pt x="139" y="1432"/>
                  <a:pt x="132" y="1444"/>
                </a:cubicBezTo>
                <a:cubicBezTo>
                  <a:pt x="127" y="1453"/>
                  <a:pt x="113" y="1454"/>
                  <a:pt x="113" y="1467"/>
                </a:cubicBezTo>
                <a:cubicBezTo>
                  <a:pt x="113" y="1471"/>
                  <a:pt x="108" y="1468"/>
                  <a:pt x="106" y="1466"/>
                </a:cubicBezTo>
                <a:cubicBezTo>
                  <a:pt x="103" y="1464"/>
                  <a:pt x="101" y="1458"/>
                  <a:pt x="95" y="1462"/>
                </a:cubicBezTo>
                <a:cubicBezTo>
                  <a:pt x="91" y="1465"/>
                  <a:pt x="90" y="1469"/>
                  <a:pt x="90" y="1474"/>
                </a:cubicBezTo>
                <a:cubicBezTo>
                  <a:pt x="89" y="1485"/>
                  <a:pt x="90" y="1496"/>
                  <a:pt x="75" y="1502"/>
                </a:cubicBezTo>
                <a:cubicBezTo>
                  <a:pt x="61" y="1508"/>
                  <a:pt x="56" y="1509"/>
                  <a:pt x="50" y="1494"/>
                </a:cubicBezTo>
                <a:cubicBezTo>
                  <a:pt x="46" y="1486"/>
                  <a:pt x="40" y="1480"/>
                  <a:pt x="30" y="1482"/>
                </a:cubicBezTo>
                <a:cubicBezTo>
                  <a:pt x="25" y="1483"/>
                  <a:pt x="22" y="1484"/>
                  <a:pt x="17" y="1482"/>
                </a:cubicBezTo>
                <a:cubicBezTo>
                  <a:pt x="8" y="1478"/>
                  <a:pt x="0" y="1484"/>
                  <a:pt x="0" y="1491"/>
                </a:cubicBezTo>
                <a:cubicBezTo>
                  <a:pt x="1" y="1507"/>
                  <a:pt x="4" y="1524"/>
                  <a:pt x="7" y="1540"/>
                </a:cubicBezTo>
                <a:cubicBezTo>
                  <a:pt x="7" y="1542"/>
                  <a:pt x="12" y="1544"/>
                  <a:pt x="15" y="1545"/>
                </a:cubicBezTo>
                <a:cubicBezTo>
                  <a:pt x="26" y="1547"/>
                  <a:pt x="31" y="1562"/>
                  <a:pt x="44" y="1558"/>
                </a:cubicBezTo>
                <a:cubicBezTo>
                  <a:pt x="45" y="1558"/>
                  <a:pt x="46" y="1561"/>
                  <a:pt x="47" y="1563"/>
                </a:cubicBezTo>
                <a:cubicBezTo>
                  <a:pt x="45" y="1564"/>
                  <a:pt x="44" y="1564"/>
                  <a:pt x="43" y="1564"/>
                </a:cubicBezTo>
                <a:cubicBezTo>
                  <a:pt x="36" y="1559"/>
                  <a:pt x="25" y="1556"/>
                  <a:pt x="22" y="1563"/>
                </a:cubicBezTo>
                <a:cubicBezTo>
                  <a:pt x="18" y="1573"/>
                  <a:pt x="32" y="1572"/>
                  <a:pt x="37" y="1575"/>
                </a:cubicBezTo>
                <a:cubicBezTo>
                  <a:pt x="44" y="1578"/>
                  <a:pt x="49" y="1583"/>
                  <a:pt x="52" y="1590"/>
                </a:cubicBezTo>
                <a:cubicBezTo>
                  <a:pt x="43" y="1590"/>
                  <a:pt x="40" y="1603"/>
                  <a:pt x="30" y="1599"/>
                </a:cubicBezTo>
                <a:cubicBezTo>
                  <a:pt x="24" y="1597"/>
                  <a:pt x="17" y="1595"/>
                  <a:pt x="15" y="1602"/>
                </a:cubicBezTo>
                <a:cubicBezTo>
                  <a:pt x="12" y="1609"/>
                  <a:pt x="16" y="1615"/>
                  <a:pt x="22" y="1620"/>
                </a:cubicBezTo>
                <a:cubicBezTo>
                  <a:pt x="30" y="1628"/>
                  <a:pt x="41" y="1630"/>
                  <a:pt x="47" y="1639"/>
                </a:cubicBezTo>
                <a:cubicBezTo>
                  <a:pt x="50" y="1642"/>
                  <a:pt x="53" y="1645"/>
                  <a:pt x="57" y="1641"/>
                </a:cubicBezTo>
                <a:cubicBezTo>
                  <a:pt x="60" y="1637"/>
                  <a:pt x="64" y="1633"/>
                  <a:pt x="60" y="1627"/>
                </a:cubicBezTo>
                <a:cubicBezTo>
                  <a:pt x="58" y="1624"/>
                  <a:pt x="53" y="1624"/>
                  <a:pt x="55" y="1617"/>
                </a:cubicBezTo>
                <a:cubicBezTo>
                  <a:pt x="62" y="1625"/>
                  <a:pt x="72" y="1627"/>
                  <a:pt x="75" y="1639"/>
                </a:cubicBezTo>
                <a:cubicBezTo>
                  <a:pt x="79" y="1653"/>
                  <a:pt x="85" y="1663"/>
                  <a:pt x="102" y="1669"/>
                </a:cubicBezTo>
                <a:cubicBezTo>
                  <a:pt x="117" y="1674"/>
                  <a:pt x="118" y="1662"/>
                  <a:pt x="124" y="1659"/>
                </a:cubicBezTo>
                <a:cubicBezTo>
                  <a:pt x="132" y="1654"/>
                  <a:pt x="122" y="1653"/>
                  <a:pt x="119" y="1651"/>
                </a:cubicBezTo>
                <a:cubicBezTo>
                  <a:pt x="117" y="1648"/>
                  <a:pt x="118" y="1648"/>
                  <a:pt x="120" y="1647"/>
                </a:cubicBezTo>
                <a:cubicBezTo>
                  <a:pt x="130" y="1644"/>
                  <a:pt x="125" y="1637"/>
                  <a:pt x="123" y="1632"/>
                </a:cubicBezTo>
                <a:cubicBezTo>
                  <a:pt x="121" y="1626"/>
                  <a:pt x="115" y="1620"/>
                  <a:pt x="115" y="1615"/>
                </a:cubicBezTo>
                <a:cubicBezTo>
                  <a:pt x="116" y="1610"/>
                  <a:pt x="108" y="1602"/>
                  <a:pt x="117" y="1598"/>
                </a:cubicBezTo>
                <a:cubicBezTo>
                  <a:pt x="125" y="1595"/>
                  <a:pt x="130" y="1601"/>
                  <a:pt x="133" y="1607"/>
                </a:cubicBezTo>
                <a:cubicBezTo>
                  <a:pt x="137" y="1613"/>
                  <a:pt x="141" y="1622"/>
                  <a:pt x="148" y="1616"/>
                </a:cubicBezTo>
                <a:cubicBezTo>
                  <a:pt x="155" y="1612"/>
                  <a:pt x="152" y="1604"/>
                  <a:pt x="147" y="1598"/>
                </a:cubicBezTo>
                <a:cubicBezTo>
                  <a:pt x="144" y="1595"/>
                  <a:pt x="139" y="1592"/>
                  <a:pt x="143" y="1588"/>
                </a:cubicBezTo>
                <a:cubicBezTo>
                  <a:pt x="147" y="1584"/>
                  <a:pt x="151" y="1589"/>
                  <a:pt x="154" y="1591"/>
                </a:cubicBezTo>
                <a:cubicBezTo>
                  <a:pt x="172" y="1603"/>
                  <a:pt x="175" y="1623"/>
                  <a:pt x="181" y="1642"/>
                </a:cubicBezTo>
                <a:cubicBezTo>
                  <a:pt x="184" y="1652"/>
                  <a:pt x="187" y="1659"/>
                  <a:pt x="200" y="1654"/>
                </a:cubicBezTo>
                <a:cubicBezTo>
                  <a:pt x="205" y="1653"/>
                  <a:pt x="210" y="1652"/>
                  <a:pt x="214" y="1657"/>
                </a:cubicBezTo>
                <a:cubicBezTo>
                  <a:pt x="217" y="1661"/>
                  <a:pt x="222" y="1659"/>
                  <a:pt x="226" y="1657"/>
                </a:cubicBezTo>
                <a:cubicBezTo>
                  <a:pt x="232" y="1655"/>
                  <a:pt x="225" y="1650"/>
                  <a:pt x="227" y="1647"/>
                </a:cubicBezTo>
                <a:cubicBezTo>
                  <a:pt x="236" y="1651"/>
                  <a:pt x="234" y="1679"/>
                  <a:pt x="252" y="1656"/>
                </a:cubicBezTo>
                <a:cubicBezTo>
                  <a:pt x="263" y="1673"/>
                  <a:pt x="263" y="1669"/>
                  <a:pt x="285" y="1671"/>
                </a:cubicBezTo>
                <a:cubicBezTo>
                  <a:pt x="303" y="1673"/>
                  <a:pt x="311" y="1664"/>
                  <a:pt x="323" y="1655"/>
                </a:cubicBezTo>
                <a:cubicBezTo>
                  <a:pt x="324" y="1668"/>
                  <a:pt x="330" y="1673"/>
                  <a:pt x="342" y="1678"/>
                </a:cubicBezTo>
                <a:cubicBezTo>
                  <a:pt x="357" y="1685"/>
                  <a:pt x="370" y="1679"/>
                  <a:pt x="384" y="1683"/>
                </a:cubicBezTo>
                <a:cubicBezTo>
                  <a:pt x="391" y="1685"/>
                  <a:pt x="401" y="1683"/>
                  <a:pt x="403" y="1670"/>
                </a:cubicBezTo>
                <a:cubicBezTo>
                  <a:pt x="404" y="1663"/>
                  <a:pt x="407" y="1655"/>
                  <a:pt x="409" y="1647"/>
                </a:cubicBezTo>
                <a:cubicBezTo>
                  <a:pt x="417" y="1653"/>
                  <a:pt x="427" y="1655"/>
                  <a:pt x="431" y="1666"/>
                </a:cubicBezTo>
                <a:cubicBezTo>
                  <a:pt x="432" y="1671"/>
                  <a:pt x="437" y="1676"/>
                  <a:pt x="443" y="1675"/>
                </a:cubicBezTo>
                <a:cubicBezTo>
                  <a:pt x="448" y="1674"/>
                  <a:pt x="450" y="1668"/>
                  <a:pt x="450" y="1664"/>
                </a:cubicBezTo>
                <a:cubicBezTo>
                  <a:pt x="450" y="1648"/>
                  <a:pt x="469" y="1650"/>
                  <a:pt x="473" y="1638"/>
                </a:cubicBezTo>
                <a:cubicBezTo>
                  <a:pt x="474" y="1638"/>
                  <a:pt x="477" y="1638"/>
                  <a:pt x="479" y="1639"/>
                </a:cubicBezTo>
                <a:cubicBezTo>
                  <a:pt x="483" y="1640"/>
                  <a:pt x="485" y="1647"/>
                  <a:pt x="489" y="1640"/>
                </a:cubicBezTo>
                <a:cubicBezTo>
                  <a:pt x="493" y="1635"/>
                  <a:pt x="489" y="1632"/>
                  <a:pt x="487" y="1628"/>
                </a:cubicBezTo>
                <a:cubicBezTo>
                  <a:pt x="482" y="1620"/>
                  <a:pt x="476" y="1616"/>
                  <a:pt x="465" y="1619"/>
                </a:cubicBezTo>
                <a:cubicBezTo>
                  <a:pt x="475" y="1606"/>
                  <a:pt x="479" y="1605"/>
                  <a:pt x="489" y="1611"/>
                </a:cubicBezTo>
                <a:cubicBezTo>
                  <a:pt x="497" y="1616"/>
                  <a:pt x="502" y="1614"/>
                  <a:pt x="502" y="1604"/>
                </a:cubicBezTo>
                <a:cubicBezTo>
                  <a:pt x="506" y="1609"/>
                  <a:pt x="509" y="1614"/>
                  <a:pt x="512" y="1619"/>
                </a:cubicBezTo>
                <a:cubicBezTo>
                  <a:pt x="517" y="1625"/>
                  <a:pt x="522" y="1624"/>
                  <a:pt x="524" y="1617"/>
                </a:cubicBezTo>
                <a:cubicBezTo>
                  <a:pt x="528" y="1605"/>
                  <a:pt x="532" y="1606"/>
                  <a:pt x="540" y="1615"/>
                </a:cubicBezTo>
                <a:cubicBezTo>
                  <a:pt x="545" y="1621"/>
                  <a:pt x="554" y="1624"/>
                  <a:pt x="562" y="1613"/>
                </a:cubicBezTo>
                <a:cubicBezTo>
                  <a:pt x="560" y="1621"/>
                  <a:pt x="568" y="1626"/>
                  <a:pt x="562" y="1632"/>
                </a:cubicBezTo>
                <a:cubicBezTo>
                  <a:pt x="555" y="1639"/>
                  <a:pt x="549" y="1632"/>
                  <a:pt x="543" y="1633"/>
                </a:cubicBezTo>
                <a:cubicBezTo>
                  <a:pt x="539" y="1633"/>
                  <a:pt x="536" y="1630"/>
                  <a:pt x="534" y="1627"/>
                </a:cubicBezTo>
                <a:cubicBezTo>
                  <a:pt x="527" y="1621"/>
                  <a:pt x="522" y="1622"/>
                  <a:pt x="522" y="1632"/>
                </a:cubicBezTo>
                <a:cubicBezTo>
                  <a:pt x="522" y="1637"/>
                  <a:pt x="523" y="1644"/>
                  <a:pt x="516" y="1640"/>
                </a:cubicBezTo>
                <a:cubicBezTo>
                  <a:pt x="507" y="1634"/>
                  <a:pt x="503" y="1641"/>
                  <a:pt x="497" y="1644"/>
                </a:cubicBezTo>
                <a:cubicBezTo>
                  <a:pt x="489" y="1648"/>
                  <a:pt x="486" y="1660"/>
                  <a:pt x="475" y="1661"/>
                </a:cubicBezTo>
                <a:cubicBezTo>
                  <a:pt x="472" y="1661"/>
                  <a:pt x="470" y="1664"/>
                  <a:pt x="472" y="1668"/>
                </a:cubicBezTo>
                <a:cubicBezTo>
                  <a:pt x="474" y="1671"/>
                  <a:pt x="476" y="1673"/>
                  <a:pt x="480" y="1670"/>
                </a:cubicBezTo>
                <a:cubicBezTo>
                  <a:pt x="482" y="1669"/>
                  <a:pt x="485" y="1666"/>
                  <a:pt x="490" y="1669"/>
                </a:cubicBezTo>
                <a:cubicBezTo>
                  <a:pt x="485" y="1679"/>
                  <a:pt x="490" y="1684"/>
                  <a:pt x="501" y="1684"/>
                </a:cubicBezTo>
                <a:cubicBezTo>
                  <a:pt x="504" y="1684"/>
                  <a:pt x="505" y="1684"/>
                  <a:pt x="505" y="1688"/>
                </a:cubicBezTo>
                <a:cubicBezTo>
                  <a:pt x="506" y="1699"/>
                  <a:pt x="516" y="1705"/>
                  <a:pt x="521" y="1712"/>
                </a:cubicBezTo>
                <a:cubicBezTo>
                  <a:pt x="523" y="1715"/>
                  <a:pt x="527" y="1722"/>
                  <a:pt x="533" y="1717"/>
                </a:cubicBezTo>
                <a:cubicBezTo>
                  <a:pt x="536" y="1714"/>
                  <a:pt x="535" y="1709"/>
                  <a:pt x="533" y="1704"/>
                </a:cubicBezTo>
                <a:cubicBezTo>
                  <a:pt x="533" y="1703"/>
                  <a:pt x="531" y="1701"/>
                  <a:pt x="531" y="1700"/>
                </a:cubicBezTo>
                <a:cubicBezTo>
                  <a:pt x="528" y="1696"/>
                  <a:pt x="530" y="1694"/>
                  <a:pt x="533" y="1692"/>
                </a:cubicBezTo>
                <a:cubicBezTo>
                  <a:pt x="536" y="1691"/>
                  <a:pt x="537" y="1693"/>
                  <a:pt x="539" y="1695"/>
                </a:cubicBezTo>
                <a:cubicBezTo>
                  <a:pt x="550" y="1706"/>
                  <a:pt x="549" y="1715"/>
                  <a:pt x="540" y="1726"/>
                </a:cubicBezTo>
                <a:cubicBezTo>
                  <a:pt x="532" y="1736"/>
                  <a:pt x="518" y="1744"/>
                  <a:pt x="530" y="1760"/>
                </a:cubicBezTo>
                <a:cubicBezTo>
                  <a:pt x="531" y="1762"/>
                  <a:pt x="529" y="1762"/>
                  <a:pt x="528" y="1763"/>
                </a:cubicBezTo>
                <a:cubicBezTo>
                  <a:pt x="521" y="1771"/>
                  <a:pt x="519" y="1784"/>
                  <a:pt x="527" y="1787"/>
                </a:cubicBezTo>
                <a:cubicBezTo>
                  <a:pt x="539" y="1791"/>
                  <a:pt x="531" y="1804"/>
                  <a:pt x="540" y="1808"/>
                </a:cubicBezTo>
                <a:cubicBezTo>
                  <a:pt x="546" y="1810"/>
                  <a:pt x="549" y="1808"/>
                  <a:pt x="552" y="1803"/>
                </a:cubicBezTo>
                <a:cubicBezTo>
                  <a:pt x="555" y="1797"/>
                  <a:pt x="561" y="1798"/>
                  <a:pt x="567" y="1797"/>
                </a:cubicBezTo>
                <a:cubicBezTo>
                  <a:pt x="565" y="1814"/>
                  <a:pt x="584" y="1806"/>
                  <a:pt x="589" y="1815"/>
                </a:cubicBezTo>
                <a:cubicBezTo>
                  <a:pt x="592" y="1819"/>
                  <a:pt x="595" y="1825"/>
                  <a:pt x="598" y="1825"/>
                </a:cubicBezTo>
                <a:cubicBezTo>
                  <a:pt x="612" y="1826"/>
                  <a:pt x="611" y="1833"/>
                  <a:pt x="607" y="1842"/>
                </a:cubicBezTo>
                <a:cubicBezTo>
                  <a:pt x="604" y="1848"/>
                  <a:pt x="606" y="1854"/>
                  <a:pt x="612" y="1857"/>
                </a:cubicBezTo>
                <a:cubicBezTo>
                  <a:pt x="616" y="1861"/>
                  <a:pt x="619" y="1856"/>
                  <a:pt x="624" y="1854"/>
                </a:cubicBezTo>
                <a:cubicBezTo>
                  <a:pt x="637" y="1849"/>
                  <a:pt x="637" y="1835"/>
                  <a:pt x="643" y="1825"/>
                </a:cubicBezTo>
                <a:cubicBezTo>
                  <a:pt x="645" y="1823"/>
                  <a:pt x="645" y="1818"/>
                  <a:pt x="649" y="1818"/>
                </a:cubicBezTo>
                <a:cubicBezTo>
                  <a:pt x="653" y="1818"/>
                  <a:pt x="654" y="1823"/>
                  <a:pt x="655" y="1826"/>
                </a:cubicBezTo>
                <a:cubicBezTo>
                  <a:pt x="655" y="1835"/>
                  <a:pt x="660" y="1840"/>
                  <a:pt x="668" y="1843"/>
                </a:cubicBezTo>
                <a:cubicBezTo>
                  <a:pt x="674" y="1846"/>
                  <a:pt x="678" y="1847"/>
                  <a:pt x="680" y="1839"/>
                </a:cubicBezTo>
                <a:cubicBezTo>
                  <a:pt x="682" y="1833"/>
                  <a:pt x="684" y="1828"/>
                  <a:pt x="675" y="1826"/>
                </a:cubicBezTo>
                <a:cubicBezTo>
                  <a:pt x="671" y="1825"/>
                  <a:pt x="666" y="1826"/>
                  <a:pt x="664" y="1820"/>
                </a:cubicBezTo>
                <a:cubicBezTo>
                  <a:pt x="683" y="1825"/>
                  <a:pt x="681" y="1816"/>
                  <a:pt x="675" y="1805"/>
                </a:cubicBezTo>
                <a:cubicBezTo>
                  <a:pt x="673" y="1799"/>
                  <a:pt x="671" y="1796"/>
                  <a:pt x="679" y="1794"/>
                </a:cubicBezTo>
                <a:cubicBezTo>
                  <a:pt x="684" y="1792"/>
                  <a:pt x="679" y="1787"/>
                  <a:pt x="681" y="1784"/>
                </a:cubicBezTo>
                <a:cubicBezTo>
                  <a:pt x="687" y="1786"/>
                  <a:pt x="694" y="1794"/>
                  <a:pt x="699" y="1783"/>
                </a:cubicBezTo>
                <a:cubicBezTo>
                  <a:pt x="701" y="1779"/>
                  <a:pt x="703" y="1783"/>
                  <a:pt x="705" y="1782"/>
                </a:cubicBezTo>
                <a:cubicBezTo>
                  <a:pt x="718" y="1780"/>
                  <a:pt x="730" y="1785"/>
                  <a:pt x="741" y="1790"/>
                </a:cubicBezTo>
                <a:cubicBezTo>
                  <a:pt x="752" y="1795"/>
                  <a:pt x="752" y="1794"/>
                  <a:pt x="764" y="1808"/>
                </a:cubicBezTo>
                <a:cubicBezTo>
                  <a:pt x="766" y="1809"/>
                  <a:pt x="768" y="1810"/>
                  <a:pt x="769" y="1812"/>
                </a:cubicBezTo>
                <a:cubicBezTo>
                  <a:pt x="773" y="1824"/>
                  <a:pt x="783" y="1838"/>
                  <a:pt x="775" y="1849"/>
                </a:cubicBezTo>
                <a:cubicBezTo>
                  <a:pt x="767" y="1861"/>
                  <a:pt x="776" y="1870"/>
                  <a:pt x="776" y="1880"/>
                </a:cubicBezTo>
                <a:cubicBezTo>
                  <a:pt x="776" y="1894"/>
                  <a:pt x="784" y="1899"/>
                  <a:pt x="799" y="1896"/>
                </a:cubicBezTo>
                <a:cubicBezTo>
                  <a:pt x="789" y="1900"/>
                  <a:pt x="788" y="1908"/>
                  <a:pt x="789" y="1916"/>
                </a:cubicBezTo>
                <a:cubicBezTo>
                  <a:pt x="789" y="1922"/>
                  <a:pt x="785" y="1923"/>
                  <a:pt x="780" y="1923"/>
                </a:cubicBezTo>
                <a:cubicBezTo>
                  <a:pt x="773" y="1922"/>
                  <a:pt x="776" y="1919"/>
                  <a:pt x="778" y="1915"/>
                </a:cubicBezTo>
                <a:cubicBezTo>
                  <a:pt x="781" y="1910"/>
                  <a:pt x="777" y="1909"/>
                  <a:pt x="773" y="1908"/>
                </a:cubicBezTo>
                <a:cubicBezTo>
                  <a:pt x="767" y="1908"/>
                  <a:pt x="760" y="1909"/>
                  <a:pt x="760" y="1914"/>
                </a:cubicBezTo>
                <a:cubicBezTo>
                  <a:pt x="760" y="1923"/>
                  <a:pt x="749" y="1931"/>
                  <a:pt x="756" y="1941"/>
                </a:cubicBezTo>
                <a:cubicBezTo>
                  <a:pt x="759" y="1944"/>
                  <a:pt x="762" y="1942"/>
                  <a:pt x="765" y="1941"/>
                </a:cubicBezTo>
                <a:cubicBezTo>
                  <a:pt x="775" y="1935"/>
                  <a:pt x="787" y="1936"/>
                  <a:pt x="797" y="1940"/>
                </a:cubicBezTo>
                <a:cubicBezTo>
                  <a:pt x="808" y="1945"/>
                  <a:pt x="812" y="1940"/>
                  <a:pt x="816" y="1932"/>
                </a:cubicBezTo>
                <a:cubicBezTo>
                  <a:pt x="818" y="1928"/>
                  <a:pt x="820" y="1924"/>
                  <a:pt x="823" y="1922"/>
                </a:cubicBezTo>
                <a:cubicBezTo>
                  <a:pt x="832" y="1914"/>
                  <a:pt x="826" y="1906"/>
                  <a:pt x="821" y="1904"/>
                </a:cubicBezTo>
                <a:cubicBezTo>
                  <a:pt x="807" y="1900"/>
                  <a:pt x="808" y="1893"/>
                  <a:pt x="813" y="1884"/>
                </a:cubicBezTo>
                <a:cubicBezTo>
                  <a:pt x="817" y="1884"/>
                  <a:pt x="819" y="1887"/>
                  <a:pt x="819" y="1890"/>
                </a:cubicBezTo>
                <a:cubicBezTo>
                  <a:pt x="821" y="1903"/>
                  <a:pt x="831" y="1907"/>
                  <a:pt x="839" y="1913"/>
                </a:cubicBezTo>
                <a:cubicBezTo>
                  <a:pt x="845" y="1917"/>
                  <a:pt x="851" y="1917"/>
                  <a:pt x="851" y="1907"/>
                </a:cubicBezTo>
                <a:cubicBezTo>
                  <a:pt x="850" y="1903"/>
                  <a:pt x="848" y="1899"/>
                  <a:pt x="855" y="1898"/>
                </a:cubicBezTo>
                <a:cubicBezTo>
                  <a:pt x="860" y="1898"/>
                  <a:pt x="865" y="1900"/>
                  <a:pt x="865" y="1906"/>
                </a:cubicBezTo>
                <a:cubicBezTo>
                  <a:pt x="864" y="1920"/>
                  <a:pt x="873" y="1924"/>
                  <a:pt x="884" y="1924"/>
                </a:cubicBezTo>
                <a:cubicBezTo>
                  <a:pt x="888" y="1924"/>
                  <a:pt x="891" y="1924"/>
                  <a:pt x="891" y="1928"/>
                </a:cubicBezTo>
                <a:cubicBezTo>
                  <a:pt x="891" y="1932"/>
                  <a:pt x="887" y="1934"/>
                  <a:pt x="884" y="1933"/>
                </a:cubicBezTo>
                <a:cubicBezTo>
                  <a:pt x="874" y="1931"/>
                  <a:pt x="867" y="1940"/>
                  <a:pt x="858" y="1941"/>
                </a:cubicBezTo>
                <a:cubicBezTo>
                  <a:pt x="853" y="1942"/>
                  <a:pt x="847" y="1947"/>
                  <a:pt x="851" y="1954"/>
                </a:cubicBezTo>
                <a:cubicBezTo>
                  <a:pt x="858" y="1966"/>
                  <a:pt x="863" y="1979"/>
                  <a:pt x="877" y="1987"/>
                </a:cubicBezTo>
                <a:cubicBezTo>
                  <a:pt x="875" y="1988"/>
                  <a:pt x="874" y="1989"/>
                  <a:pt x="872" y="1990"/>
                </a:cubicBezTo>
                <a:cubicBezTo>
                  <a:pt x="867" y="1991"/>
                  <a:pt x="861" y="1990"/>
                  <a:pt x="862" y="1998"/>
                </a:cubicBezTo>
                <a:cubicBezTo>
                  <a:pt x="864" y="2007"/>
                  <a:pt x="867" y="2015"/>
                  <a:pt x="875" y="2020"/>
                </a:cubicBezTo>
                <a:cubicBezTo>
                  <a:pt x="881" y="2024"/>
                  <a:pt x="882" y="2017"/>
                  <a:pt x="884" y="2013"/>
                </a:cubicBezTo>
                <a:cubicBezTo>
                  <a:pt x="885" y="2009"/>
                  <a:pt x="888" y="2010"/>
                  <a:pt x="891" y="2011"/>
                </a:cubicBezTo>
                <a:cubicBezTo>
                  <a:pt x="897" y="2015"/>
                  <a:pt x="892" y="2026"/>
                  <a:pt x="901" y="2028"/>
                </a:cubicBezTo>
                <a:cubicBezTo>
                  <a:pt x="900" y="2029"/>
                  <a:pt x="898" y="2031"/>
                  <a:pt x="897" y="2032"/>
                </a:cubicBezTo>
                <a:cubicBezTo>
                  <a:pt x="894" y="2033"/>
                  <a:pt x="888" y="2030"/>
                  <a:pt x="890" y="2037"/>
                </a:cubicBezTo>
                <a:cubicBezTo>
                  <a:pt x="891" y="2040"/>
                  <a:pt x="895" y="2042"/>
                  <a:pt x="899" y="2042"/>
                </a:cubicBezTo>
                <a:cubicBezTo>
                  <a:pt x="914" y="2041"/>
                  <a:pt x="926" y="2048"/>
                  <a:pt x="937" y="2056"/>
                </a:cubicBezTo>
                <a:cubicBezTo>
                  <a:pt x="948" y="2065"/>
                  <a:pt x="955" y="2065"/>
                  <a:pt x="960" y="2052"/>
                </a:cubicBezTo>
                <a:cubicBezTo>
                  <a:pt x="965" y="2038"/>
                  <a:pt x="973" y="2030"/>
                  <a:pt x="988" y="2030"/>
                </a:cubicBezTo>
                <a:cubicBezTo>
                  <a:pt x="993" y="2030"/>
                  <a:pt x="997" y="2027"/>
                  <a:pt x="1001" y="2024"/>
                </a:cubicBezTo>
                <a:cubicBezTo>
                  <a:pt x="1012" y="2018"/>
                  <a:pt x="1032" y="2012"/>
                  <a:pt x="1036" y="2020"/>
                </a:cubicBezTo>
                <a:cubicBezTo>
                  <a:pt x="1044" y="2034"/>
                  <a:pt x="1056" y="2042"/>
                  <a:pt x="1065" y="2054"/>
                </a:cubicBezTo>
                <a:cubicBezTo>
                  <a:pt x="1065" y="2055"/>
                  <a:pt x="1065" y="2055"/>
                  <a:pt x="1065" y="2056"/>
                </a:cubicBezTo>
                <a:cubicBezTo>
                  <a:pt x="1062" y="2065"/>
                  <a:pt x="1068" y="2071"/>
                  <a:pt x="1073" y="2077"/>
                </a:cubicBezTo>
                <a:cubicBezTo>
                  <a:pt x="1076" y="2082"/>
                  <a:pt x="1082" y="2087"/>
                  <a:pt x="1083" y="2092"/>
                </a:cubicBezTo>
                <a:cubicBezTo>
                  <a:pt x="1090" y="2117"/>
                  <a:pt x="1094" y="2141"/>
                  <a:pt x="1104" y="2165"/>
                </a:cubicBezTo>
                <a:cubicBezTo>
                  <a:pt x="1111" y="2180"/>
                  <a:pt x="1111" y="2198"/>
                  <a:pt x="1118" y="2213"/>
                </a:cubicBezTo>
                <a:cubicBezTo>
                  <a:pt x="1133" y="2246"/>
                  <a:pt x="1143" y="2282"/>
                  <a:pt x="1165" y="2312"/>
                </a:cubicBezTo>
                <a:cubicBezTo>
                  <a:pt x="1172" y="2322"/>
                  <a:pt x="1178" y="2333"/>
                  <a:pt x="1176" y="2346"/>
                </a:cubicBezTo>
                <a:cubicBezTo>
                  <a:pt x="1173" y="2359"/>
                  <a:pt x="1178" y="2368"/>
                  <a:pt x="1189" y="2377"/>
                </a:cubicBezTo>
                <a:cubicBezTo>
                  <a:pt x="1211" y="2395"/>
                  <a:pt x="1231" y="2416"/>
                  <a:pt x="1239" y="2444"/>
                </a:cubicBezTo>
                <a:cubicBezTo>
                  <a:pt x="1244" y="2462"/>
                  <a:pt x="1252" y="2476"/>
                  <a:pt x="1268" y="2485"/>
                </a:cubicBezTo>
                <a:cubicBezTo>
                  <a:pt x="1289" y="2498"/>
                  <a:pt x="1306" y="2515"/>
                  <a:pt x="1317" y="2537"/>
                </a:cubicBezTo>
                <a:cubicBezTo>
                  <a:pt x="1333" y="2571"/>
                  <a:pt x="1338" y="2607"/>
                  <a:pt x="1337" y="2644"/>
                </a:cubicBezTo>
                <a:cubicBezTo>
                  <a:pt x="1335" y="2697"/>
                  <a:pt x="1331" y="2749"/>
                  <a:pt x="1330" y="2802"/>
                </a:cubicBezTo>
                <a:cubicBezTo>
                  <a:pt x="1329" y="2876"/>
                  <a:pt x="1330" y="2950"/>
                  <a:pt x="1330" y="3023"/>
                </a:cubicBezTo>
                <a:cubicBezTo>
                  <a:pt x="1330" y="3033"/>
                  <a:pt x="1326" y="3044"/>
                  <a:pt x="1329" y="3053"/>
                </a:cubicBezTo>
                <a:cubicBezTo>
                  <a:pt x="1337" y="3076"/>
                  <a:pt x="1328" y="3100"/>
                  <a:pt x="1332" y="3123"/>
                </a:cubicBezTo>
                <a:cubicBezTo>
                  <a:pt x="1335" y="3136"/>
                  <a:pt x="1333" y="3150"/>
                  <a:pt x="1333" y="3163"/>
                </a:cubicBezTo>
                <a:cubicBezTo>
                  <a:pt x="1333" y="3169"/>
                  <a:pt x="1329" y="3177"/>
                  <a:pt x="1323" y="3182"/>
                </a:cubicBezTo>
                <a:cubicBezTo>
                  <a:pt x="1460" y="3182"/>
                  <a:pt x="1460" y="3182"/>
                  <a:pt x="1460" y="3182"/>
                </a:cubicBezTo>
                <a:cubicBezTo>
                  <a:pt x="1447" y="3182"/>
                  <a:pt x="1441" y="3166"/>
                  <a:pt x="1441" y="3153"/>
                </a:cubicBezTo>
                <a:cubicBezTo>
                  <a:pt x="1444" y="3118"/>
                  <a:pt x="1437" y="3095"/>
                  <a:pt x="1437" y="3060"/>
                </a:cubicBezTo>
                <a:cubicBezTo>
                  <a:pt x="1438" y="3011"/>
                  <a:pt x="1432" y="2961"/>
                  <a:pt x="1430" y="2912"/>
                </a:cubicBezTo>
                <a:cubicBezTo>
                  <a:pt x="1429" y="2861"/>
                  <a:pt x="1430" y="2810"/>
                  <a:pt x="1430" y="2759"/>
                </a:cubicBezTo>
                <a:cubicBezTo>
                  <a:pt x="1430" y="2732"/>
                  <a:pt x="1432" y="2706"/>
                  <a:pt x="1435" y="2679"/>
                </a:cubicBezTo>
                <a:cubicBezTo>
                  <a:pt x="1437" y="2662"/>
                  <a:pt x="1441" y="2646"/>
                  <a:pt x="1441" y="2629"/>
                </a:cubicBezTo>
                <a:cubicBezTo>
                  <a:pt x="1440" y="2610"/>
                  <a:pt x="1441" y="2591"/>
                  <a:pt x="1447" y="2573"/>
                </a:cubicBezTo>
                <a:cubicBezTo>
                  <a:pt x="1451" y="2559"/>
                  <a:pt x="1457" y="2541"/>
                  <a:pt x="1477" y="2540"/>
                </a:cubicBezTo>
                <a:cubicBezTo>
                  <a:pt x="1481" y="2539"/>
                  <a:pt x="1482" y="2530"/>
                  <a:pt x="1487" y="2536"/>
                </a:cubicBezTo>
                <a:cubicBezTo>
                  <a:pt x="1489" y="2540"/>
                  <a:pt x="1491" y="2546"/>
                  <a:pt x="1487" y="2550"/>
                </a:cubicBezTo>
                <a:cubicBezTo>
                  <a:pt x="1481" y="2554"/>
                  <a:pt x="1482" y="2559"/>
                  <a:pt x="1487" y="2560"/>
                </a:cubicBezTo>
                <a:cubicBezTo>
                  <a:pt x="1491" y="2561"/>
                  <a:pt x="1499" y="2569"/>
                  <a:pt x="1502" y="2558"/>
                </a:cubicBezTo>
                <a:cubicBezTo>
                  <a:pt x="1504" y="2550"/>
                  <a:pt x="1507" y="2552"/>
                  <a:pt x="1512" y="2554"/>
                </a:cubicBezTo>
                <a:cubicBezTo>
                  <a:pt x="1518" y="2557"/>
                  <a:pt x="1530" y="2558"/>
                  <a:pt x="1529" y="2554"/>
                </a:cubicBezTo>
                <a:cubicBezTo>
                  <a:pt x="1526" y="2543"/>
                  <a:pt x="1536" y="2541"/>
                  <a:pt x="1540" y="2534"/>
                </a:cubicBezTo>
                <a:cubicBezTo>
                  <a:pt x="1536" y="2533"/>
                  <a:pt x="1534" y="2532"/>
                  <a:pt x="1532" y="2531"/>
                </a:cubicBezTo>
                <a:cubicBezTo>
                  <a:pt x="1519" y="2528"/>
                  <a:pt x="1505" y="2530"/>
                  <a:pt x="1497" y="2516"/>
                </a:cubicBezTo>
                <a:cubicBezTo>
                  <a:pt x="1493" y="2510"/>
                  <a:pt x="1484" y="2510"/>
                  <a:pt x="1478" y="2515"/>
                </a:cubicBezTo>
                <a:cubicBezTo>
                  <a:pt x="1472" y="2502"/>
                  <a:pt x="1476" y="2485"/>
                  <a:pt x="1467" y="2474"/>
                </a:cubicBezTo>
                <a:cubicBezTo>
                  <a:pt x="1460" y="2466"/>
                  <a:pt x="1458" y="2459"/>
                  <a:pt x="1458" y="2450"/>
                </a:cubicBezTo>
                <a:cubicBezTo>
                  <a:pt x="1459" y="2442"/>
                  <a:pt x="1458" y="2435"/>
                  <a:pt x="1457" y="2428"/>
                </a:cubicBezTo>
                <a:cubicBezTo>
                  <a:pt x="1453" y="2404"/>
                  <a:pt x="1448" y="2380"/>
                  <a:pt x="1453" y="2357"/>
                </a:cubicBezTo>
                <a:cubicBezTo>
                  <a:pt x="1459" y="2326"/>
                  <a:pt x="1454" y="2295"/>
                  <a:pt x="1462" y="2264"/>
                </a:cubicBezTo>
                <a:cubicBezTo>
                  <a:pt x="1467" y="2242"/>
                  <a:pt x="1463" y="2217"/>
                  <a:pt x="1480" y="2198"/>
                </a:cubicBezTo>
                <a:cubicBezTo>
                  <a:pt x="1485" y="2193"/>
                  <a:pt x="1488" y="2180"/>
                  <a:pt x="1500" y="2190"/>
                </a:cubicBezTo>
                <a:cubicBezTo>
                  <a:pt x="1501" y="2192"/>
                  <a:pt x="1504" y="2190"/>
                  <a:pt x="1505" y="2188"/>
                </a:cubicBezTo>
                <a:cubicBezTo>
                  <a:pt x="1506" y="2177"/>
                  <a:pt x="1519" y="2171"/>
                  <a:pt x="1519" y="2159"/>
                </a:cubicBezTo>
                <a:cubicBezTo>
                  <a:pt x="1518" y="2150"/>
                  <a:pt x="1523" y="2144"/>
                  <a:pt x="1529" y="2138"/>
                </a:cubicBezTo>
                <a:cubicBezTo>
                  <a:pt x="1564" y="2102"/>
                  <a:pt x="1596" y="2062"/>
                  <a:pt x="1633" y="2027"/>
                </a:cubicBezTo>
                <a:cubicBezTo>
                  <a:pt x="1640" y="2021"/>
                  <a:pt x="1641" y="2012"/>
                  <a:pt x="1638" y="2007"/>
                </a:cubicBezTo>
                <a:cubicBezTo>
                  <a:pt x="1629" y="1991"/>
                  <a:pt x="1638" y="1979"/>
                  <a:pt x="1644" y="1966"/>
                </a:cubicBezTo>
                <a:cubicBezTo>
                  <a:pt x="1654" y="1944"/>
                  <a:pt x="1655" y="1944"/>
                  <a:pt x="1678" y="1951"/>
                </a:cubicBezTo>
                <a:cubicBezTo>
                  <a:pt x="1681" y="1952"/>
                  <a:pt x="1685" y="1952"/>
                  <a:pt x="1686" y="1957"/>
                </a:cubicBezTo>
                <a:cubicBezTo>
                  <a:pt x="1686" y="1961"/>
                  <a:pt x="1683" y="1963"/>
                  <a:pt x="1680" y="1965"/>
                </a:cubicBezTo>
                <a:cubicBezTo>
                  <a:pt x="1672" y="1970"/>
                  <a:pt x="1667" y="1976"/>
                  <a:pt x="1674" y="1985"/>
                </a:cubicBezTo>
                <a:cubicBezTo>
                  <a:pt x="1677" y="1990"/>
                  <a:pt x="1676" y="1994"/>
                  <a:pt x="1671" y="1997"/>
                </a:cubicBezTo>
                <a:cubicBezTo>
                  <a:pt x="1664" y="2001"/>
                  <a:pt x="1658" y="2009"/>
                  <a:pt x="1664" y="2015"/>
                </a:cubicBezTo>
                <a:cubicBezTo>
                  <a:pt x="1668" y="2018"/>
                  <a:pt x="1678" y="2027"/>
                  <a:pt x="1688" y="2016"/>
                </a:cubicBezTo>
                <a:cubicBezTo>
                  <a:pt x="1691" y="2012"/>
                  <a:pt x="1701" y="2009"/>
                  <a:pt x="1709" y="2018"/>
                </a:cubicBezTo>
                <a:cubicBezTo>
                  <a:pt x="1714" y="2022"/>
                  <a:pt x="1726" y="2035"/>
                  <a:pt x="1735" y="2017"/>
                </a:cubicBezTo>
                <a:cubicBezTo>
                  <a:pt x="1737" y="2014"/>
                  <a:pt x="1745" y="2010"/>
                  <a:pt x="1746" y="2011"/>
                </a:cubicBezTo>
                <a:cubicBezTo>
                  <a:pt x="1756" y="2017"/>
                  <a:pt x="1763" y="2010"/>
                  <a:pt x="1770" y="2006"/>
                </a:cubicBezTo>
                <a:cubicBezTo>
                  <a:pt x="1772" y="2014"/>
                  <a:pt x="1768" y="2020"/>
                  <a:pt x="1767" y="2026"/>
                </a:cubicBezTo>
                <a:cubicBezTo>
                  <a:pt x="1766" y="2029"/>
                  <a:pt x="1766" y="2033"/>
                  <a:pt x="1769" y="2036"/>
                </a:cubicBezTo>
                <a:cubicBezTo>
                  <a:pt x="1773" y="2039"/>
                  <a:pt x="1776" y="2037"/>
                  <a:pt x="1779" y="2035"/>
                </a:cubicBezTo>
                <a:cubicBezTo>
                  <a:pt x="1788" y="2031"/>
                  <a:pt x="1793" y="2019"/>
                  <a:pt x="1806" y="2026"/>
                </a:cubicBezTo>
                <a:cubicBezTo>
                  <a:pt x="1806" y="2027"/>
                  <a:pt x="1809" y="2024"/>
                  <a:pt x="1811" y="2023"/>
                </a:cubicBezTo>
                <a:cubicBezTo>
                  <a:pt x="1816" y="2020"/>
                  <a:pt x="1819" y="2021"/>
                  <a:pt x="1820" y="2027"/>
                </a:cubicBezTo>
                <a:cubicBezTo>
                  <a:pt x="1821" y="2039"/>
                  <a:pt x="1829" y="2041"/>
                  <a:pt x="1840" y="2042"/>
                </a:cubicBezTo>
                <a:cubicBezTo>
                  <a:pt x="1830" y="2018"/>
                  <a:pt x="1831" y="2016"/>
                  <a:pt x="1850" y="2017"/>
                </a:cubicBezTo>
                <a:cubicBezTo>
                  <a:pt x="1851" y="2024"/>
                  <a:pt x="1835" y="2021"/>
                  <a:pt x="1842" y="2029"/>
                </a:cubicBezTo>
                <a:cubicBezTo>
                  <a:pt x="1848" y="2036"/>
                  <a:pt x="1860" y="2047"/>
                  <a:pt x="1865" y="2041"/>
                </a:cubicBezTo>
                <a:cubicBezTo>
                  <a:pt x="1874" y="2032"/>
                  <a:pt x="1877" y="2037"/>
                  <a:pt x="1884" y="2041"/>
                </a:cubicBezTo>
                <a:cubicBezTo>
                  <a:pt x="1888" y="2043"/>
                  <a:pt x="1892" y="2040"/>
                  <a:pt x="1896" y="2038"/>
                </a:cubicBezTo>
                <a:cubicBezTo>
                  <a:pt x="1899" y="2036"/>
                  <a:pt x="1899" y="2031"/>
                  <a:pt x="1897" y="2029"/>
                </a:cubicBezTo>
                <a:cubicBezTo>
                  <a:pt x="1892" y="2025"/>
                  <a:pt x="1891" y="2022"/>
                  <a:pt x="1890" y="2015"/>
                </a:cubicBezTo>
                <a:cubicBezTo>
                  <a:pt x="1888" y="2002"/>
                  <a:pt x="1880" y="1989"/>
                  <a:pt x="1866" y="1982"/>
                </a:cubicBezTo>
                <a:cubicBezTo>
                  <a:pt x="1864" y="1982"/>
                  <a:pt x="1863" y="1981"/>
                  <a:pt x="1862" y="1981"/>
                </a:cubicBezTo>
                <a:cubicBezTo>
                  <a:pt x="1855" y="1978"/>
                  <a:pt x="1857" y="1973"/>
                  <a:pt x="1857" y="1969"/>
                </a:cubicBezTo>
                <a:cubicBezTo>
                  <a:pt x="1856" y="1962"/>
                  <a:pt x="1862" y="1961"/>
                  <a:pt x="1864" y="1960"/>
                </a:cubicBezTo>
                <a:cubicBezTo>
                  <a:pt x="1871" y="1959"/>
                  <a:pt x="1867" y="1966"/>
                  <a:pt x="1869" y="1969"/>
                </a:cubicBezTo>
                <a:cubicBezTo>
                  <a:pt x="1874" y="1976"/>
                  <a:pt x="1884" y="1978"/>
                  <a:pt x="1888" y="1975"/>
                </a:cubicBezTo>
                <a:cubicBezTo>
                  <a:pt x="1903" y="1965"/>
                  <a:pt x="1909" y="1976"/>
                  <a:pt x="1918" y="1983"/>
                </a:cubicBezTo>
                <a:cubicBezTo>
                  <a:pt x="1921" y="1985"/>
                  <a:pt x="1919" y="1988"/>
                  <a:pt x="1921" y="1991"/>
                </a:cubicBezTo>
                <a:cubicBezTo>
                  <a:pt x="1927" y="1997"/>
                  <a:pt x="1939" y="2000"/>
                  <a:pt x="1940" y="1999"/>
                </a:cubicBezTo>
                <a:cubicBezTo>
                  <a:pt x="1944" y="1987"/>
                  <a:pt x="1949" y="1995"/>
                  <a:pt x="1954" y="1997"/>
                </a:cubicBezTo>
                <a:cubicBezTo>
                  <a:pt x="1956" y="1998"/>
                  <a:pt x="1958" y="2001"/>
                  <a:pt x="1961" y="1999"/>
                </a:cubicBezTo>
                <a:cubicBezTo>
                  <a:pt x="1963" y="1997"/>
                  <a:pt x="1962" y="1994"/>
                  <a:pt x="1962" y="1992"/>
                </a:cubicBezTo>
                <a:cubicBezTo>
                  <a:pt x="1962" y="1988"/>
                  <a:pt x="1956" y="1987"/>
                  <a:pt x="1958" y="1983"/>
                </a:cubicBezTo>
                <a:cubicBezTo>
                  <a:pt x="1961" y="1981"/>
                  <a:pt x="1963" y="1983"/>
                  <a:pt x="1965" y="1985"/>
                </a:cubicBezTo>
                <a:cubicBezTo>
                  <a:pt x="1968" y="1986"/>
                  <a:pt x="1971" y="1987"/>
                  <a:pt x="1974" y="1989"/>
                </a:cubicBezTo>
                <a:cubicBezTo>
                  <a:pt x="1977" y="1990"/>
                  <a:pt x="1980" y="1990"/>
                  <a:pt x="1981" y="1986"/>
                </a:cubicBezTo>
                <a:cubicBezTo>
                  <a:pt x="1985" y="1968"/>
                  <a:pt x="1996" y="1978"/>
                  <a:pt x="2003" y="1981"/>
                </a:cubicBezTo>
                <a:cubicBezTo>
                  <a:pt x="2009" y="1983"/>
                  <a:pt x="2013" y="1987"/>
                  <a:pt x="2018" y="1981"/>
                </a:cubicBezTo>
                <a:cubicBezTo>
                  <a:pt x="2023" y="1973"/>
                  <a:pt x="2015" y="1972"/>
                  <a:pt x="2012" y="1970"/>
                </a:cubicBezTo>
                <a:cubicBezTo>
                  <a:pt x="2008" y="1967"/>
                  <a:pt x="2004" y="1964"/>
                  <a:pt x="2006" y="1960"/>
                </a:cubicBezTo>
                <a:cubicBezTo>
                  <a:pt x="2007" y="1957"/>
                  <a:pt x="2013" y="1954"/>
                  <a:pt x="2014" y="1955"/>
                </a:cubicBezTo>
                <a:cubicBezTo>
                  <a:pt x="2025" y="1965"/>
                  <a:pt x="2039" y="1943"/>
                  <a:pt x="2050" y="1957"/>
                </a:cubicBezTo>
                <a:cubicBezTo>
                  <a:pt x="2052" y="1958"/>
                  <a:pt x="2053" y="1954"/>
                  <a:pt x="2054" y="1953"/>
                </a:cubicBezTo>
                <a:cubicBezTo>
                  <a:pt x="2063" y="1941"/>
                  <a:pt x="2052" y="1934"/>
                  <a:pt x="2045" y="1921"/>
                </a:cubicBezTo>
                <a:cubicBezTo>
                  <a:pt x="2056" y="1932"/>
                  <a:pt x="2062" y="1927"/>
                  <a:pt x="2069" y="1924"/>
                </a:cubicBezTo>
                <a:cubicBezTo>
                  <a:pt x="2069" y="1920"/>
                  <a:pt x="2067" y="1919"/>
                  <a:pt x="2065" y="1918"/>
                </a:cubicBezTo>
                <a:cubicBezTo>
                  <a:pt x="2060" y="1916"/>
                  <a:pt x="2057" y="1912"/>
                  <a:pt x="2058" y="1907"/>
                </a:cubicBezTo>
                <a:cubicBezTo>
                  <a:pt x="2059" y="1902"/>
                  <a:pt x="2065" y="1902"/>
                  <a:pt x="2069" y="1900"/>
                </a:cubicBezTo>
                <a:cubicBezTo>
                  <a:pt x="2077" y="1895"/>
                  <a:pt x="2075" y="1906"/>
                  <a:pt x="2081" y="1907"/>
                </a:cubicBezTo>
                <a:cubicBezTo>
                  <a:pt x="2096" y="1909"/>
                  <a:pt x="2111" y="1915"/>
                  <a:pt x="2125" y="1901"/>
                </a:cubicBezTo>
                <a:cubicBezTo>
                  <a:pt x="2120" y="1911"/>
                  <a:pt x="2124" y="1918"/>
                  <a:pt x="2129" y="1924"/>
                </a:cubicBezTo>
                <a:cubicBezTo>
                  <a:pt x="2134" y="1931"/>
                  <a:pt x="2140" y="1925"/>
                  <a:pt x="2146" y="1923"/>
                </a:cubicBezTo>
                <a:cubicBezTo>
                  <a:pt x="2153" y="1921"/>
                  <a:pt x="2157" y="1921"/>
                  <a:pt x="2166" y="1926"/>
                </a:cubicBezTo>
                <a:cubicBezTo>
                  <a:pt x="2166" y="1927"/>
                  <a:pt x="2167" y="1927"/>
                  <a:pt x="2167" y="1926"/>
                </a:cubicBezTo>
                <a:cubicBezTo>
                  <a:pt x="2177" y="1926"/>
                  <a:pt x="2183" y="1932"/>
                  <a:pt x="2191" y="1939"/>
                </a:cubicBezTo>
                <a:cubicBezTo>
                  <a:pt x="2199" y="1946"/>
                  <a:pt x="2199" y="1950"/>
                  <a:pt x="2194" y="1958"/>
                </a:cubicBezTo>
                <a:cubicBezTo>
                  <a:pt x="2192" y="1962"/>
                  <a:pt x="2193" y="1964"/>
                  <a:pt x="2198" y="1968"/>
                </a:cubicBezTo>
                <a:cubicBezTo>
                  <a:pt x="2211" y="1980"/>
                  <a:pt x="2212" y="1957"/>
                  <a:pt x="2221" y="1962"/>
                </a:cubicBezTo>
                <a:cubicBezTo>
                  <a:pt x="2223" y="1955"/>
                  <a:pt x="2218" y="1951"/>
                  <a:pt x="2217" y="1945"/>
                </a:cubicBezTo>
                <a:cubicBezTo>
                  <a:pt x="2216" y="1942"/>
                  <a:pt x="2206" y="1942"/>
                  <a:pt x="2213" y="1937"/>
                </a:cubicBezTo>
                <a:cubicBezTo>
                  <a:pt x="2217" y="1934"/>
                  <a:pt x="2220" y="1941"/>
                  <a:pt x="2221" y="1944"/>
                </a:cubicBezTo>
                <a:cubicBezTo>
                  <a:pt x="2227" y="1960"/>
                  <a:pt x="2238" y="1954"/>
                  <a:pt x="2247" y="1950"/>
                </a:cubicBezTo>
                <a:cubicBezTo>
                  <a:pt x="2255" y="1945"/>
                  <a:pt x="2267" y="1948"/>
                  <a:pt x="2269" y="1951"/>
                </a:cubicBezTo>
                <a:cubicBezTo>
                  <a:pt x="2274" y="1963"/>
                  <a:pt x="2286" y="1958"/>
                  <a:pt x="2292" y="1965"/>
                </a:cubicBezTo>
                <a:cubicBezTo>
                  <a:pt x="2294" y="1967"/>
                  <a:pt x="2299" y="1965"/>
                  <a:pt x="2298" y="1963"/>
                </a:cubicBezTo>
                <a:cubicBezTo>
                  <a:pt x="2293" y="1950"/>
                  <a:pt x="2313" y="1938"/>
                  <a:pt x="2297" y="1925"/>
                </a:cubicBezTo>
                <a:cubicBezTo>
                  <a:pt x="2309" y="1932"/>
                  <a:pt x="2315" y="1942"/>
                  <a:pt x="2316" y="1955"/>
                </a:cubicBezTo>
                <a:cubicBezTo>
                  <a:pt x="2317" y="1965"/>
                  <a:pt x="2325" y="1978"/>
                  <a:pt x="2329" y="1977"/>
                </a:cubicBezTo>
                <a:cubicBezTo>
                  <a:pt x="2340" y="1971"/>
                  <a:pt x="2346" y="1977"/>
                  <a:pt x="2354" y="1982"/>
                </a:cubicBezTo>
                <a:cubicBezTo>
                  <a:pt x="2358" y="1985"/>
                  <a:pt x="2361" y="1985"/>
                  <a:pt x="2365" y="1981"/>
                </a:cubicBezTo>
                <a:cubicBezTo>
                  <a:pt x="2374" y="1972"/>
                  <a:pt x="2374" y="1945"/>
                  <a:pt x="2364" y="1937"/>
                </a:cubicBezTo>
                <a:cubicBezTo>
                  <a:pt x="2361" y="1934"/>
                  <a:pt x="2357" y="1933"/>
                  <a:pt x="2353" y="1936"/>
                </a:cubicBezTo>
                <a:cubicBezTo>
                  <a:pt x="2349" y="1939"/>
                  <a:pt x="2349" y="1943"/>
                  <a:pt x="2351" y="1947"/>
                </a:cubicBezTo>
                <a:cubicBezTo>
                  <a:pt x="2352" y="1951"/>
                  <a:pt x="2358" y="1952"/>
                  <a:pt x="2357" y="1958"/>
                </a:cubicBezTo>
                <a:cubicBezTo>
                  <a:pt x="2351" y="1958"/>
                  <a:pt x="2351" y="1948"/>
                  <a:pt x="2345" y="1951"/>
                </a:cubicBezTo>
                <a:cubicBezTo>
                  <a:pt x="2329" y="1956"/>
                  <a:pt x="2334" y="1941"/>
                  <a:pt x="2336" y="1939"/>
                </a:cubicBezTo>
                <a:cubicBezTo>
                  <a:pt x="2351" y="1924"/>
                  <a:pt x="2339" y="1921"/>
                  <a:pt x="2329" y="1916"/>
                </a:cubicBezTo>
                <a:cubicBezTo>
                  <a:pt x="2335" y="1918"/>
                  <a:pt x="2341" y="1913"/>
                  <a:pt x="2346" y="1916"/>
                </a:cubicBezTo>
                <a:cubicBezTo>
                  <a:pt x="2350" y="1919"/>
                  <a:pt x="2355" y="1926"/>
                  <a:pt x="2359" y="1918"/>
                </a:cubicBezTo>
                <a:cubicBezTo>
                  <a:pt x="2363" y="1912"/>
                  <a:pt x="2358" y="1906"/>
                  <a:pt x="2352" y="1902"/>
                </a:cubicBezTo>
                <a:cubicBezTo>
                  <a:pt x="2340" y="1895"/>
                  <a:pt x="2326" y="1891"/>
                  <a:pt x="2312" y="1893"/>
                </a:cubicBezTo>
                <a:cubicBezTo>
                  <a:pt x="2309" y="1893"/>
                  <a:pt x="2304" y="1897"/>
                  <a:pt x="2304" y="1893"/>
                </a:cubicBezTo>
                <a:cubicBezTo>
                  <a:pt x="2302" y="1883"/>
                  <a:pt x="2291" y="1879"/>
                  <a:pt x="2289" y="1869"/>
                </a:cubicBezTo>
                <a:cubicBezTo>
                  <a:pt x="2296" y="1875"/>
                  <a:pt x="2307" y="1868"/>
                  <a:pt x="2313" y="1876"/>
                </a:cubicBezTo>
                <a:cubicBezTo>
                  <a:pt x="2322" y="1887"/>
                  <a:pt x="2334" y="1881"/>
                  <a:pt x="2345" y="1880"/>
                </a:cubicBezTo>
                <a:cubicBezTo>
                  <a:pt x="2351" y="1880"/>
                  <a:pt x="2358" y="1870"/>
                  <a:pt x="2346" y="1864"/>
                </a:cubicBezTo>
                <a:cubicBezTo>
                  <a:pt x="2343" y="1862"/>
                  <a:pt x="2340" y="1860"/>
                  <a:pt x="2342" y="1857"/>
                </a:cubicBezTo>
                <a:cubicBezTo>
                  <a:pt x="2345" y="1854"/>
                  <a:pt x="2348" y="1853"/>
                  <a:pt x="2351" y="1856"/>
                </a:cubicBezTo>
                <a:cubicBezTo>
                  <a:pt x="2356" y="1862"/>
                  <a:pt x="2362" y="1861"/>
                  <a:pt x="2369" y="1859"/>
                </a:cubicBezTo>
                <a:cubicBezTo>
                  <a:pt x="2368" y="1853"/>
                  <a:pt x="2362" y="1850"/>
                  <a:pt x="2361" y="1845"/>
                </a:cubicBezTo>
                <a:cubicBezTo>
                  <a:pt x="2359" y="1831"/>
                  <a:pt x="2351" y="1822"/>
                  <a:pt x="2338" y="1818"/>
                </a:cubicBezTo>
                <a:cubicBezTo>
                  <a:pt x="2332" y="1816"/>
                  <a:pt x="2331" y="1812"/>
                  <a:pt x="2328" y="1807"/>
                </a:cubicBezTo>
                <a:cubicBezTo>
                  <a:pt x="2322" y="1799"/>
                  <a:pt x="2324" y="1789"/>
                  <a:pt x="2318" y="1780"/>
                </a:cubicBezTo>
                <a:cubicBezTo>
                  <a:pt x="2314" y="1773"/>
                  <a:pt x="2326" y="1771"/>
                  <a:pt x="2330" y="1766"/>
                </a:cubicBezTo>
                <a:cubicBezTo>
                  <a:pt x="2333" y="1762"/>
                  <a:pt x="2334" y="1764"/>
                  <a:pt x="2336" y="1767"/>
                </a:cubicBezTo>
                <a:cubicBezTo>
                  <a:pt x="2338" y="1771"/>
                  <a:pt x="2341" y="1775"/>
                  <a:pt x="2345" y="1773"/>
                </a:cubicBezTo>
                <a:cubicBezTo>
                  <a:pt x="2349" y="1770"/>
                  <a:pt x="2347" y="1765"/>
                  <a:pt x="2347" y="1761"/>
                </a:cubicBezTo>
                <a:cubicBezTo>
                  <a:pt x="2346" y="1753"/>
                  <a:pt x="2345" y="1745"/>
                  <a:pt x="2334" y="1745"/>
                </a:cubicBezTo>
                <a:cubicBezTo>
                  <a:pt x="2337" y="1739"/>
                  <a:pt x="2343" y="1747"/>
                  <a:pt x="2344" y="1741"/>
                </a:cubicBezTo>
                <a:cubicBezTo>
                  <a:pt x="2346" y="1728"/>
                  <a:pt x="2360" y="1732"/>
                  <a:pt x="2362" y="1734"/>
                </a:cubicBezTo>
                <a:cubicBezTo>
                  <a:pt x="2369" y="1739"/>
                  <a:pt x="2374" y="1746"/>
                  <a:pt x="2384" y="1749"/>
                </a:cubicBezTo>
                <a:cubicBezTo>
                  <a:pt x="2393" y="1751"/>
                  <a:pt x="2399" y="1756"/>
                  <a:pt x="2409" y="1753"/>
                </a:cubicBezTo>
                <a:cubicBezTo>
                  <a:pt x="2420" y="1749"/>
                  <a:pt x="2432" y="1745"/>
                  <a:pt x="2441" y="1758"/>
                </a:cubicBezTo>
                <a:cubicBezTo>
                  <a:pt x="2444" y="1762"/>
                  <a:pt x="2449" y="1763"/>
                  <a:pt x="2451" y="1755"/>
                </a:cubicBezTo>
                <a:cubicBezTo>
                  <a:pt x="2452" y="1750"/>
                  <a:pt x="2457" y="1746"/>
                  <a:pt x="2454" y="1739"/>
                </a:cubicBezTo>
                <a:cubicBezTo>
                  <a:pt x="2468" y="1754"/>
                  <a:pt x="2480" y="1746"/>
                  <a:pt x="2493" y="1739"/>
                </a:cubicBezTo>
                <a:cubicBezTo>
                  <a:pt x="2503" y="1732"/>
                  <a:pt x="2513" y="1721"/>
                  <a:pt x="2528" y="1731"/>
                </a:cubicBezTo>
                <a:cubicBezTo>
                  <a:pt x="2536" y="1736"/>
                  <a:pt x="2548" y="1730"/>
                  <a:pt x="2552" y="1722"/>
                </a:cubicBezTo>
                <a:cubicBezTo>
                  <a:pt x="2557" y="1713"/>
                  <a:pt x="2558" y="1706"/>
                  <a:pt x="2570" y="1707"/>
                </a:cubicBezTo>
                <a:cubicBezTo>
                  <a:pt x="2573" y="1708"/>
                  <a:pt x="2577" y="1703"/>
                  <a:pt x="2581" y="1708"/>
                </a:cubicBezTo>
                <a:cubicBezTo>
                  <a:pt x="2586" y="1713"/>
                  <a:pt x="2592" y="1707"/>
                  <a:pt x="2595" y="1705"/>
                </a:cubicBezTo>
                <a:cubicBezTo>
                  <a:pt x="2599" y="1703"/>
                  <a:pt x="2595" y="1699"/>
                  <a:pt x="2593" y="1696"/>
                </a:cubicBezTo>
                <a:cubicBezTo>
                  <a:pt x="2585" y="1689"/>
                  <a:pt x="2585" y="1677"/>
                  <a:pt x="2577" y="1669"/>
                </a:cubicBezTo>
                <a:cubicBezTo>
                  <a:pt x="2573" y="1667"/>
                  <a:pt x="2569" y="1658"/>
                  <a:pt x="2576" y="1650"/>
                </a:cubicBezTo>
                <a:cubicBezTo>
                  <a:pt x="2577" y="1653"/>
                  <a:pt x="2577" y="1655"/>
                  <a:pt x="2577" y="1656"/>
                </a:cubicBezTo>
                <a:cubicBezTo>
                  <a:pt x="2577" y="1669"/>
                  <a:pt x="2588" y="1670"/>
                  <a:pt x="2596" y="1671"/>
                </a:cubicBezTo>
                <a:cubicBezTo>
                  <a:pt x="2604" y="1671"/>
                  <a:pt x="2602" y="1662"/>
                  <a:pt x="2603" y="1656"/>
                </a:cubicBezTo>
                <a:cubicBezTo>
                  <a:pt x="2604" y="1654"/>
                  <a:pt x="2604" y="1651"/>
                  <a:pt x="2606" y="1649"/>
                </a:cubicBezTo>
                <a:cubicBezTo>
                  <a:pt x="2607" y="1647"/>
                  <a:pt x="2613" y="1646"/>
                  <a:pt x="2612" y="1649"/>
                </a:cubicBezTo>
                <a:cubicBezTo>
                  <a:pt x="2610" y="1671"/>
                  <a:pt x="2619" y="1659"/>
                  <a:pt x="2627" y="1655"/>
                </a:cubicBezTo>
                <a:cubicBezTo>
                  <a:pt x="2634" y="1653"/>
                  <a:pt x="2635" y="1659"/>
                  <a:pt x="2637" y="1663"/>
                </a:cubicBezTo>
                <a:cubicBezTo>
                  <a:pt x="2638" y="1667"/>
                  <a:pt x="2640" y="1669"/>
                  <a:pt x="2644" y="1668"/>
                </a:cubicBezTo>
                <a:cubicBezTo>
                  <a:pt x="2648" y="1668"/>
                  <a:pt x="2649" y="1664"/>
                  <a:pt x="2648" y="1661"/>
                </a:cubicBezTo>
                <a:cubicBezTo>
                  <a:pt x="2643" y="1650"/>
                  <a:pt x="2651" y="1647"/>
                  <a:pt x="2660" y="1641"/>
                </a:cubicBezTo>
                <a:cubicBezTo>
                  <a:pt x="2655" y="1653"/>
                  <a:pt x="2665" y="1650"/>
                  <a:pt x="2670" y="1653"/>
                </a:cubicBezTo>
                <a:cubicBezTo>
                  <a:pt x="2678" y="1657"/>
                  <a:pt x="2687" y="1669"/>
                  <a:pt x="2695" y="1664"/>
                </a:cubicBezTo>
                <a:cubicBezTo>
                  <a:pt x="2704" y="1658"/>
                  <a:pt x="2697" y="1645"/>
                  <a:pt x="2696" y="1634"/>
                </a:cubicBezTo>
                <a:cubicBezTo>
                  <a:pt x="2694" y="1623"/>
                  <a:pt x="2698" y="1633"/>
                  <a:pt x="2701" y="1634"/>
                </a:cubicBezTo>
                <a:cubicBezTo>
                  <a:pt x="2708" y="1636"/>
                  <a:pt x="2715" y="1637"/>
                  <a:pt x="2721" y="1639"/>
                </a:cubicBezTo>
                <a:cubicBezTo>
                  <a:pt x="2725" y="1640"/>
                  <a:pt x="2730" y="1637"/>
                  <a:pt x="2729" y="1636"/>
                </a:cubicBezTo>
                <a:cubicBezTo>
                  <a:pt x="2724" y="1625"/>
                  <a:pt x="2741" y="1610"/>
                  <a:pt x="2722" y="1603"/>
                </a:cubicBezTo>
                <a:cubicBezTo>
                  <a:pt x="2720" y="1602"/>
                  <a:pt x="2717" y="1599"/>
                  <a:pt x="2719" y="1594"/>
                </a:cubicBezTo>
                <a:cubicBezTo>
                  <a:pt x="2727" y="1594"/>
                  <a:pt x="2738" y="1602"/>
                  <a:pt x="2742" y="1589"/>
                </a:cubicBezTo>
                <a:cubicBezTo>
                  <a:pt x="2745" y="1578"/>
                  <a:pt x="2732" y="1578"/>
                  <a:pt x="2727" y="1574"/>
                </a:cubicBezTo>
                <a:close/>
                <a:moveTo>
                  <a:pt x="2644" y="1262"/>
                </a:moveTo>
                <a:cubicBezTo>
                  <a:pt x="2648" y="1262"/>
                  <a:pt x="2652" y="1263"/>
                  <a:pt x="2651" y="1255"/>
                </a:cubicBezTo>
                <a:cubicBezTo>
                  <a:pt x="2649" y="1254"/>
                  <a:pt x="2647" y="1251"/>
                  <a:pt x="2645" y="1248"/>
                </a:cubicBezTo>
                <a:cubicBezTo>
                  <a:pt x="2639" y="1243"/>
                  <a:pt x="2641" y="1237"/>
                  <a:pt x="2645" y="1233"/>
                </a:cubicBezTo>
                <a:cubicBezTo>
                  <a:pt x="2651" y="1227"/>
                  <a:pt x="2652" y="1235"/>
                  <a:pt x="2655" y="1238"/>
                </a:cubicBezTo>
                <a:cubicBezTo>
                  <a:pt x="2665" y="1245"/>
                  <a:pt x="2664" y="1260"/>
                  <a:pt x="2676" y="1266"/>
                </a:cubicBezTo>
                <a:cubicBezTo>
                  <a:pt x="2678" y="1266"/>
                  <a:pt x="2677" y="1269"/>
                  <a:pt x="2676" y="1271"/>
                </a:cubicBezTo>
                <a:cubicBezTo>
                  <a:pt x="2674" y="1273"/>
                  <a:pt x="2671" y="1273"/>
                  <a:pt x="2669" y="1272"/>
                </a:cubicBezTo>
                <a:cubicBezTo>
                  <a:pt x="2662" y="1268"/>
                  <a:pt x="2655" y="1268"/>
                  <a:pt x="2647" y="1270"/>
                </a:cubicBezTo>
                <a:cubicBezTo>
                  <a:pt x="2645" y="1271"/>
                  <a:pt x="2642" y="1275"/>
                  <a:pt x="2642" y="1269"/>
                </a:cubicBezTo>
                <a:cubicBezTo>
                  <a:pt x="2641" y="1266"/>
                  <a:pt x="2638" y="1262"/>
                  <a:pt x="2644" y="1262"/>
                </a:cubicBezTo>
                <a:close/>
                <a:moveTo>
                  <a:pt x="698" y="458"/>
                </a:moveTo>
                <a:cubicBezTo>
                  <a:pt x="688" y="461"/>
                  <a:pt x="681" y="468"/>
                  <a:pt x="672" y="474"/>
                </a:cubicBezTo>
                <a:cubicBezTo>
                  <a:pt x="670" y="467"/>
                  <a:pt x="676" y="463"/>
                  <a:pt x="677" y="458"/>
                </a:cubicBezTo>
                <a:cubicBezTo>
                  <a:pt x="680" y="451"/>
                  <a:pt x="680" y="443"/>
                  <a:pt x="674" y="436"/>
                </a:cubicBezTo>
                <a:cubicBezTo>
                  <a:pt x="670" y="431"/>
                  <a:pt x="665" y="424"/>
                  <a:pt x="673" y="421"/>
                </a:cubicBezTo>
                <a:cubicBezTo>
                  <a:pt x="677" y="419"/>
                  <a:pt x="687" y="421"/>
                  <a:pt x="690" y="428"/>
                </a:cubicBezTo>
                <a:cubicBezTo>
                  <a:pt x="693" y="436"/>
                  <a:pt x="694" y="444"/>
                  <a:pt x="701" y="450"/>
                </a:cubicBezTo>
                <a:cubicBezTo>
                  <a:pt x="706" y="454"/>
                  <a:pt x="702" y="457"/>
                  <a:pt x="698" y="458"/>
                </a:cubicBezTo>
                <a:close/>
                <a:moveTo>
                  <a:pt x="713" y="260"/>
                </a:moveTo>
                <a:cubicBezTo>
                  <a:pt x="712" y="267"/>
                  <a:pt x="710" y="274"/>
                  <a:pt x="710" y="282"/>
                </a:cubicBezTo>
                <a:cubicBezTo>
                  <a:pt x="709" y="288"/>
                  <a:pt x="696" y="293"/>
                  <a:pt x="709" y="300"/>
                </a:cubicBezTo>
                <a:cubicBezTo>
                  <a:pt x="696" y="307"/>
                  <a:pt x="706" y="316"/>
                  <a:pt x="706" y="323"/>
                </a:cubicBezTo>
                <a:cubicBezTo>
                  <a:pt x="706" y="324"/>
                  <a:pt x="704" y="326"/>
                  <a:pt x="703" y="326"/>
                </a:cubicBezTo>
                <a:cubicBezTo>
                  <a:pt x="702" y="326"/>
                  <a:pt x="700" y="325"/>
                  <a:pt x="700" y="323"/>
                </a:cubicBezTo>
                <a:cubicBezTo>
                  <a:pt x="700" y="321"/>
                  <a:pt x="701" y="317"/>
                  <a:pt x="697" y="316"/>
                </a:cubicBezTo>
                <a:cubicBezTo>
                  <a:pt x="692" y="314"/>
                  <a:pt x="692" y="303"/>
                  <a:pt x="683" y="308"/>
                </a:cubicBezTo>
                <a:cubicBezTo>
                  <a:pt x="675" y="312"/>
                  <a:pt x="674" y="318"/>
                  <a:pt x="678" y="326"/>
                </a:cubicBezTo>
                <a:cubicBezTo>
                  <a:pt x="681" y="333"/>
                  <a:pt x="678" y="339"/>
                  <a:pt x="669" y="341"/>
                </a:cubicBezTo>
                <a:cubicBezTo>
                  <a:pt x="663" y="342"/>
                  <a:pt x="659" y="343"/>
                  <a:pt x="652" y="336"/>
                </a:cubicBezTo>
                <a:cubicBezTo>
                  <a:pt x="638" y="323"/>
                  <a:pt x="653" y="307"/>
                  <a:pt x="642" y="296"/>
                </a:cubicBezTo>
                <a:cubicBezTo>
                  <a:pt x="639" y="292"/>
                  <a:pt x="645" y="287"/>
                  <a:pt x="648" y="285"/>
                </a:cubicBezTo>
                <a:cubicBezTo>
                  <a:pt x="653" y="282"/>
                  <a:pt x="654" y="287"/>
                  <a:pt x="656" y="290"/>
                </a:cubicBezTo>
                <a:cubicBezTo>
                  <a:pt x="660" y="295"/>
                  <a:pt x="663" y="300"/>
                  <a:pt x="670" y="298"/>
                </a:cubicBezTo>
                <a:cubicBezTo>
                  <a:pt x="675" y="296"/>
                  <a:pt x="678" y="292"/>
                  <a:pt x="673" y="285"/>
                </a:cubicBezTo>
                <a:cubicBezTo>
                  <a:pt x="682" y="289"/>
                  <a:pt x="687" y="296"/>
                  <a:pt x="697" y="294"/>
                </a:cubicBezTo>
                <a:cubicBezTo>
                  <a:pt x="699" y="287"/>
                  <a:pt x="686" y="284"/>
                  <a:pt x="691" y="277"/>
                </a:cubicBezTo>
                <a:cubicBezTo>
                  <a:pt x="697" y="270"/>
                  <a:pt x="705" y="265"/>
                  <a:pt x="708" y="255"/>
                </a:cubicBezTo>
                <a:cubicBezTo>
                  <a:pt x="708" y="253"/>
                  <a:pt x="713" y="256"/>
                  <a:pt x="713" y="260"/>
                </a:cubicBezTo>
                <a:close/>
                <a:moveTo>
                  <a:pt x="970" y="191"/>
                </a:moveTo>
                <a:cubicBezTo>
                  <a:pt x="974" y="181"/>
                  <a:pt x="985" y="181"/>
                  <a:pt x="989" y="182"/>
                </a:cubicBezTo>
                <a:cubicBezTo>
                  <a:pt x="1007" y="188"/>
                  <a:pt x="997" y="175"/>
                  <a:pt x="999" y="169"/>
                </a:cubicBezTo>
                <a:cubicBezTo>
                  <a:pt x="1011" y="173"/>
                  <a:pt x="1010" y="189"/>
                  <a:pt x="1022" y="195"/>
                </a:cubicBezTo>
                <a:cubicBezTo>
                  <a:pt x="1025" y="196"/>
                  <a:pt x="1016" y="207"/>
                  <a:pt x="1012" y="207"/>
                </a:cubicBezTo>
                <a:cubicBezTo>
                  <a:pt x="1002" y="205"/>
                  <a:pt x="993" y="206"/>
                  <a:pt x="984" y="205"/>
                </a:cubicBezTo>
                <a:cubicBezTo>
                  <a:pt x="980" y="205"/>
                  <a:pt x="965" y="205"/>
                  <a:pt x="970" y="191"/>
                </a:cubicBezTo>
                <a:close/>
                <a:moveTo>
                  <a:pt x="958" y="1793"/>
                </a:moveTo>
                <a:cubicBezTo>
                  <a:pt x="990" y="1798"/>
                  <a:pt x="999" y="1798"/>
                  <a:pt x="1004" y="1829"/>
                </a:cubicBezTo>
                <a:cubicBezTo>
                  <a:pt x="1002" y="1820"/>
                  <a:pt x="995" y="1819"/>
                  <a:pt x="987" y="1819"/>
                </a:cubicBezTo>
                <a:cubicBezTo>
                  <a:pt x="980" y="1819"/>
                  <a:pt x="973" y="1818"/>
                  <a:pt x="965" y="1818"/>
                </a:cubicBezTo>
                <a:cubicBezTo>
                  <a:pt x="962" y="1818"/>
                  <a:pt x="958" y="1814"/>
                  <a:pt x="961" y="1813"/>
                </a:cubicBezTo>
                <a:cubicBezTo>
                  <a:pt x="972" y="1804"/>
                  <a:pt x="960" y="1799"/>
                  <a:pt x="958" y="1793"/>
                </a:cubicBezTo>
                <a:close/>
                <a:moveTo>
                  <a:pt x="912" y="122"/>
                </a:moveTo>
                <a:cubicBezTo>
                  <a:pt x="914" y="122"/>
                  <a:pt x="917" y="122"/>
                  <a:pt x="919" y="122"/>
                </a:cubicBezTo>
                <a:cubicBezTo>
                  <a:pt x="927" y="122"/>
                  <a:pt x="920" y="106"/>
                  <a:pt x="930" y="111"/>
                </a:cubicBezTo>
                <a:cubicBezTo>
                  <a:pt x="932" y="113"/>
                  <a:pt x="931" y="122"/>
                  <a:pt x="938" y="127"/>
                </a:cubicBezTo>
                <a:cubicBezTo>
                  <a:pt x="945" y="131"/>
                  <a:pt x="937" y="140"/>
                  <a:pt x="934" y="146"/>
                </a:cubicBezTo>
                <a:cubicBezTo>
                  <a:pt x="932" y="151"/>
                  <a:pt x="926" y="150"/>
                  <a:pt x="922" y="144"/>
                </a:cubicBezTo>
                <a:cubicBezTo>
                  <a:pt x="917" y="135"/>
                  <a:pt x="908" y="129"/>
                  <a:pt x="898" y="125"/>
                </a:cubicBezTo>
                <a:cubicBezTo>
                  <a:pt x="903" y="121"/>
                  <a:pt x="907" y="123"/>
                  <a:pt x="912" y="122"/>
                </a:cubicBezTo>
                <a:close/>
                <a:moveTo>
                  <a:pt x="908" y="1758"/>
                </a:moveTo>
                <a:cubicBezTo>
                  <a:pt x="902" y="1749"/>
                  <a:pt x="893" y="1742"/>
                  <a:pt x="894" y="1728"/>
                </a:cubicBezTo>
                <a:cubicBezTo>
                  <a:pt x="904" y="1734"/>
                  <a:pt x="914" y="1738"/>
                  <a:pt x="913" y="1720"/>
                </a:cubicBezTo>
                <a:cubicBezTo>
                  <a:pt x="920" y="1722"/>
                  <a:pt x="920" y="1727"/>
                  <a:pt x="921" y="1730"/>
                </a:cubicBezTo>
                <a:cubicBezTo>
                  <a:pt x="925" y="1738"/>
                  <a:pt x="929" y="1739"/>
                  <a:pt x="934" y="1733"/>
                </a:cubicBezTo>
                <a:cubicBezTo>
                  <a:pt x="935" y="1731"/>
                  <a:pt x="936" y="1728"/>
                  <a:pt x="938" y="1728"/>
                </a:cubicBezTo>
                <a:cubicBezTo>
                  <a:pt x="950" y="1722"/>
                  <a:pt x="950" y="1722"/>
                  <a:pt x="940" y="1712"/>
                </a:cubicBezTo>
                <a:cubicBezTo>
                  <a:pt x="939" y="1711"/>
                  <a:pt x="938" y="1710"/>
                  <a:pt x="937" y="1708"/>
                </a:cubicBezTo>
                <a:cubicBezTo>
                  <a:pt x="936" y="1707"/>
                  <a:pt x="937" y="1706"/>
                  <a:pt x="936" y="1704"/>
                </a:cubicBezTo>
                <a:cubicBezTo>
                  <a:pt x="946" y="1705"/>
                  <a:pt x="956" y="1705"/>
                  <a:pt x="966" y="1706"/>
                </a:cubicBezTo>
                <a:cubicBezTo>
                  <a:pt x="964" y="1713"/>
                  <a:pt x="958" y="1710"/>
                  <a:pt x="954" y="1712"/>
                </a:cubicBezTo>
                <a:cubicBezTo>
                  <a:pt x="958" y="1717"/>
                  <a:pt x="962" y="1725"/>
                  <a:pt x="965" y="1727"/>
                </a:cubicBezTo>
                <a:cubicBezTo>
                  <a:pt x="982" y="1736"/>
                  <a:pt x="980" y="1753"/>
                  <a:pt x="987" y="1765"/>
                </a:cubicBezTo>
                <a:cubicBezTo>
                  <a:pt x="989" y="1768"/>
                  <a:pt x="990" y="1771"/>
                  <a:pt x="990" y="1774"/>
                </a:cubicBezTo>
                <a:cubicBezTo>
                  <a:pt x="991" y="1780"/>
                  <a:pt x="998" y="1787"/>
                  <a:pt x="992" y="1792"/>
                </a:cubicBezTo>
                <a:cubicBezTo>
                  <a:pt x="986" y="1796"/>
                  <a:pt x="980" y="1789"/>
                  <a:pt x="974" y="1787"/>
                </a:cubicBezTo>
                <a:cubicBezTo>
                  <a:pt x="967" y="1786"/>
                  <a:pt x="971" y="1784"/>
                  <a:pt x="974" y="1782"/>
                </a:cubicBezTo>
                <a:cubicBezTo>
                  <a:pt x="976" y="1780"/>
                  <a:pt x="974" y="1777"/>
                  <a:pt x="973" y="1777"/>
                </a:cubicBezTo>
                <a:cubicBezTo>
                  <a:pt x="960" y="1773"/>
                  <a:pt x="950" y="1763"/>
                  <a:pt x="938" y="1757"/>
                </a:cubicBezTo>
                <a:cubicBezTo>
                  <a:pt x="933" y="1754"/>
                  <a:pt x="929" y="1756"/>
                  <a:pt x="925" y="1761"/>
                </a:cubicBezTo>
                <a:cubicBezTo>
                  <a:pt x="919" y="1767"/>
                  <a:pt x="913" y="1768"/>
                  <a:pt x="908" y="1758"/>
                </a:cubicBezTo>
                <a:close/>
                <a:moveTo>
                  <a:pt x="911" y="1868"/>
                </a:moveTo>
                <a:cubicBezTo>
                  <a:pt x="927" y="1863"/>
                  <a:pt x="924" y="1845"/>
                  <a:pt x="929" y="1832"/>
                </a:cubicBezTo>
                <a:cubicBezTo>
                  <a:pt x="946" y="1842"/>
                  <a:pt x="954" y="1860"/>
                  <a:pt x="969" y="1873"/>
                </a:cubicBezTo>
                <a:cubicBezTo>
                  <a:pt x="961" y="1878"/>
                  <a:pt x="952" y="1877"/>
                  <a:pt x="948" y="1886"/>
                </a:cubicBezTo>
                <a:cubicBezTo>
                  <a:pt x="945" y="1892"/>
                  <a:pt x="935" y="1885"/>
                  <a:pt x="933" y="1881"/>
                </a:cubicBezTo>
                <a:cubicBezTo>
                  <a:pt x="927" y="1872"/>
                  <a:pt x="920" y="1868"/>
                  <a:pt x="911" y="1868"/>
                </a:cubicBezTo>
                <a:close/>
                <a:moveTo>
                  <a:pt x="1049" y="2006"/>
                </a:moveTo>
                <a:cubicBezTo>
                  <a:pt x="1047" y="2018"/>
                  <a:pt x="1035" y="2006"/>
                  <a:pt x="1027" y="2010"/>
                </a:cubicBezTo>
                <a:cubicBezTo>
                  <a:pt x="1020" y="2014"/>
                  <a:pt x="1011" y="2014"/>
                  <a:pt x="1003" y="2015"/>
                </a:cubicBezTo>
                <a:cubicBezTo>
                  <a:pt x="997" y="2016"/>
                  <a:pt x="992" y="2018"/>
                  <a:pt x="988" y="2012"/>
                </a:cubicBezTo>
                <a:cubicBezTo>
                  <a:pt x="983" y="2001"/>
                  <a:pt x="968" y="2012"/>
                  <a:pt x="964" y="1998"/>
                </a:cubicBezTo>
                <a:cubicBezTo>
                  <a:pt x="970" y="1995"/>
                  <a:pt x="975" y="1999"/>
                  <a:pt x="980" y="2001"/>
                </a:cubicBezTo>
                <a:cubicBezTo>
                  <a:pt x="983" y="2003"/>
                  <a:pt x="986" y="2007"/>
                  <a:pt x="989" y="2002"/>
                </a:cubicBezTo>
                <a:cubicBezTo>
                  <a:pt x="991" y="1998"/>
                  <a:pt x="990" y="1993"/>
                  <a:pt x="986" y="1990"/>
                </a:cubicBezTo>
                <a:cubicBezTo>
                  <a:pt x="977" y="1983"/>
                  <a:pt x="966" y="1985"/>
                  <a:pt x="957" y="1985"/>
                </a:cubicBezTo>
                <a:cubicBezTo>
                  <a:pt x="949" y="1986"/>
                  <a:pt x="942" y="1982"/>
                  <a:pt x="934" y="1982"/>
                </a:cubicBezTo>
                <a:cubicBezTo>
                  <a:pt x="939" y="1967"/>
                  <a:pt x="974" y="1968"/>
                  <a:pt x="950" y="1943"/>
                </a:cubicBezTo>
                <a:cubicBezTo>
                  <a:pt x="961" y="1945"/>
                  <a:pt x="974" y="1953"/>
                  <a:pt x="977" y="1961"/>
                </a:cubicBezTo>
                <a:cubicBezTo>
                  <a:pt x="979" y="1969"/>
                  <a:pt x="984" y="1973"/>
                  <a:pt x="989" y="1979"/>
                </a:cubicBezTo>
                <a:cubicBezTo>
                  <a:pt x="1000" y="1992"/>
                  <a:pt x="1025" y="1988"/>
                  <a:pt x="1031" y="1972"/>
                </a:cubicBezTo>
                <a:cubicBezTo>
                  <a:pt x="1033" y="1975"/>
                  <a:pt x="1036" y="1978"/>
                  <a:pt x="1038" y="1981"/>
                </a:cubicBezTo>
                <a:cubicBezTo>
                  <a:pt x="1042" y="1989"/>
                  <a:pt x="1051" y="1999"/>
                  <a:pt x="1049" y="2006"/>
                </a:cubicBezTo>
                <a:close/>
                <a:moveTo>
                  <a:pt x="1148" y="1825"/>
                </a:moveTo>
                <a:cubicBezTo>
                  <a:pt x="1152" y="1820"/>
                  <a:pt x="1154" y="1826"/>
                  <a:pt x="1157" y="1827"/>
                </a:cubicBezTo>
                <a:cubicBezTo>
                  <a:pt x="1169" y="1833"/>
                  <a:pt x="1172" y="1824"/>
                  <a:pt x="1169" y="1816"/>
                </a:cubicBezTo>
                <a:cubicBezTo>
                  <a:pt x="1166" y="1807"/>
                  <a:pt x="1172" y="1805"/>
                  <a:pt x="1177" y="1805"/>
                </a:cubicBezTo>
                <a:cubicBezTo>
                  <a:pt x="1183" y="1805"/>
                  <a:pt x="1188" y="1792"/>
                  <a:pt x="1196" y="1807"/>
                </a:cubicBezTo>
                <a:cubicBezTo>
                  <a:pt x="1204" y="1822"/>
                  <a:pt x="1210" y="1836"/>
                  <a:pt x="1210" y="1853"/>
                </a:cubicBezTo>
                <a:cubicBezTo>
                  <a:pt x="1210" y="1859"/>
                  <a:pt x="1207" y="1870"/>
                  <a:pt x="1223" y="1861"/>
                </a:cubicBezTo>
                <a:cubicBezTo>
                  <a:pt x="1214" y="1873"/>
                  <a:pt x="1208" y="1872"/>
                  <a:pt x="1199" y="1867"/>
                </a:cubicBezTo>
                <a:cubicBezTo>
                  <a:pt x="1186" y="1859"/>
                  <a:pt x="1173" y="1854"/>
                  <a:pt x="1159" y="1849"/>
                </a:cubicBezTo>
                <a:cubicBezTo>
                  <a:pt x="1154" y="1847"/>
                  <a:pt x="1150" y="1844"/>
                  <a:pt x="1147" y="1840"/>
                </a:cubicBezTo>
                <a:cubicBezTo>
                  <a:pt x="1144" y="1835"/>
                  <a:pt x="1145" y="1829"/>
                  <a:pt x="1148" y="1825"/>
                </a:cubicBezTo>
                <a:close/>
                <a:moveTo>
                  <a:pt x="1090" y="261"/>
                </a:moveTo>
                <a:cubicBezTo>
                  <a:pt x="1092" y="249"/>
                  <a:pt x="1094" y="237"/>
                  <a:pt x="1106" y="229"/>
                </a:cubicBezTo>
                <a:cubicBezTo>
                  <a:pt x="1107" y="228"/>
                  <a:pt x="1109" y="228"/>
                  <a:pt x="1110" y="227"/>
                </a:cubicBezTo>
                <a:cubicBezTo>
                  <a:pt x="1119" y="219"/>
                  <a:pt x="1128" y="221"/>
                  <a:pt x="1131" y="233"/>
                </a:cubicBezTo>
                <a:cubicBezTo>
                  <a:pt x="1132" y="236"/>
                  <a:pt x="1139" y="246"/>
                  <a:pt x="1124" y="246"/>
                </a:cubicBezTo>
                <a:cubicBezTo>
                  <a:pt x="1118" y="246"/>
                  <a:pt x="1100" y="244"/>
                  <a:pt x="1101" y="262"/>
                </a:cubicBezTo>
                <a:cubicBezTo>
                  <a:pt x="1101" y="265"/>
                  <a:pt x="1097" y="265"/>
                  <a:pt x="1095" y="265"/>
                </a:cubicBezTo>
                <a:cubicBezTo>
                  <a:pt x="1092" y="265"/>
                  <a:pt x="1089" y="265"/>
                  <a:pt x="1090" y="261"/>
                </a:cubicBezTo>
                <a:close/>
                <a:moveTo>
                  <a:pt x="1091" y="1937"/>
                </a:moveTo>
                <a:cubicBezTo>
                  <a:pt x="1083" y="1935"/>
                  <a:pt x="1084" y="1943"/>
                  <a:pt x="1082" y="1948"/>
                </a:cubicBezTo>
                <a:cubicBezTo>
                  <a:pt x="1080" y="1953"/>
                  <a:pt x="1077" y="1956"/>
                  <a:pt x="1072" y="1950"/>
                </a:cubicBezTo>
                <a:cubicBezTo>
                  <a:pt x="1064" y="1940"/>
                  <a:pt x="1065" y="1919"/>
                  <a:pt x="1072" y="1909"/>
                </a:cubicBezTo>
                <a:cubicBezTo>
                  <a:pt x="1078" y="1901"/>
                  <a:pt x="1068" y="1890"/>
                  <a:pt x="1076" y="1881"/>
                </a:cubicBezTo>
                <a:cubicBezTo>
                  <a:pt x="1078" y="1880"/>
                  <a:pt x="1071" y="1876"/>
                  <a:pt x="1064" y="1875"/>
                </a:cubicBezTo>
                <a:cubicBezTo>
                  <a:pt x="1079" y="1862"/>
                  <a:pt x="1096" y="1850"/>
                  <a:pt x="1092" y="1828"/>
                </a:cubicBezTo>
                <a:cubicBezTo>
                  <a:pt x="1093" y="1835"/>
                  <a:pt x="1103" y="1837"/>
                  <a:pt x="1102" y="1843"/>
                </a:cubicBezTo>
                <a:cubicBezTo>
                  <a:pt x="1101" y="1849"/>
                  <a:pt x="1097" y="1855"/>
                  <a:pt x="1101" y="1862"/>
                </a:cubicBezTo>
                <a:cubicBezTo>
                  <a:pt x="1103" y="1865"/>
                  <a:pt x="1099" y="1864"/>
                  <a:pt x="1097" y="1864"/>
                </a:cubicBezTo>
                <a:cubicBezTo>
                  <a:pt x="1093" y="1864"/>
                  <a:pt x="1089" y="1865"/>
                  <a:pt x="1088" y="1869"/>
                </a:cubicBezTo>
                <a:cubicBezTo>
                  <a:pt x="1088" y="1874"/>
                  <a:pt x="1091" y="1878"/>
                  <a:pt x="1096" y="1880"/>
                </a:cubicBezTo>
                <a:cubicBezTo>
                  <a:pt x="1102" y="1882"/>
                  <a:pt x="1106" y="1886"/>
                  <a:pt x="1101" y="1897"/>
                </a:cubicBezTo>
                <a:cubicBezTo>
                  <a:pt x="1100" y="1886"/>
                  <a:pt x="1095" y="1884"/>
                  <a:pt x="1089" y="1887"/>
                </a:cubicBezTo>
                <a:cubicBezTo>
                  <a:pt x="1085" y="1889"/>
                  <a:pt x="1077" y="1885"/>
                  <a:pt x="1078" y="1892"/>
                </a:cubicBezTo>
                <a:cubicBezTo>
                  <a:pt x="1078" y="1900"/>
                  <a:pt x="1079" y="1911"/>
                  <a:pt x="1087" y="1915"/>
                </a:cubicBezTo>
                <a:cubicBezTo>
                  <a:pt x="1093" y="1918"/>
                  <a:pt x="1097" y="1923"/>
                  <a:pt x="1102" y="1927"/>
                </a:cubicBezTo>
                <a:cubicBezTo>
                  <a:pt x="1106" y="1931"/>
                  <a:pt x="1114" y="1932"/>
                  <a:pt x="1120" y="1934"/>
                </a:cubicBezTo>
                <a:cubicBezTo>
                  <a:pt x="1110" y="1934"/>
                  <a:pt x="1101" y="1941"/>
                  <a:pt x="1091" y="1937"/>
                </a:cubicBezTo>
                <a:close/>
                <a:moveTo>
                  <a:pt x="1347" y="2375"/>
                </a:moveTo>
                <a:cubicBezTo>
                  <a:pt x="1334" y="2390"/>
                  <a:pt x="1327" y="2403"/>
                  <a:pt x="1326" y="2422"/>
                </a:cubicBezTo>
                <a:cubicBezTo>
                  <a:pt x="1326" y="2431"/>
                  <a:pt x="1331" y="2445"/>
                  <a:pt x="1323" y="2448"/>
                </a:cubicBezTo>
                <a:cubicBezTo>
                  <a:pt x="1315" y="2451"/>
                  <a:pt x="1309" y="2438"/>
                  <a:pt x="1303" y="2431"/>
                </a:cubicBezTo>
                <a:cubicBezTo>
                  <a:pt x="1279" y="2407"/>
                  <a:pt x="1261" y="2378"/>
                  <a:pt x="1242" y="2349"/>
                </a:cubicBezTo>
                <a:cubicBezTo>
                  <a:pt x="1224" y="2320"/>
                  <a:pt x="1208" y="2291"/>
                  <a:pt x="1195" y="2260"/>
                </a:cubicBezTo>
                <a:cubicBezTo>
                  <a:pt x="1179" y="2223"/>
                  <a:pt x="1156" y="2189"/>
                  <a:pt x="1149" y="2148"/>
                </a:cubicBezTo>
                <a:cubicBezTo>
                  <a:pt x="1144" y="2114"/>
                  <a:pt x="1131" y="2082"/>
                  <a:pt x="1121" y="2049"/>
                </a:cubicBezTo>
                <a:cubicBezTo>
                  <a:pt x="1119" y="2042"/>
                  <a:pt x="1119" y="2034"/>
                  <a:pt x="1124" y="2029"/>
                </a:cubicBezTo>
                <a:cubicBezTo>
                  <a:pt x="1130" y="2024"/>
                  <a:pt x="1136" y="2027"/>
                  <a:pt x="1143" y="2030"/>
                </a:cubicBezTo>
                <a:cubicBezTo>
                  <a:pt x="1148" y="2033"/>
                  <a:pt x="1156" y="2038"/>
                  <a:pt x="1151" y="2025"/>
                </a:cubicBezTo>
                <a:cubicBezTo>
                  <a:pt x="1149" y="2021"/>
                  <a:pt x="1150" y="2020"/>
                  <a:pt x="1154" y="2020"/>
                </a:cubicBezTo>
                <a:cubicBezTo>
                  <a:pt x="1168" y="2022"/>
                  <a:pt x="1153" y="2011"/>
                  <a:pt x="1159" y="2008"/>
                </a:cubicBezTo>
                <a:cubicBezTo>
                  <a:pt x="1165" y="2005"/>
                  <a:pt x="1171" y="2012"/>
                  <a:pt x="1177" y="2008"/>
                </a:cubicBezTo>
                <a:cubicBezTo>
                  <a:pt x="1178" y="2007"/>
                  <a:pt x="1179" y="2005"/>
                  <a:pt x="1179" y="2004"/>
                </a:cubicBezTo>
                <a:cubicBezTo>
                  <a:pt x="1179" y="1988"/>
                  <a:pt x="1188" y="1990"/>
                  <a:pt x="1199" y="1996"/>
                </a:cubicBezTo>
                <a:cubicBezTo>
                  <a:pt x="1203" y="1981"/>
                  <a:pt x="1179" y="1982"/>
                  <a:pt x="1186" y="1967"/>
                </a:cubicBezTo>
                <a:cubicBezTo>
                  <a:pt x="1197" y="1969"/>
                  <a:pt x="1208" y="1974"/>
                  <a:pt x="1219" y="1966"/>
                </a:cubicBezTo>
                <a:cubicBezTo>
                  <a:pt x="1225" y="1961"/>
                  <a:pt x="1230" y="1971"/>
                  <a:pt x="1234" y="1975"/>
                </a:cubicBezTo>
                <a:cubicBezTo>
                  <a:pt x="1236" y="1977"/>
                  <a:pt x="1236" y="1982"/>
                  <a:pt x="1240" y="1981"/>
                </a:cubicBezTo>
                <a:cubicBezTo>
                  <a:pt x="1244" y="1979"/>
                  <a:pt x="1244" y="1975"/>
                  <a:pt x="1243" y="1972"/>
                </a:cubicBezTo>
                <a:cubicBezTo>
                  <a:pt x="1239" y="1965"/>
                  <a:pt x="1239" y="1961"/>
                  <a:pt x="1249" y="1960"/>
                </a:cubicBezTo>
                <a:cubicBezTo>
                  <a:pt x="1259" y="1959"/>
                  <a:pt x="1255" y="1953"/>
                  <a:pt x="1250" y="1950"/>
                </a:cubicBezTo>
                <a:cubicBezTo>
                  <a:pt x="1243" y="1946"/>
                  <a:pt x="1240" y="1940"/>
                  <a:pt x="1240" y="1933"/>
                </a:cubicBezTo>
                <a:cubicBezTo>
                  <a:pt x="1254" y="1931"/>
                  <a:pt x="1268" y="1934"/>
                  <a:pt x="1281" y="1936"/>
                </a:cubicBezTo>
                <a:cubicBezTo>
                  <a:pt x="1287" y="1937"/>
                  <a:pt x="1288" y="1944"/>
                  <a:pt x="1290" y="1949"/>
                </a:cubicBezTo>
                <a:cubicBezTo>
                  <a:pt x="1292" y="1953"/>
                  <a:pt x="1295" y="1957"/>
                  <a:pt x="1301" y="1957"/>
                </a:cubicBezTo>
                <a:cubicBezTo>
                  <a:pt x="1307" y="1957"/>
                  <a:pt x="1306" y="1951"/>
                  <a:pt x="1306" y="1947"/>
                </a:cubicBezTo>
                <a:cubicBezTo>
                  <a:pt x="1307" y="1945"/>
                  <a:pt x="1307" y="1942"/>
                  <a:pt x="1311" y="1942"/>
                </a:cubicBezTo>
                <a:cubicBezTo>
                  <a:pt x="1314" y="1943"/>
                  <a:pt x="1315" y="1944"/>
                  <a:pt x="1317" y="1947"/>
                </a:cubicBezTo>
                <a:cubicBezTo>
                  <a:pt x="1322" y="1956"/>
                  <a:pt x="1325" y="1974"/>
                  <a:pt x="1340" y="1954"/>
                </a:cubicBezTo>
                <a:cubicBezTo>
                  <a:pt x="1342" y="1951"/>
                  <a:pt x="1346" y="1956"/>
                  <a:pt x="1348" y="1958"/>
                </a:cubicBezTo>
                <a:cubicBezTo>
                  <a:pt x="1362" y="1968"/>
                  <a:pt x="1361" y="1984"/>
                  <a:pt x="1363" y="1999"/>
                </a:cubicBezTo>
                <a:cubicBezTo>
                  <a:pt x="1368" y="2029"/>
                  <a:pt x="1370" y="2058"/>
                  <a:pt x="1357" y="2087"/>
                </a:cubicBezTo>
                <a:cubicBezTo>
                  <a:pt x="1355" y="2093"/>
                  <a:pt x="1351" y="2093"/>
                  <a:pt x="1346" y="2095"/>
                </a:cubicBezTo>
                <a:cubicBezTo>
                  <a:pt x="1342" y="2097"/>
                  <a:pt x="1339" y="2102"/>
                  <a:pt x="1341" y="2107"/>
                </a:cubicBezTo>
                <a:cubicBezTo>
                  <a:pt x="1343" y="2113"/>
                  <a:pt x="1348" y="2110"/>
                  <a:pt x="1351" y="2107"/>
                </a:cubicBezTo>
                <a:cubicBezTo>
                  <a:pt x="1358" y="2102"/>
                  <a:pt x="1360" y="2107"/>
                  <a:pt x="1363" y="2112"/>
                </a:cubicBezTo>
                <a:cubicBezTo>
                  <a:pt x="1369" y="2123"/>
                  <a:pt x="1371" y="2137"/>
                  <a:pt x="1371" y="2150"/>
                </a:cubicBezTo>
                <a:cubicBezTo>
                  <a:pt x="1371" y="2178"/>
                  <a:pt x="1373" y="2206"/>
                  <a:pt x="1371" y="2234"/>
                </a:cubicBezTo>
                <a:cubicBezTo>
                  <a:pt x="1370" y="2250"/>
                  <a:pt x="1373" y="2266"/>
                  <a:pt x="1364" y="2281"/>
                </a:cubicBezTo>
                <a:cubicBezTo>
                  <a:pt x="1361" y="2285"/>
                  <a:pt x="1361" y="2290"/>
                  <a:pt x="1365" y="2294"/>
                </a:cubicBezTo>
                <a:cubicBezTo>
                  <a:pt x="1373" y="2301"/>
                  <a:pt x="1372" y="2308"/>
                  <a:pt x="1373" y="2319"/>
                </a:cubicBezTo>
                <a:cubicBezTo>
                  <a:pt x="1373" y="2343"/>
                  <a:pt x="1360" y="2361"/>
                  <a:pt x="1347" y="2375"/>
                </a:cubicBezTo>
                <a:close/>
                <a:moveTo>
                  <a:pt x="1587" y="1975"/>
                </a:moveTo>
                <a:cubicBezTo>
                  <a:pt x="1574" y="2004"/>
                  <a:pt x="1557" y="2030"/>
                  <a:pt x="1531" y="2052"/>
                </a:cubicBezTo>
                <a:cubicBezTo>
                  <a:pt x="1513" y="2067"/>
                  <a:pt x="1499" y="2087"/>
                  <a:pt x="1485" y="2106"/>
                </a:cubicBezTo>
                <a:cubicBezTo>
                  <a:pt x="1475" y="2119"/>
                  <a:pt x="1464" y="2129"/>
                  <a:pt x="1452" y="2138"/>
                </a:cubicBezTo>
                <a:cubicBezTo>
                  <a:pt x="1444" y="2144"/>
                  <a:pt x="1435" y="2141"/>
                  <a:pt x="1434" y="2131"/>
                </a:cubicBezTo>
                <a:cubicBezTo>
                  <a:pt x="1434" y="2116"/>
                  <a:pt x="1427" y="2101"/>
                  <a:pt x="1432" y="2086"/>
                </a:cubicBezTo>
                <a:cubicBezTo>
                  <a:pt x="1433" y="2083"/>
                  <a:pt x="1434" y="2078"/>
                  <a:pt x="1432" y="2075"/>
                </a:cubicBezTo>
                <a:cubicBezTo>
                  <a:pt x="1425" y="2067"/>
                  <a:pt x="1429" y="2060"/>
                  <a:pt x="1434" y="2052"/>
                </a:cubicBezTo>
                <a:cubicBezTo>
                  <a:pt x="1437" y="2047"/>
                  <a:pt x="1439" y="2041"/>
                  <a:pt x="1428" y="2045"/>
                </a:cubicBezTo>
                <a:cubicBezTo>
                  <a:pt x="1424" y="2047"/>
                  <a:pt x="1422" y="2044"/>
                  <a:pt x="1421" y="2039"/>
                </a:cubicBezTo>
                <a:cubicBezTo>
                  <a:pt x="1416" y="2013"/>
                  <a:pt x="1416" y="1986"/>
                  <a:pt x="1416" y="1959"/>
                </a:cubicBezTo>
                <a:cubicBezTo>
                  <a:pt x="1416" y="1955"/>
                  <a:pt x="1418" y="1950"/>
                  <a:pt x="1420" y="1947"/>
                </a:cubicBezTo>
                <a:cubicBezTo>
                  <a:pt x="1429" y="1935"/>
                  <a:pt x="1434" y="1922"/>
                  <a:pt x="1425" y="1905"/>
                </a:cubicBezTo>
                <a:cubicBezTo>
                  <a:pt x="1436" y="1911"/>
                  <a:pt x="1441" y="1915"/>
                  <a:pt x="1448" y="1902"/>
                </a:cubicBezTo>
                <a:cubicBezTo>
                  <a:pt x="1451" y="1896"/>
                  <a:pt x="1466" y="1903"/>
                  <a:pt x="1474" y="1907"/>
                </a:cubicBezTo>
                <a:cubicBezTo>
                  <a:pt x="1477" y="1909"/>
                  <a:pt x="1478" y="1911"/>
                  <a:pt x="1480" y="1913"/>
                </a:cubicBezTo>
                <a:cubicBezTo>
                  <a:pt x="1484" y="1916"/>
                  <a:pt x="1490" y="1919"/>
                  <a:pt x="1494" y="1915"/>
                </a:cubicBezTo>
                <a:cubicBezTo>
                  <a:pt x="1499" y="1909"/>
                  <a:pt x="1494" y="1905"/>
                  <a:pt x="1489" y="1901"/>
                </a:cubicBezTo>
                <a:cubicBezTo>
                  <a:pt x="1495" y="1900"/>
                  <a:pt x="1502" y="1911"/>
                  <a:pt x="1506" y="1899"/>
                </a:cubicBezTo>
                <a:cubicBezTo>
                  <a:pt x="1507" y="1897"/>
                  <a:pt x="1509" y="1899"/>
                  <a:pt x="1509" y="1901"/>
                </a:cubicBezTo>
                <a:cubicBezTo>
                  <a:pt x="1515" y="1922"/>
                  <a:pt x="1528" y="1908"/>
                  <a:pt x="1539" y="1907"/>
                </a:cubicBezTo>
                <a:cubicBezTo>
                  <a:pt x="1535" y="1915"/>
                  <a:pt x="1537" y="1921"/>
                  <a:pt x="1543" y="1927"/>
                </a:cubicBezTo>
                <a:cubicBezTo>
                  <a:pt x="1548" y="1932"/>
                  <a:pt x="1550" y="1935"/>
                  <a:pt x="1540" y="1935"/>
                </a:cubicBezTo>
                <a:cubicBezTo>
                  <a:pt x="1538" y="1935"/>
                  <a:pt x="1534" y="1934"/>
                  <a:pt x="1534" y="1938"/>
                </a:cubicBezTo>
                <a:cubicBezTo>
                  <a:pt x="1534" y="1940"/>
                  <a:pt x="1536" y="1942"/>
                  <a:pt x="1537" y="1944"/>
                </a:cubicBezTo>
                <a:cubicBezTo>
                  <a:pt x="1545" y="1952"/>
                  <a:pt x="1556" y="1953"/>
                  <a:pt x="1564" y="1949"/>
                </a:cubicBezTo>
                <a:cubicBezTo>
                  <a:pt x="1573" y="1944"/>
                  <a:pt x="1570" y="1935"/>
                  <a:pt x="1564" y="1927"/>
                </a:cubicBezTo>
                <a:cubicBezTo>
                  <a:pt x="1561" y="1924"/>
                  <a:pt x="1563" y="1920"/>
                  <a:pt x="1564" y="1917"/>
                </a:cubicBezTo>
                <a:cubicBezTo>
                  <a:pt x="1577" y="1924"/>
                  <a:pt x="1581" y="1939"/>
                  <a:pt x="1591" y="1949"/>
                </a:cubicBezTo>
                <a:cubicBezTo>
                  <a:pt x="1598" y="1955"/>
                  <a:pt x="1590" y="1967"/>
                  <a:pt x="1587" y="1975"/>
                </a:cubicBezTo>
                <a:close/>
                <a:moveTo>
                  <a:pt x="1589" y="142"/>
                </a:moveTo>
                <a:cubicBezTo>
                  <a:pt x="1587" y="138"/>
                  <a:pt x="1591" y="139"/>
                  <a:pt x="1592" y="137"/>
                </a:cubicBezTo>
                <a:cubicBezTo>
                  <a:pt x="1595" y="132"/>
                  <a:pt x="1602" y="125"/>
                  <a:pt x="1598" y="123"/>
                </a:cubicBezTo>
                <a:cubicBezTo>
                  <a:pt x="1591" y="120"/>
                  <a:pt x="1582" y="117"/>
                  <a:pt x="1574" y="121"/>
                </a:cubicBezTo>
                <a:cubicBezTo>
                  <a:pt x="1570" y="123"/>
                  <a:pt x="1575" y="126"/>
                  <a:pt x="1574" y="129"/>
                </a:cubicBezTo>
                <a:cubicBezTo>
                  <a:pt x="1574" y="133"/>
                  <a:pt x="1572" y="136"/>
                  <a:pt x="1568" y="134"/>
                </a:cubicBezTo>
                <a:cubicBezTo>
                  <a:pt x="1566" y="133"/>
                  <a:pt x="1560" y="135"/>
                  <a:pt x="1562" y="129"/>
                </a:cubicBezTo>
                <a:cubicBezTo>
                  <a:pt x="1565" y="121"/>
                  <a:pt x="1562" y="108"/>
                  <a:pt x="1578" y="112"/>
                </a:cubicBezTo>
                <a:cubicBezTo>
                  <a:pt x="1579" y="105"/>
                  <a:pt x="1571" y="106"/>
                  <a:pt x="1569" y="101"/>
                </a:cubicBezTo>
                <a:cubicBezTo>
                  <a:pt x="1588" y="99"/>
                  <a:pt x="1600" y="108"/>
                  <a:pt x="1603" y="124"/>
                </a:cubicBezTo>
                <a:cubicBezTo>
                  <a:pt x="1604" y="128"/>
                  <a:pt x="1607" y="132"/>
                  <a:pt x="1610" y="130"/>
                </a:cubicBezTo>
                <a:cubicBezTo>
                  <a:pt x="1622" y="118"/>
                  <a:pt x="1624" y="129"/>
                  <a:pt x="1628" y="137"/>
                </a:cubicBezTo>
                <a:cubicBezTo>
                  <a:pt x="1630" y="141"/>
                  <a:pt x="1635" y="136"/>
                  <a:pt x="1638" y="144"/>
                </a:cubicBezTo>
                <a:cubicBezTo>
                  <a:pt x="1621" y="137"/>
                  <a:pt x="1605" y="136"/>
                  <a:pt x="1589" y="142"/>
                </a:cubicBezTo>
                <a:close/>
                <a:moveTo>
                  <a:pt x="1813" y="259"/>
                </a:moveTo>
                <a:cubicBezTo>
                  <a:pt x="1810" y="263"/>
                  <a:pt x="1807" y="258"/>
                  <a:pt x="1804" y="257"/>
                </a:cubicBezTo>
                <a:cubicBezTo>
                  <a:pt x="1802" y="257"/>
                  <a:pt x="1801" y="256"/>
                  <a:pt x="1800" y="255"/>
                </a:cubicBezTo>
                <a:cubicBezTo>
                  <a:pt x="1780" y="251"/>
                  <a:pt x="1779" y="243"/>
                  <a:pt x="1793" y="227"/>
                </a:cubicBezTo>
                <a:cubicBezTo>
                  <a:pt x="1794" y="225"/>
                  <a:pt x="1795" y="223"/>
                  <a:pt x="1797" y="220"/>
                </a:cubicBezTo>
                <a:cubicBezTo>
                  <a:pt x="1804" y="229"/>
                  <a:pt x="1803" y="241"/>
                  <a:pt x="1814" y="246"/>
                </a:cubicBezTo>
                <a:cubicBezTo>
                  <a:pt x="1817" y="247"/>
                  <a:pt x="1816" y="256"/>
                  <a:pt x="1813" y="259"/>
                </a:cubicBezTo>
                <a:close/>
                <a:moveTo>
                  <a:pt x="2026" y="1895"/>
                </a:moveTo>
                <a:cubicBezTo>
                  <a:pt x="2025" y="1889"/>
                  <a:pt x="2018" y="1890"/>
                  <a:pt x="2014" y="1887"/>
                </a:cubicBezTo>
                <a:cubicBezTo>
                  <a:pt x="2007" y="1898"/>
                  <a:pt x="2001" y="1890"/>
                  <a:pt x="1995" y="1887"/>
                </a:cubicBezTo>
                <a:cubicBezTo>
                  <a:pt x="1993" y="1886"/>
                  <a:pt x="1990" y="1887"/>
                  <a:pt x="1987" y="1888"/>
                </a:cubicBezTo>
                <a:cubicBezTo>
                  <a:pt x="1995" y="1903"/>
                  <a:pt x="1979" y="1899"/>
                  <a:pt x="1975" y="1902"/>
                </a:cubicBezTo>
                <a:cubicBezTo>
                  <a:pt x="1967" y="1907"/>
                  <a:pt x="1966" y="1917"/>
                  <a:pt x="1959" y="1922"/>
                </a:cubicBezTo>
                <a:cubicBezTo>
                  <a:pt x="1953" y="1926"/>
                  <a:pt x="1950" y="1931"/>
                  <a:pt x="1942" y="1930"/>
                </a:cubicBezTo>
                <a:cubicBezTo>
                  <a:pt x="1934" y="1929"/>
                  <a:pt x="1932" y="1925"/>
                  <a:pt x="1934" y="1919"/>
                </a:cubicBezTo>
                <a:cubicBezTo>
                  <a:pt x="1936" y="1915"/>
                  <a:pt x="1933" y="1905"/>
                  <a:pt x="1945" y="1909"/>
                </a:cubicBezTo>
                <a:cubicBezTo>
                  <a:pt x="1952" y="1912"/>
                  <a:pt x="1962" y="1911"/>
                  <a:pt x="1966" y="1903"/>
                </a:cubicBezTo>
                <a:cubicBezTo>
                  <a:pt x="1969" y="1896"/>
                  <a:pt x="1962" y="1890"/>
                  <a:pt x="1958" y="1884"/>
                </a:cubicBezTo>
                <a:cubicBezTo>
                  <a:pt x="1955" y="1880"/>
                  <a:pt x="1949" y="1880"/>
                  <a:pt x="1948" y="1873"/>
                </a:cubicBezTo>
                <a:cubicBezTo>
                  <a:pt x="1964" y="1875"/>
                  <a:pt x="1973" y="1870"/>
                  <a:pt x="1969" y="1852"/>
                </a:cubicBezTo>
                <a:cubicBezTo>
                  <a:pt x="1969" y="1850"/>
                  <a:pt x="1977" y="1840"/>
                  <a:pt x="1984" y="1836"/>
                </a:cubicBezTo>
                <a:cubicBezTo>
                  <a:pt x="1978" y="1847"/>
                  <a:pt x="1986" y="1861"/>
                  <a:pt x="1977" y="1872"/>
                </a:cubicBezTo>
                <a:cubicBezTo>
                  <a:pt x="1975" y="1875"/>
                  <a:pt x="1975" y="1879"/>
                  <a:pt x="1978" y="1881"/>
                </a:cubicBezTo>
                <a:cubicBezTo>
                  <a:pt x="1981" y="1882"/>
                  <a:pt x="1984" y="1881"/>
                  <a:pt x="1987" y="1878"/>
                </a:cubicBezTo>
                <a:cubicBezTo>
                  <a:pt x="2007" y="1864"/>
                  <a:pt x="2030" y="1870"/>
                  <a:pt x="2038" y="1894"/>
                </a:cubicBezTo>
                <a:cubicBezTo>
                  <a:pt x="2040" y="1902"/>
                  <a:pt x="2045" y="1898"/>
                  <a:pt x="2050" y="1900"/>
                </a:cubicBezTo>
                <a:cubicBezTo>
                  <a:pt x="2032" y="1913"/>
                  <a:pt x="2032" y="1913"/>
                  <a:pt x="2026" y="1895"/>
                </a:cubicBezTo>
                <a:close/>
                <a:moveTo>
                  <a:pt x="2220" y="1863"/>
                </a:moveTo>
                <a:cubicBezTo>
                  <a:pt x="2218" y="1853"/>
                  <a:pt x="2211" y="1855"/>
                  <a:pt x="2206" y="1856"/>
                </a:cubicBezTo>
                <a:cubicBezTo>
                  <a:pt x="2194" y="1858"/>
                  <a:pt x="2187" y="1864"/>
                  <a:pt x="2187" y="1877"/>
                </a:cubicBezTo>
                <a:cubicBezTo>
                  <a:pt x="2162" y="1872"/>
                  <a:pt x="2167" y="1849"/>
                  <a:pt x="2158" y="1833"/>
                </a:cubicBezTo>
                <a:cubicBezTo>
                  <a:pt x="2169" y="1834"/>
                  <a:pt x="2180" y="1832"/>
                  <a:pt x="2188" y="1844"/>
                </a:cubicBezTo>
                <a:cubicBezTo>
                  <a:pt x="2190" y="1847"/>
                  <a:pt x="2206" y="1858"/>
                  <a:pt x="2207" y="1838"/>
                </a:cubicBezTo>
                <a:cubicBezTo>
                  <a:pt x="2207" y="1835"/>
                  <a:pt x="2210" y="1832"/>
                  <a:pt x="2214" y="1833"/>
                </a:cubicBezTo>
                <a:cubicBezTo>
                  <a:pt x="2216" y="1833"/>
                  <a:pt x="2219" y="1836"/>
                  <a:pt x="2218" y="1836"/>
                </a:cubicBezTo>
                <a:cubicBezTo>
                  <a:pt x="2208" y="1846"/>
                  <a:pt x="2224" y="1852"/>
                  <a:pt x="2220" y="1863"/>
                </a:cubicBezTo>
                <a:close/>
                <a:moveTo>
                  <a:pt x="2559" y="934"/>
                </a:moveTo>
                <a:cubicBezTo>
                  <a:pt x="2546" y="934"/>
                  <a:pt x="2534" y="928"/>
                  <a:pt x="2521" y="936"/>
                </a:cubicBezTo>
                <a:cubicBezTo>
                  <a:pt x="2516" y="939"/>
                  <a:pt x="2515" y="934"/>
                  <a:pt x="2514" y="931"/>
                </a:cubicBezTo>
                <a:cubicBezTo>
                  <a:pt x="2509" y="920"/>
                  <a:pt x="2503" y="911"/>
                  <a:pt x="2494" y="902"/>
                </a:cubicBezTo>
                <a:cubicBezTo>
                  <a:pt x="2506" y="902"/>
                  <a:pt x="2518" y="909"/>
                  <a:pt x="2528" y="905"/>
                </a:cubicBezTo>
                <a:cubicBezTo>
                  <a:pt x="2538" y="901"/>
                  <a:pt x="2549" y="907"/>
                  <a:pt x="2559" y="901"/>
                </a:cubicBezTo>
                <a:cubicBezTo>
                  <a:pt x="2566" y="896"/>
                  <a:pt x="2576" y="902"/>
                  <a:pt x="2572" y="909"/>
                </a:cubicBezTo>
                <a:cubicBezTo>
                  <a:pt x="2565" y="926"/>
                  <a:pt x="2573" y="930"/>
                  <a:pt x="2588" y="930"/>
                </a:cubicBezTo>
                <a:cubicBezTo>
                  <a:pt x="2578" y="935"/>
                  <a:pt x="2569" y="933"/>
                  <a:pt x="2559" y="934"/>
                </a:cubicBezTo>
                <a:close/>
                <a:moveTo>
                  <a:pt x="2606" y="1367"/>
                </a:moveTo>
                <a:cubicBezTo>
                  <a:pt x="2601" y="1367"/>
                  <a:pt x="2597" y="1368"/>
                  <a:pt x="2598" y="1375"/>
                </a:cubicBezTo>
                <a:cubicBezTo>
                  <a:pt x="2599" y="1378"/>
                  <a:pt x="2599" y="1382"/>
                  <a:pt x="2594" y="1381"/>
                </a:cubicBezTo>
                <a:cubicBezTo>
                  <a:pt x="2590" y="1380"/>
                  <a:pt x="2588" y="1377"/>
                  <a:pt x="2589" y="1373"/>
                </a:cubicBezTo>
                <a:cubicBezTo>
                  <a:pt x="2592" y="1363"/>
                  <a:pt x="2588" y="1355"/>
                  <a:pt x="2580" y="1347"/>
                </a:cubicBezTo>
                <a:cubicBezTo>
                  <a:pt x="2578" y="1345"/>
                  <a:pt x="2570" y="1337"/>
                  <a:pt x="2576" y="1334"/>
                </a:cubicBezTo>
                <a:cubicBezTo>
                  <a:pt x="2583" y="1330"/>
                  <a:pt x="2584" y="1310"/>
                  <a:pt x="2598" y="1323"/>
                </a:cubicBezTo>
                <a:cubicBezTo>
                  <a:pt x="2600" y="1325"/>
                  <a:pt x="2604" y="1325"/>
                  <a:pt x="2606" y="1323"/>
                </a:cubicBezTo>
                <a:cubicBezTo>
                  <a:pt x="2609" y="1320"/>
                  <a:pt x="2605" y="1319"/>
                  <a:pt x="2603" y="1318"/>
                </a:cubicBezTo>
                <a:cubicBezTo>
                  <a:pt x="2600" y="1315"/>
                  <a:pt x="2603" y="1313"/>
                  <a:pt x="2605" y="1313"/>
                </a:cubicBezTo>
                <a:cubicBezTo>
                  <a:pt x="2618" y="1310"/>
                  <a:pt x="2626" y="1320"/>
                  <a:pt x="2636" y="1323"/>
                </a:cubicBezTo>
                <a:cubicBezTo>
                  <a:pt x="2633" y="1331"/>
                  <a:pt x="2635" y="1339"/>
                  <a:pt x="2637" y="1348"/>
                </a:cubicBezTo>
                <a:cubicBezTo>
                  <a:pt x="2622" y="1348"/>
                  <a:pt x="2617" y="1332"/>
                  <a:pt x="2604" y="1332"/>
                </a:cubicBezTo>
                <a:cubicBezTo>
                  <a:pt x="2600" y="1332"/>
                  <a:pt x="2594" y="1327"/>
                  <a:pt x="2592" y="1335"/>
                </a:cubicBezTo>
                <a:cubicBezTo>
                  <a:pt x="2591" y="1340"/>
                  <a:pt x="2592" y="1346"/>
                  <a:pt x="2598" y="1348"/>
                </a:cubicBezTo>
                <a:cubicBezTo>
                  <a:pt x="2607" y="1351"/>
                  <a:pt x="2611" y="1361"/>
                  <a:pt x="2620" y="1363"/>
                </a:cubicBezTo>
                <a:cubicBezTo>
                  <a:pt x="2615" y="1368"/>
                  <a:pt x="2610" y="1366"/>
                  <a:pt x="2606" y="1367"/>
                </a:cubicBezTo>
                <a:close/>
                <a:moveTo>
                  <a:pt x="838" y="1947"/>
                </a:moveTo>
                <a:cubicBezTo>
                  <a:pt x="833" y="1942"/>
                  <a:pt x="824" y="1943"/>
                  <a:pt x="822" y="1947"/>
                </a:cubicBezTo>
                <a:cubicBezTo>
                  <a:pt x="817" y="1959"/>
                  <a:pt x="810" y="1951"/>
                  <a:pt x="804" y="1949"/>
                </a:cubicBezTo>
                <a:cubicBezTo>
                  <a:pt x="795" y="1946"/>
                  <a:pt x="791" y="1949"/>
                  <a:pt x="790" y="1958"/>
                </a:cubicBezTo>
                <a:cubicBezTo>
                  <a:pt x="792" y="1964"/>
                  <a:pt x="791" y="1972"/>
                  <a:pt x="797" y="1976"/>
                </a:cubicBezTo>
                <a:cubicBezTo>
                  <a:pt x="802" y="1980"/>
                  <a:pt x="808" y="1982"/>
                  <a:pt x="809" y="1972"/>
                </a:cubicBezTo>
                <a:cubicBezTo>
                  <a:pt x="810" y="1969"/>
                  <a:pt x="807" y="1965"/>
                  <a:pt x="813" y="1964"/>
                </a:cubicBezTo>
                <a:cubicBezTo>
                  <a:pt x="818" y="1963"/>
                  <a:pt x="821" y="1964"/>
                  <a:pt x="823" y="1969"/>
                </a:cubicBezTo>
                <a:cubicBezTo>
                  <a:pt x="824" y="1972"/>
                  <a:pt x="827" y="1976"/>
                  <a:pt x="829" y="1975"/>
                </a:cubicBezTo>
                <a:cubicBezTo>
                  <a:pt x="835" y="1971"/>
                  <a:pt x="840" y="1966"/>
                  <a:pt x="843" y="1960"/>
                </a:cubicBezTo>
                <a:cubicBezTo>
                  <a:pt x="846" y="1955"/>
                  <a:pt x="842" y="1950"/>
                  <a:pt x="838" y="194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0" y="5701817"/>
            <a:ext cx="12192000" cy="0"/>
          </a:xfrm>
          <a:prstGeom prst="line">
            <a:avLst/>
          </a:prstGeom>
          <a:ln w="19050">
            <a:gradFill>
              <a:gsLst>
                <a:gs pos="20000">
                  <a:schemeClr val="accent1"/>
                </a:gs>
                <a:gs pos="77000">
                  <a:schemeClr val="accent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Key data</a:t>
            </a:r>
          </a:p>
        </p:txBody>
      </p:sp>
      <p:sp>
        <p:nvSpPr>
          <p:cNvPr id="14" name="TextBox 32"/>
          <p:cNvSpPr txBox="1"/>
          <p:nvPr/>
        </p:nvSpPr>
        <p:spPr>
          <a:xfrm>
            <a:off x="1343472" y="1628800"/>
            <a:ext cx="3087562" cy="3087562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txBody>
          <a:bodyPr wrap="none" tIns="0" bIns="45720" rtlCol="0" anchor="ctr" anchorCtr="0">
            <a:noAutofit/>
          </a:bodyPr>
          <a:lstStyle/>
          <a:p>
            <a:pPr algn="ctr">
              <a:lnSpc>
                <a:spcPct val="86000"/>
              </a:lnSpc>
            </a:pPr>
            <a:r>
              <a:rPr sz="4000" dirty="0">
                <a:latin typeface="Source Sans Pro"/>
                <a:cs typeface="Source Sans Pro"/>
              </a:rPr>
              <a:t>1992</a:t>
            </a:r>
            <a:r>
              <a:rPr sz="4000" dirty="0">
                <a:latin typeface="Source Sans Pro Light"/>
                <a:cs typeface="Source Sans Pro Light"/>
              </a:rPr>
              <a:t> </a:t>
            </a:r>
            <a:br>
              <a:rPr sz="4000" dirty="0">
                <a:latin typeface="Source Sans Pro Light"/>
                <a:cs typeface="Source Sans Pro Light"/>
              </a:rPr>
            </a:br>
            <a:r>
              <a:rPr sz="4000" spc="20" dirty="0">
                <a:latin typeface="Source Sans Pro Semibold"/>
                <a:cs typeface="Source Sans Pro Semibold"/>
              </a:rPr>
              <a:t>Foundation</a:t>
            </a:r>
            <a:endParaRPr lang="en-US" sz="4000" dirty="0">
              <a:latin typeface="Source Sans Pro Semibold"/>
              <a:ea typeface="Open Sans" panose="020B0606030504020204" pitchFamily="34" charset="0"/>
              <a:cs typeface="Source Sans Pro Semibold"/>
            </a:endParaRPr>
          </a:p>
        </p:txBody>
      </p:sp>
      <p:sp>
        <p:nvSpPr>
          <p:cNvPr id="24" name="Freeform 6"/>
          <p:cNvSpPr>
            <a:spLocks noEditPoints="1"/>
          </p:cNvSpPr>
          <p:nvPr/>
        </p:nvSpPr>
        <p:spPr bwMode="auto">
          <a:xfrm>
            <a:off x="6160037" y="836712"/>
            <a:ext cx="4940519" cy="4863627"/>
          </a:xfrm>
          <a:custGeom>
            <a:avLst/>
            <a:gdLst>
              <a:gd name="T0" fmla="*/ 1460 w 6034"/>
              <a:gd name="T1" fmla="*/ 5112 h 6420"/>
              <a:gd name="T2" fmla="*/ 5676 w 6034"/>
              <a:gd name="T3" fmla="*/ 2123 h 6420"/>
              <a:gd name="T4" fmla="*/ 5697 w 6034"/>
              <a:gd name="T5" fmla="*/ 1655 h 6420"/>
              <a:gd name="T6" fmla="*/ 5487 w 6034"/>
              <a:gd name="T7" fmla="*/ 1086 h 6420"/>
              <a:gd name="T8" fmla="*/ 5071 w 6034"/>
              <a:gd name="T9" fmla="*/ 751 h 6420"/>
              <a:gd name="T10" fmla="*/ 4663 w 6034"/>
              <a:gd name="T11" fmla="*/ 884 h 6420"/>
              <a:gd name="T12" fmla="*/ 4284 w 6034"/>
              <a:gd name="T13" fmla="*/ 465 h 6420"/>
              <a:gd name="T14" fmla="*/ 4151 w 6034"/>
              <a:gd name="T15" fmla="*/ 715 h 6420"/>
              <a:gd name="T16" fmla="*/ 3564 w 6034"/>
              <a:gd name="T17" fmla="*/ 699 h 6420"/>
              <a:gd name="T18" fmla="*/ 3218 w 6034"/>
              <a:gd name="T19" fmla="*/ 398 h 6420"/>
              <a:gd name="T20" fmla="*/ 2700 w 6034"/>
              <a:gd name="T21" fmla="*/ 177 h 6420"/>
              <a:gd name="T22" fmla="*/ 2329 w 6034"/>
              <a:gd name="T23" fmla="*/ 70 h 6420"/>
              <a:gd name="T24" fmla="*/ 2024 w 6034"/>
              <a:gd name="T25" fmla="*/ 315 h 6420"/>
              <a:gd name="T26" fmla="*/ 1647 w 6034"/>
              <a:gd name="T27" fmla="*/ 744 h 6420"/>
              <a:gd name="T28" fmla="*/ 1365 w 6034"/>
              <a:gd name="T29" fmla="*/ 1143 h 6420"/>
              <a:gd name="T30" fmla="*/ 1077 w 6034"/>
              <a:gd name="T31" fmla="*/ 1163 h 6420"/>
              <a:gd name="T32" fmla="*/ 851 w 6034"/>
              <a:gd name="T33" fmla="*/ 1332 h 6420"/>
              <a:gd name="T34" fmla="*/ 813 w 6034"/>
              <a:gd name="T35" fmla="*/ 1709 h 6420"/>
              <a:gd name="T36" fmla="*/ 655 w 6034"/>
              <a:gd name="T37" fmla="*/ 2096 h 6420"/>
              <a:gd name="T38" fmla="*/ 144 w 6034"/>
              <a:gd name="T39" fmla="*/ 2438 h 6420"/>
              <a:gd name="T40" fmla="*/ 35 w 6034"/>
              <a:gd name="T41" fmla="*/ 2830 h 6420"/>
              <a:gd name="T42" fmla="*/ 134 w 6034"/>
              <a:gd name="T43" fmla="*/ 3368 h 6420"/>
              <a:gd name="T44" fmla="*/ 335 w 6034"/>
              <a:gd name="T45" fmla="*/ 3645 h 6420"/>
              <a:gd name="T46" fmla="*/ 183 w 6034"/>
              <a:gd name="T47" fmla="*/ 3901 h 6420"/>
              <a:gd name="T48" fmla="*/ 73 w 6034"/>
              <a:gd name="T49" fmla="*/ 4371 h 6420"/>
              <a:gd name="T50" fmla="*/ 228 w 6034"/>
              <a:gd name="T51" fmla="*/ 4867 h 6420"/>
              <a:gd name="T52" fmla="*/ 865 w 6034"/>
              <a:gd name="T53" fmla="*/ 4677 h 6420"/>
              <a:gd name="T54" fmla="*/ 1237 w 6034"/>
              <a:gd name="T55" fmla="*/ 4597 h 6420"/>
              <a:gd name="T56" fmla="*/ 1493 w 6034"/>
              <a:gd name="T57" fmla="*/ 4481 h 6420"/>
              <a:gd name="T58" fmla="*/ 1599 w 6034"/>
              <a:gd name="T59" fmla="*/ 4860 h 6420"/>
              <a:gd name="T60" fmla="*/ 1649 w 6034"/>
              <a:gd name="T61" fmla="*/ 5268 h 6420"/>
              <a:gd name="T62" fmla="*/ 1937 w 6034"/>
              <a:gd name="T63" fmla="*/ 5279 h 6420"/>
              <a:gd name="T64" fmla="*/ 2313 w 6034"/>
              <a:gd name="T65" fmla="*/ 5205 h 6420"/>
              <a:gd name="T66" fmla="*/ 2689 w 6034"/>
              <a:gd name="T67" fmla="*/ 5201 h 6420"/>
              <a:gd name="T68" fmla="*/ 2999 w 6034"/>
              <a:gd name="T69" fmla="*/ 5539 h 6420"/>
              <a:gd name="T70" fmla="*/ 3555 w 6034"/>
              <a:gd name="T71" fmla="*/ 5102 h 6420"/>
              <a:gd name="T72" fmla="*/ 3904 w 6034"/>
              <a:gd name="T73" fmla="*/ 5310 h 6420"/>
              <a:gd name="T74" fmla="*/ 4068 w 6034"/>
              <a:gd name="T75" fmla="*/ 5037 h 6420"/>
              <a:gd name="T76" fmla="*/ 3995 w 6034"/>
              <a:gd name="T77" fmla="*/ 4435 h 6420"/>
              <a:gd name="T78" fmla="*/ 4065 w 6034"/>
              <a:gd name="T79" fmla="*/ 4338 h 6420"/>
              <a:gd name="T80" fmla="*/ 4257 w 6034"/>
              <a:gd name="T81" fmla="*/ 4360 h 6420"/>
              <a:gd name="T82" fmla="*/ 4474 w 6034"/>
              <a:gd name="T83" fmla="*/ 4564 h 6420"/>
              <a:gd name="T84" fmla="*/ 4670 w 6034"/>
              <a:gd name="T85" fmla="*/ 4635 h 6420"/>
              <a:gd name="T86" fmla="*/ 5072 w 6034"/>
              <a:gd name="T87" fmla="*/ 4629 h 6420"/>
              <a:gd name="T88" fmla="*/ 5281 w 6034"/>
              <a:gd name="T89" fmla="*/ 4467 h 6420"/>
              <a:gd name="T90" fmla="*/ 5586 w 6034"/>
              <a:gd name="T91" fmla="*/ 4433 h 6420"/>
              <a:gd name="T92" fmla="*/ 5628 w 6034"/>
              <a:gd name="T93" fmla="*/ 4195 h 6420"/>
              <a:gd name="T94" fmla="*/ 5484 w 6034"/>
              <a:gd name="T95" fmla="*/ 3906 h 6420"/>
              <a:gd name="T96" fmla="*/ 5798 w 6034"/>
              <a:gd name="T97" fmla="*/ 3818 h 6420"/>
              <a:gd name="T98" fmla="*/ 5700 w 6034"/>
              <a:gd name="T99" fmla="*/ 3222 h 6420"/>
              <a:gd name="T100" fmla="*/ 5824 w 6034"/>
              <a:gd name="T101" fmla="*/ 2923 h 6420"/>
              <a:gd name="T102" fmla="*/ 6015 w 6034"/>
              <a:gd name="T103" fmla="*/ 2524 h 6420"/>
              <a:gd name="T104" fmla="*/ 389 w 6034"/>
              <a:gd name="T105" fmla="*/ 2634 h 6420"/>
              <a:gd name="T106" fmla="*/ 446 w 6034"/>
              <a:gd name="T107" fmla="*/ 3926 h 6420"/>
              <a:gd name="T108" fmla="*/ 1745 w 6034"/>
              <a:gd name="T109" fmla="*/ 4893 h 6420"/>
              <a:gd name="T110" fmla="*/ 2087 w 6034"/>
              <a:gd name="T111" fmla="*/ 442 h 6420"/>
              <a:gd name="T112" fmla="*/ 2917 w 6034"/>
              <a:gd name="T113" fmla="*/ 4634 h 6420"/>
              <a:gd name="T114" fmla="*/ 3826 w 6034"/>
              <a:gd name="T115" fmla="*/ 783 h 6420"/>
              <a:gd name="T116" fmla="*/ 3925 w 6034"/>
              <a:gd name="T117" fmla="*/ 742 h 6420"/>
              <a:gd name="T118" fmla="*/ 4075 w 6034"/>
              <a:gd name="T119" fmla="*/ 4179 h 6420"/>
              <a:gd name="T120" fmla="*/ 4700 w 6034"/>
              <a:gd name="T121" fmla="*/ 4143 h 6420"/>
              <a:gd name="T122" fmla="*/ 5358 w 6034"/>
              <a:gd name="T123" fmla="*/ 4240 h 6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034" h="6420">
                <a:moveTo>
                  <a:pt x="1424" y="4936"/>
                </a:moveTo>
                <a:cubicBezTo>
                  <a:pt x="1438" y="4937"/>
                  <a:pt x="1442" y="4960"/>
                  <a:pt x="1457" y="4949"/>
                </a:cubicBezTo>
                <a:cubicBezTo>
                  <a:pt x="1486" y="4926"/>
                  <a:pt x="1509" y="4895"/>
                  <a:pt x="1550" y="4889"/>
                </a:cubicBezTo>
                <a:cubicBezTo>
                  <a:pt x="1550" y="4889"/>
                  <a:pt x="1550" y="4886"/>
                  <a:pt x="1550" y="4885"/>
                </a:cubicBezTo>
                <a:cubicBezTo>
                  <a:pt x="1545" y="4878"/>
                  <a:pt x="1538" y="4886"/>
                  <a:pt x="1532" y="4883"/>
                </a:cubicBezTo>
                <a:cubicBezTo>
                  <a:pt x="1541" y="4850"/>
                  <a:pt x="1539" y="4847"/>
                  <a:pt x="1505" y="4828"/>
                </a:cubicBezTo>
                <a:cubicBezTo>
                  <a:pt x="1493" y="4821"/>
                  <a:pt x="1483" y="4820"/>
                  <a:pt x="1472" y="4828"/>
                </a:cubicBezTo>
                <a:cubicBezTo>
                  <a:pt x="1461" y="4835"/>
                  <a:pt x="1462" y="4845"/>
                  <a:pt x="1467" y="4856"/>
                </a:cubicBezTo>
                <a:cubicBezTo>
                  <a:pt x="1471" y="4866"/>
                  <a:pt x="1474" y="4876"/>
                  <a:pt x="1455" y="4872"/>
                </a:cubicBezTo>
                <a:cubicBezTo>
                  <a:pt x="1449" y="4870"/>
                  <a:pt x="1441" y="4874"/>
                  <a:pt x="1431" y="4875"/>
                </a:cubicBezTo>
                <a:cubicBezTo>
                  <a:pt x="1434" y="4867"/>
                  <a:pt x="1436" y="4861"/>
                  <a:pt x="1439" y="4855"/>
                </a:cubicBezTo>
                <a:cubicBezTo>
                  <a:pt x="1442" y="4850"/>
                  <a:pt x="1448" y="4845"/>
                  <a:pt x="1441" y="4840"/>
                </a:cubicBezTo>
                <a:cubicBezTo>
                  <a:pt x="1433" y="4834"/>
                  <a:pt x="1427" y="4842"/>
                  <a:pt x="1425" y="4847"/>
                </a:cubicBezTo>
                <a:cubicBezTo>
                  <a:pt x="1412" y="4878"/>
                  <a:pt x="1380" y="4887"/>
                  <a:pt x="1356" y="4906"/>
                </a:cubicBezTo>
                <a:cubicBezTo>
                  <a:pt x="1343" y="4917"/>
                  <a:pt x="1340" y="4971"/>
                  <a:pt x="1347" y="4967"/>
                </a:cubicBezTo>
                <a:cubicBezTo>
                  <a:pt x="1368" y="4955"/>
                  <a:pt x="1389" y="4960"/>
                  <a:pt x="1411" y="4961"/>
                </a:cubicBezTo>
                <a:cubicBezTo>
                  <a:pt x="1415" y="4961"/>
                  <a:pt x="1420" y="4944"/>
                  <a:pt x="1424" y="4936"/>
                </a:cubicBezTo>
                <a:close/>
                <a:moveTo>
                  <a:pt x="1506" y="5070"/>
                </a:moveTo>
                <a:cubicBezTo>
                  <a:pt x="1493" y="5064"/>
                  <a:pt x="1475" y="5051"/>
                  <a:pt x="1467" y="5056"/>
                </a:cubicBezTo>
                <a:cubicBezTo>
                  <a:pt x="1452" y="5064"/>
                  <a:pt x="1440" y="5063"/>
                  <a:pt x="1427" y="5058"/>
                </a:cubicBezTo>
                <a:cubicBezTo>
                  <a:pt x="1414" y="5055"/>
                  <a:pt x="1403" y="5061"/>
                  <a:pt x="1401" y="5072"/>
                </a:cubicBezTo>
                <a:cubicBezTo>
                  <a:pt x="1398" y="5089"/>
                  <a:pt x="1413" y="5078"/>
                  <a:pt x="1419" y="5080"/>
                </a:cubicBezTo>
                <a:cubicBezTo>
                  <a:pt x="1425" y="5082"/>
                  <a:pt x="1430" y="5086"/>
                  <a:pt x="1430" y="5092"/>
                </a:cubicBezTo>
                <a:cubicBezTo>
                  <a:pt x="1431" y="5113"/>
                  <a:pt x="1445" y="5112"/>
                  <a:pt x="1460" y="5112"/>
                </a:cubicBezTo>
                <a:cubicBezTo>
                  <a:pt x="1471" y="5112"/>
                  <a:pt x="1484" y="5104"/>
                  <a:pt x="1491" y="5123"/>
                </a:cubicBezTo>
                <a:cubicBezTo>
                  <a:pt x="1494" y="5131"/>
                  <a:pt x="1509" y="5135"/>
                  <a:pt x="1518" y="5123"/>
                </a:cubicBezTo>
                <a:cubicBezTo>
                  <a:pt x="1526" y="5112"/>
                  <a:pt x="1527" y="5097"/>
                  <a:pt x="1531" y="5084"/>
                </a:cubicBezTo>
                <a:cubicBezTo>
                  <a:pt x="1534" y="5074"/>
                  <a:pt x="1515" y="5075"/>
                  <a:pt x="1506" y="5070"/>
                </a:cubicBezTo>
                <a:close/>
                <a:moveTo>
                  <a:pt x="6015" y="2524"/>
                </a:moveTo>
                <a:cubicBezTo>
                  <a:pt x="6005" y="2506"/>
                  <a:pt x="6005" y="2481"/>
                  <a:pt x="5980" y="2474"/>
                </a:cubicBezTo>
                <a:cubicBezTo>
                  <a:pt x="5979" y="2474"/>
                  <a:pt x="5979" y="2472"/>
                  <a:pt x="5979" y="2471"/>
                </a:cubicBezTo>
                <a:cubicBezTo>
                  <a:pt x="5994" y="2453"/>
                  <a:pt x="5977" y="2440"/>
                  <a:pt x="5973" y="2424"/>
                </a:cubicBezTo>
                <a:cubicBezTo>
                  <a:pt x="5965" y="2394"/>
                  <a:pt x="5954" y="2366"/>
                  <a:pt x="5922" y="2352"/>
                </a:cubicBezTo>
                <a:cubicBezTo>
                  <a:pt x="5913" y="2349"/>
                  <a:pt x="5901" y="2344"/>
                  <a:pt x="5898" y="2336"/>
                </a:cubicBezTo>
                <a:cubicBezTo>
                  <a:pt x="5886" y="2304"/>
                  <a:pt x="5862" y="2293"/>
                  <a:pt x="5830" y="2297"/>
                </a:cubicBezTo>
                <a:cubicBezTo>
                  <a:pt x="5806" y="2299"/>
                  <a:pt x="5788" y="2279"/>
                  <a:pt x="5763" y="2280"/>
                </a:cubicBezTo>
                <a:cubicBezTo>
                  <a:pt x="5756" y="2281"/>
                  <a:pt x="5740" y="2265"/>
                  <a:pt x="5755" y="2259"/>
                </a:cubicBezTo>
                <a:cubicBezTo>
                  <a:pt x="5781" y="2247"/>
                  <a:pt x="5765" y="2239"/>
                  <a:pt x="5757" y="2230"/>
                </a:cubicBezTo>
                <a:cubicBezTo>
                  <a:pt x="5750" y="2222"/>
                  <a:pt x="5745" y="2215"/>
                  <a:pt x="5742" y="2205"/>
                </a:cubicBezTo>
                <a:cubicBezTo>
                  <a:pt x="5740" y="2195"/>
                  <a:pt x="5733" y="2189"/>
                  <a:pt x="5723" y="2193"/>
                </a:cubicBezTo>
                <a:cubicBezTo>
                  <a:pt x="5710" y="2198"/>
                  <a:pt x="5708" y="2193"/>
                  <a:pt x="5706" y="2183"/>
                </a:cubicBezTo>
                <a:cubicBezTo>
                  <a:pt x="5704" y="2176"/>
                  <a:pt x="5701" y="2166"/>
                  <a:pt x="5691" y="2167"/>
                </a:cubicBezTo>
                <a:cubicBezTo>
                  <a:pt x="5683" y="2169"/>
                  <a:pt x="5686" y="2178"/>
                  <a:pt x="5686" y="2185"/>
                </a:cubicBezTo>
                <a:cubicBezTo>
                  <a:pt x="5686" y="2191"/>
                  <a:pt x="5652" y="2215"/>
                  <a:pt x="5646" y="2214"/>
                </a:cubicBezTo>
                <a:cubicBezTo>
                  <a:pt x="5635" y="2210"/>
                  <a:pt x="5638" y="2204"/>
                  <a:pt x="5643" y="2198"/>
                </a:cubicBezTo>
                <a:cubicBezTo>
                  <a:pt x="5651" y="2189"/>
                  <a:pt x="5650" y="2178"/>
                  <a:pt x="5646" y="2168"/>
                </a:cubicBezTo>
                <a:cubicBezTo>
                  <a:pt x="5641" y="2157"/>
                  <a:pt x="5642" y="2153"/>
                  <a:pt x="5656" y="2148"/>
                </a:cubicBezTo>
                <a:cubicBezTo>
                  <a:pt x="5664" y="2146"/>
                  <a:pt x="5685" y="2141"/>
                  <a:pt x="5676" y="2123"/>
                </a:cubicBezTo>
                <a:cubicBezTo>
                  <a:pt x="5664" y="2099"/>
                  <a:pt x="5659" y="2065"/>
                  <a:pt x="5620" y="2067"/>
                </a:cubicBezTo>
                <a:cubicBezTo>
                  <a:pt x="5629" y="2056"/>
                  <a:pt x="5644" y="2079"/>
                  <a:pt x="5647" y="2061"/>
                </a:cubicBezTo>
                <a:cubicBezTo>
                  <a:pt x="5650" y="2046"/>
                  <a:pt x="5634" y="2042"/>
                  <a:pt x="5623" y="2043"/>
                </a:cubicBezTo>
                <a:cubicBezTo>
                  <a:pt x="5604" y="2044"/>
                  <a:pt x="5593" y="2006"/>
                  <a:pt x="5570" y="2034"/>
                </a:cubicBezTo>
                <a:cubicBezTo>
                  <a:pt x="5568" y="2031"/>
                  <a:pt x="5567" y="2029"/>
                  <a:pt x="5565" y="2027"/>
                </a:cubicBezTo>
                <a:cubicBezTo>
                  <a:pt x="5558" y="2018"/>
                  <a:pt x="5551" y="2011"/>
                  <a:pt x="5541" y="2006"/>
                </a:cubicBezTo>
                <a:cubicBezTo>
                  <a:pt x="5525" y="1998"/>
                  <a:pt x="5521" y="1987"/>
                  <a:pt x="5531" y="1971"/>
                </a:cubicBezTo>
                <a:cubicBezTo>
                  <a:pt x="5543" y="1951"/>
                  <a:pt x="5565" y="1929"/>
                  <a:pt x="5562" y="1911"/>
                </a:cubicBezTo>
                <a:cubicBezTo>
                  <a:pt x="5559" y="1888"/>
                  <a:pt x="5566" y="1877"/>
                  <a:pt x="5583" y="1867"/>
                </a:cubicBezTo>
                <a:cubicBezTo>
                  <a:pt x="5580" y="1865"/>
                  <a:pt x="5579" y="1863"/>
                  <a:pt x="5577" y="1862"/>
                </a:cubicBezTo>
                <a:cubicBezTo>
                  <a:pt x="5542" y="1851"/>
                  <a:pt x="5489" y="1865"/>
                  <a:pt x="5487" y="1803"/>
                </a:cubicBezTo>
                <a:cubicBezTo>
                  <a:pt x="5487" y="1798"/>
                  <a:pt x="5478" y="1794"/>
                  <a:pt x="5473" y="1789"/>
                </a:cubicBezTo>
                <a:cubicBezTo>
                  <a:pt x="5469" y="1784"/>
                  <a:pt x="5454" y="1786"/>
                  <a:pt x="5461" y="1774"/>
                </a:cubicBezTo>
                <a:cubicBezTo>
                  <a:pt x="5467" y="1765"/>
                  <a:pt x="5477" y="1762"/>
                  <a:pt x="5486" y="1772"/>
                </a:cubicBezTo>
                <a:cubicBezTo>
                  <a:pt x="5492" y="1778"/>
                  <a:pt x="5497" y="1783"/>
                  <a:pt x="5506" y="1777"/>
                </a:cubicBezTo>
                <a:cubicBezTo>
                  <a:pt x="5527" y="1761"/>
                  <a:pt x="5524" y="1776"/>
                  <a:pt x="5523" y="1791"/>
                </a:cubicBezTo>
                <a:cubicBezTo>
                  <a:pt x="5522" y="1807"/>
                  <a:pt x="5528" y="1813"/>
                  <a:pt x="5533" y="1807"/>
                </a:cubicBezTo>
                <a:cubicBezTo>
                  <a:pt x="5541" y="1796"/>
                  <a:pt x="5561" y="1798"/>
                  <a:pt x="5558" y="1779"/>
                </a:cubicBezTo>
                <a:cubicBezTo>
                  <a:pt x="5569" y="1784"/>
                  <a:pt x="5561" y="1814"/>
                  <a:pt x="5576" y="1799"/>
                </a:cubicBezTo>
                <a:cubicBezTo>
                  <a:pt x="5590" y="1783"/>
                  <a:pt x="5605" y="1765"/>
                  <a:pt x="5620" y="1749"/>
                </a:cubicBezTo>
                <a:cubicBezTo>
                  <a:pt x="5635" y="1733"/>
                  <a:pt x="5646" y="1698"/>
                  <a:pt x="5679" y="1727"/>
                </a:cubicBezTo>
                <a:cubicBezTo>
                  <a:pt x="5683" y="1731"/>
                  <a:pt x="5687" y="1726"/>
                  <a:pt x="5691" y="1723"/>
                </a:cubicBezTo>
                <a:cubicBezTo>
                  <a:pt x="5712" y="1710"/>
                  <a:pt x="5713" y="1698"/>
                  <a:pt x="5692" y="1676"/>
                </a:cubicBezTo>
                <a:cubicBezTo>
                  <a:pt x="5680" y="1664"/>
                  <a:pt x="5682" y="1659"/>
                  <a:pt x="5697" y="1655"/>
                </a:cubicBezTo>
                <a:cubicBezTo>
                  <a:pt x="5718" y="1649"/>
                  <a:pt x="5720" y="1637"/>
                  <a:pt x="5715" y="1617"/>
                </a:cubicBezTo>
                <a:cubicBezTo>
                  <a:pt x="5711" y="1601"/>
                  <a:pt x="5705" y="1585"/>
                  <a:pt x="5716" y="1566"/>
                </a:cubicBezTo>
                <a:cubicBezTo>
                  <a:pt x="5733" y="1535"/>
                  <a:pt x="5728" y="1497"/>
                  <a:pt x="5726" y="1465"/>
                </a:cubicBezTo>
                <a:cubicBezTo>
                  <a:pt x="5724" y="1444"/>
                  <a:pt x="5703" y="1422"/>
                  <a:pt x="5695" y="1395"/>
                </a:cubicBezTo>
                <a:cubicBezTo>
                  <a:pt x="5686" y="1360"/>
                  <a:pt x="5650" y="1352"/>
                  <a:pt x="5616" y="1359"/>
                </a:cubicBezTo>
                <a:cubicBezTo>
                  <a:pt x="5588" y="1366"/>
                  <a:pt x="5588" y="1346"/>
                  <a:pt x="5585" y="1329"/>
                </a:cubicBezTo>
                <a:cubicBezTo>
                  <a:pt x="5581" y="1307"/>
                  <a:pt x="5601" y="1300"/>
                  <a:pt x="5616" y="1286"/>
                </a:cubicBezTo>
                <a:cubicBezTo>
                  <a:pt x="5597" y="1279"/>
                  <a:pt x="5580" y="1272"/>
                  <a:pt x="5565" y="1268"/>
                </a:cubicBezTo>
                <a:cubicBezTo>
                  <a:pt x="5537" y="1260"/>
                  <a:pt x="5550" y="1299"/>
                  <a:pt x="5531" y="1307"/>
                </a:cubicBezTo>
                <a:cubicBezTo>
                  <a:pt x="5527" y="1309"/>
                  <a:pt x="5525" y="1316"/>
                  <a:pt x="5519" y="1319"/>
                </a:cubicBezTo>
                <a:cubicBezTo>
                  <a:pt x="5503" y="1327"/>
                  <a:pt x="5489" y="1328"/>
                  <a:pt x="5482" y="1308"/>
                </a:cubicBezTo>
                <a:cubicBezTo>
                  <a:pt x="5476" y="1291"/>
                  <a:pt x="5464" y="1284"/>
                  <a:pt x="5447" y="1281"/>
                </a:cubicBezTo>
                <a:cubicBezTo>
                  <a:pt x="5437" y="1279"/>
                  <a:pt x="5421" y="1276"/>
                  <a:pt x="5423" y="1265"/>
                </a:cubicBezTo>
                <a:cubicBezTo>
                  <a:pt x="5428" y="1226"/>
                  <a:pt x="5403" y="1237"/>
                  <a:pt x="5383" y="1237"/>
                </a:cubicBezTo>
                <a:cubicBezTo>
                  <a:pt x="5375" y="1238"/>
                  <a:pt x="5367" y="1238"/>
                  <a:pt x="5360" y="1236"/>
                </a:cubicBezTo>
                <a:cubicBezTo>
                  <a:pt x="5346" y="1234"/>
                  <a:pt x="5344" y="1223"/>
                  <a:pt x="5346" y="1212"/>
                </a:cubicBezTo>
                <a:cubicBezTo>
                  <a:pt x="5348" y="1200"/>
                  <a:pt x="5352" y="1194"/>
                  <a:pt x="5366" y="1198"/>
                </a:cubicBezTo>
                <a:cubicBezTo>
                  <a:pt x="5376" y="1201"/>
                  <a:pt x="5387" y="1199"/>
                  <a:pt x="5398" y="1199"/>
                </a:cubicBezTo>
                <a:cubicBezTo>
                  <a:pt x="5403" y="1199"/>
                  <a:pt x="5412" y="1199"/>
                  <a:pt x="5409" y="1191"/>
                </a:cubicBezTo>
                <a:cubicBezTo>
                  <a:pt x="5401" y="1169"/>
                  <a:pt x="5423" y="1159"/>
                  <a:pt x="5424" y="1142"/>
                </a:cubicBezTo>
                <a:cubicBezTo>
                  <a:pt x="5435" y="1147"/>
                  <a:pt x="5431" y="1165"/>
                  <a:pt x="5444" y="1161"/>
                </a:cubicBezTo>
                <a:cubicBezTo>
                  <a:pt x="5454" y="1159"/>
                  <a:pt x="5448" y="1146"/>
                  <a:pt x="5453" y="1136"/>
                </a:cubicBezTo>
                <a:cubicBezTo>
                  <a:pt x="5460" y="1162"/>
                  <a:pt x="5481" y="1148"/>
                  <a:pt x="5488" y="1144"/>
                </a:cubicBezTo>
                <a:cubicBezTo>
                  <a:pt x="5515" y="1128"/>
                  <a:pt x="5479" y="1108"/>
                  <a:pt x="5487" y="1086"/>
                </a:cubicBezTo>
                <a:cubicBezTo>
                  <a:pt x="5496" y="1097"/>
                  <a:pt x="5503" y="1106"/>
                  <a:pt x="5510" y="1114"/>
                </a:cubicBezTo>
                <a:cubicBezTo>
                  <a:pt x="5516" y="1121"/>
                  <a:pt x="5523" y="1130"/>
                  <a:pt x="5532" y="1125"/>
                </a:cubicBezTo>
                <a:cubicBezTo>
                  <a:pt x="5543" y="1118"/>
                  <a:pt x="5536" y="1107"/>
                  <a:pt x="5532" y="1099"/>
                </a:cubicBezTo>
                <a:cubicBezTo>
                  <a:pt x="5530" y="1094"/>
                  <a:pt x="5527" y="1090"/>
                  <a:pt x="5524" y="1086"/>
                </a:cubicBezTo>
                <a:cubicBezTo>
                  <a:pt x="5513" y="1073"/>
                  <a:pt x="5509" y="1061"/>
                  <a:pt x="5528" y="1056"/>
                </a:cubicBezTo>
                <a:cubicBezTo>
                  <a:pt x="5504" y="1025"/>
                  <a:pt x="5472" y="1000"/>
                  <a:pt x="5460" y="961"/>
                </a:cubicBezTo>
                <a:cubicBezTo>
                  <a:pt x="5452" y="937"/>
                  <a:pt x="5432" y="934"/>
                  <a:pt x="5413" y="937"/>
                </a:cubicBezTo>
                <a:cubicBezTo>
                  <a:pt x="5399" y="939"/>
                  <a:pt x="5389" y="952"/>
                  <a:pt x="5393" y="972"/>
                </a:cubicBezTo>
                <a:cubicBezTo>
                  <a:pt x="5397" y="989"/>
                  <a:pt x="5358" y="1034"/>
                  <a:pt x="5335" y="1042"/>
                </a:cubicBezTo>
                <a:cubicBezTo>
                  <a:pt x="5343" y="1033"/>
                  <a:pt x="5350" y="1025"/>
                  <a:pt x="5357" y="1017"/>
                </a:cubicBezTo>
                <a:cubicBezTo>
                  <a:pt x="5361" y="1013"/>
                  <a:pt x="5367" y="1010"/>
                  <a:pt x="5363" y="1003"/>
                </a:cubicBezTo>
                <a:cubicBezTo>
                  <a:pt x="5359" y="997"/>
                  <a:pt x="5353" y="996"/>
                  <a:pt x="5348" y="1000"/>
                </a:cubicBezTo>
                <a:cubicBezTo>
                  <a:pt x="5335" y="1008"/>
                  <a:pt x="5324" y="1015"/>
                  <a:pt x="5316" y="995"/>
                </a:cubicBezTo>
                <a:cubicBezTo>
                  <a:pt x="5314" y="990"/>
                  <a:pt x="5305" y="990"/>
                  <a:pt x="5300" y="992"/>
                </a:cubicBezTo>
                <a:cubicBezTo>
                  <a:pt x="5288" y="997"/>
                  <a:pt x="5283" y="992"/>
                  <a:pt x="5279" y="980"/>
                </a:cubicBezTo>
                <a:cubicBezTo>
                  <a:pt x="5274" y="960"/>
                  <a:pt x="5260" y="956"/>
                  <a:pt x="5244" y="970"/>
                </a:cubicBezTo>
                <a:cubicBezTo>
                  <a:pt x="5224" y="988"/>
                  <a:pt x="5216" y="977"/>
                  <a:pt x="5211" y="958"/>
                </a:cubicBezTo>
                <a:cubicBezTo>
                  <a:pt x="5209" y="950"/>
                  <a:pt x="5210" y="942"/>
                  <a:pt x="5210" y="936"/>
                </a:cubicBezTo>
                <a:cubicBezTo>
                  <a:pt x="5208" y="920"/>
                  <a:pt x="5226" y="895"/>
                  <a:pt x="5193" y="889"/>
                </a:cubicBezTo>
                <a:cubicBezTo>
                  <a:pt x="5189" y="888"/>
                  <a:pt x="5185" y="883"/>
                  <a:pt x="5189" y="878"/>
                </a:cubicBezTo>
                <a:cubicBezTo>
                  <a:pt x="5195" y="870"/>
                  <a:pt x="5200" y="862"/>
                  <a:pt x="5191" y="855"/>
                </a:cubicBezTo>
                <a:cubicBezTo>
                  <a:pt x="5182" y="848"/>
                  <a:pt x="5173" y="851"/>
                  <a:pt x="5164" y="856"/>
                </a:cubicBezTo>
                <a:cubicBezTo>
                  <a:pt x="5152" y="863"/>
                  <a:pt x="5105" y="849"/>
                  <a:pt x="5104" y="838"/>
                </a:cubicBezTo>
                <a:cubicBezTo>
                  <a:pt x="5099" y="806"/>
                  <a:pt x="5087" y="778"/>
                  <a:pt x="5071" y="751"/>
                </a:cubicBezTo>
                <a:cubicBezTo>
                  <a:pt x="5071" y="751"/>
                  <a:pt x="5073" y="748"/>
                  <a:pt x="5075" y="746"/>
                </a:cubicBezTo>
                <a:cubicBezTo>
                  <a:pt x="5087" y="750"/>
                  <a:pt x="5110" y="783"/>
                  <a:pt x="5107" y="736"/>
                </a:cubicBezTo>
                <a:cubicBezTo>
                  <a:pt x="5106" y="730"/>
                  <a:pt x="5116" y="732"/>
                  <a:pt x="5122" y="733"/>
                </a:cubicBezTo>
                <a:cubicBezTo>
                  <a:pt x="5127" y="733"/>
                  <a:pt x="5134" y="738"/>
                  <a:pt x="5136" y="730"/>
                </a:cubicBezTo>
                <a:cubicBezTo>
                  <a:pt x="5138" y="724"/>
                  <a:pt x="5133" y="719"/>
                  <a:pt x="5129" y="715"/>
                </a:cubicBezTo>
                <a:cubicBezTo>
                  <a:pt x="5118" y="703"/>
                  <a:pt x="5102" y="699"/>
                  <a:pt x="5085" y="696"/>
                </a:cubicBezTo>
                <a:cubicBezTo>
                  <a:pt x="5106" y="663"/>
                  <a:pt x="5105" y="663"/>
                  <a:pt x="5068" y="649"/>
                </a:cubicBezTo>
                <a:cubicBezTo>
                  <a:pt x="5050" y="642"/>
                  <a:pt x="5038" y="644"/>
                  <a:pt x="5030" y="662"/>
                </a:cubicBezTo>
                <a:cubicBezTo>
                  <a:pt x="5021" y="684"/>
                  <a:pt x="5051" y="666"/>
                  <a:pt x="5049" y="684"/>
                </a:cubicBezTo>
                <a:cubicBezTo>
                  <a:pt x="5033" y="695"/>
                  <a:pt x="5019" y="687"/>
                  <a:pt x="5004" y="677"/>
                </a:cubicBezTo>
                <a:cubicBezTo>
                  <a:pt x="4978" y="661"/>
                  <a:pt x="4964" y="668"/>
                  <a:pt x="4961" y="697"/>
                </a:cubicBezTo>
                <a:cubicBezTo>
                  <a:pt x="4960" y="704"/>
                  <a:pt x="4957" y="711"/>
                  <a:pt x="4956" y="717"/>
                </a:cubicBezTo>
                <a:cubicBezTo>
                  <a:pt x="4953" y="737"/>
                  <a:pt x="4929" y="762"/>
                  <a:pt x="4968" y="774"/>
                </a:cubicBezTo>
                <a:cubicBezTo>
                  <a:pt x="4974" y="776"/>
                  <a:pt x="4986" y="785"/>
                  <a:pt x="4979" y="794"/>
                </a:cubicBezTo>
                <a:cubicBezTo>
                  <a:pt x="4974" y="802"/>
                  <a:pt x="4962" y="802"/>
                  <a:pt x="4952" y="802"/>
                </a:cubicBezTo>
                <a:cubicBezTo>
                  <a:pt x="4944" y="803"/>
                  <a:pt x="4936" y="800"/>
                  <a:pt x="4932" y="790"/>
                </a:cubicBezTo>
                <a:cubicBezTo>
                  <a:pt x="4915" y="756"/>
                  <a:pt x="4868" y="749"/>
                  <a:pt x="4839" y="775"/>
                </a:cubicBezTo>
                <a:cubicBezTo>
                  <a:pt x="4829" y="784"/>
                  <a:pt x="4819" y="793"/>
                  <a:pt x="4803" y="789"/>
                </a:cubicBezTo>
                <a:cubicBezTo>
                  <a:pt x="4788" y="785"/>
                  <a:pt x="4772" y="781"/>
                  <a:pt x="4783" y="808"/>
                </a:cubicBezTo>
                <a:cubicBezTo>
                  <a:pt x="4786" y="816"/>
                  <a:pt x="4776" y="818"/>
                  <a:pt x="4766" y="818"/>
                </a:cubicBezTo>
                <a:cubicBezTo>
                  <a:pt x="4747" y="816"/>
                  <a:pt x="4722" y="820"/>
                  <a:pt x="4719" y="837"/>
                </a:cubicBezTo>
                <a:cubicBezTo>
                  <a:pt x="4712" y="871"/>
                  <a:pt x="4700" y="862"/>
                  <a:pt x="4681" y="850"/>
                </a:cubicBezTo>
                <a:cubicBezTo>
                  <a:pt x="4669" y="843"/>
                  <a:pt x="4655" y="847"/>
                  <a:pt x="4648" y="860"/>
                </a:cubicBezTo>
                <a:cubicBezTo>
                  <a:pt x="4641" y="874"/>
                  <a:pt x="4655" y="878"/>
                  <a:pt x="4663" y="884"/>
                </a:cubicBezTo>
                <a:cubicBezTo>
                  <a:pt x="4675" y="892"/>
                  <a:pt x="4688" y="899"/>
                  <a:pt x="4704" y="894"/>
                </a:cubicBezTo>
                <a:cubicBezTo>
                  <a:pt x="4714" y="892"/>
                  <a:pt x="4725" y="893"/>
                  <a:pt x="4728" y="908"/>
                </a:cubicBezTo>
                <a:cubicBezTo>
                  <a:pt x="4701" y="898"/>
                  <a:pt x="4676" y="896"/>
                  <a:pt x="4653" y="910"/>
                </a:cubicBezTo>
                <a:cubicBezTo>
                  <a:pt x="4626" y="926"/>
                  <a:pt x="4615" y="912"/>
                  <a:pt x="4604" y="891"/>
                </a:cubicBezTo>
                <a:cubicBezTo>
                  <a:pt x="4615" y="885"/>
                  <a:pt x="4629" y="903"/>
                  <a:pt x="4634" y="888"/>
                </a:cubicBezTo>
                <a:cubicBezTo>
                  <a:pt x="4638" y="876"/>
                  <a:pt x="4626" y="865"/>
                  <a:pt x="4616" y="857"/>
                </a:cubicBezTo>
                <a:cubicBezTo>
                  <a:pt x="4607" y="851"/>
                  <a:pt x="4594" y="849"/>
                  <a:pt x="4588" y="837"/>
                </a:cubicBezTo>
                <a:cubicBezTo>
                  <a:pt x="4591" y="829"/>
                  <a:pt x="4609" y="829"/>
                  <a:pt x="4604" y="817"/>
                </a:cubicBezTo>
                <a:cubicBezTo>
                  <a:pt x="4600" y="805"/>
                  <a:pt x="4588" y="809"/>
                  <a:pt x="4579" y="810"/>
                </a:cubicBezTo>
                <a:cubicBezTo>
                  <a:pt x="4570" y="811"/>
                  <a:pt x="4566" y="810"/>
                  <a:pt x="4561" y="801"/>
                </a:cubicBezTo>
                <a:cubicBezTo>
                  <a:pt x="4553" y="789"/>
                  <a:pt x="4541" y="776"/>
                  <a:pt x="4535" y="804"/>
                </a:cubicBezTo>
                <a:cubicBezTo>
                  <a:pt x="4534" y="813"/>
                  <a:pt x="4531" y="817"/>
                  <a:pt x="4523" y="810"/>
                </a:cubicBezTo>
                <a:cubicBezTo>
                  <a:pt x="4515" y="802"/>
                  <a:pt x="4504" y="805"/>
                  <a:pt x="4494" y="800"/>
                </a:cubicBezTo>
                <a:cubicBezTo>
                  <a:pt x="4463" y="785"/>
                  <a:pt x="4442" y="795"/>
                  <a:pt x="4435" y="824"/>
                </a:cubicBezTo>
                <a:cubicBezTo>
                  <a:pt x="4428" y="820"/>
                  <a:pt x="4431" y="811"/>
                  <a:pt x="4428" y="806"/>
                </a:cubicBezTo>
                <a:cubicBezTo>
                  <a:pt x="4412" y="786"/>
                  <a:pt x="4430" y="750"/>
                  <a:pt x="4399" y="737"/>
                </a:cubicBezTo>
                <a:cubicBezTo>
                  <a:pt x="4379" y="730"/>
                  <a:pt x="4378" y="714"/>
                  <a:pt x="4384" y="700"/>
                </a:cubicBezTo>
                <a:cubicBezTo>
                  <a:pt x="4393" y="682"/>
                  <a:pt x="4381" y="676"/>
                  <a:pt x="4371" y="676"/>
                </a:cubicBezTo>
                <a:cubicBezTo>
                  <a:pt x="4344" y="677"/>
                  <a:pt x="4342" y="657"/>
                  <a:pt x="4345" y="642"/>
                </a:cubicBezTo>
                <a:cubicBezTo>
                  <a:pt x="4348" y="622"/>
                  <a:pt x="4341" y="608"/>
                  <a:pt x="4331" y="592"/>
                </a:cubicBezTo>
                <a:cubicBezTo>
                  <a:pt x="4342" y="591"/>
                  <a:pt x="4357" y="607"/>
                  <a:pt x="4361" y="590"/>
                </a:cubicBezTo>
                <a:cubicBezTo>
                  <a:pt x="4364" y="578"/>
                  <a:pt x="4352" y="570"/>
                  <a:pt x="4341" y="565"/>
                </a:cubicBezTo>
                <a:cubicBezTo>
                  <a:pt x="4328" y="559"/>
                  <a:pt x="4316" y="558"/>
                  <a:pt x="4301" y="569"/>
                </a:cubicBezTo>
                <a:cubicBezTo>
                  <a:pt x="4323" y="526"/>
                  <a:pt x="4314" y="480"/>
                  <a:pt x="4284" y="465"/>
                </a:cubicBezTo>
                <a:cubicBezTo>
                  <a:pt x="4270" y="457"/>
                  <a:pt x="4254" y="453"/>
                  <a:pt x="4244" y="472"/>
                </a:cubicBezTo>
                <a:cubicBezTo>
                  <a:pt x="4237" y="487"/>
                  <a:pt x="4231" y="489"/>
                  <a:pt x="4225" y="475"/>
                </a:cubicBezTo>
                <a:cubicBezTo>
                  <a:pt x="4218" y="458"/>
                  <a:pt x="4196" y="456"/>
                  <a:pt x="4193" y="434"/>
                </a:cubicBezTo>
                <a:cubicBezTo>
                  <a:pt x="4193" y="427"/>
                  <a:pt x="4173" y="417"/>
                  <a:pt x="4163" y="434"/>
                </a:cubicBezTo>
                <a:cubicBezTo>
                  <a:pt x="4158" y="443"/>
                  <a:pt x="4149" y="446"/>
                  <a:pt x="4141" y="450"/>
                </a:cubicBezTo>
                <a:cubicBezTo>
                  <a:pt x="4124" y="458"/>
                  <a:pt x="4113" y="475"/>
                  <a:pt x="4123" y="490"/>
                </a:cubicBezTo>
                <a:cubicBezTo>
                  <a:pt x="4134" y="507"/>
                  <a:pt x="4145" y="487"/>
                  <a:pt x="4155" y="481"/>
                </a:cubicBezTo>
                <a:cubicBezTo>
                  <a:pt x="4159" y="478"/>
                  <a:pt x="4161" y="472"/>
                  <a:pt x="4167" y="476"/>
                </a:cubicBezTo>
                <a:cubicBezTo>
                  <a:pt x="4172" y="481"/>
                  <a:pt x="4174" y="487"/>
                  <a:pt x="4169" y="492"/>
                </a:cubicBezTo>
                <a:cubicBezTo>
                  <a:pt x="4159" y="502"/>
                  <a:pt x="4155" y="515"/>
                  <a:pt x="4152" y="529"/>
                </a:cubicBezTo>
                <a:cubicBezTo>
                  <a:pt x="4149" y="541"/>
                  <a:pt x="4144" y="559"/>
                  <a:pt x="4157" y="562"/>
                </a:cubicBezTo>
                <a:cubicBezTo>
                  <a:pt x="4171" y="566"/>
                  <a:pt x="4170" y="547"/>
                  <a:pt x="4172" y="537"/>
                </a:cubicBezTo>
                <a:cubicBezTo>
                  <a:pt x="4175" y="518"/>
                  <a:pt x="4191" y="518"/>
                  <a:pt x="4203" y="520"/>
                </a:cubicBezTo>
                <a:cubicBezTo>
                  <a:pt x="4217" y="522"/>
                  <a:pt x="4215" y="538"/>
                  <a:pt x="4212" y="547"/>
                </a:cubicBezTo>
                <a:cubicBezTo>
                  <a:pt x="4207" y="561"/>
                  <a:pt x="4203" y="580"/>
                  <a:pt x="4188" y="585"/>
                </a:cubicBezTo>
                <a:cubicBezTo>
                  <a:pt x="4159" y="593"/>
                  <a:pt x="4161" y="615"/>
                  <a:pt x="4162" y="636"/>
                </a:cubicBezTo>
                <a:cubicBezTo>
                  <a:pt x="4162" y="642"/>
                  <a:pt x="4160" y="651"/>
                  <a:pt x="4169" y="652"/>
                </a:cubicBezTo>
                <a:cubicBezTo>
                  <a:pt x="4177" y="653"/>
                  <a:pt x="4187" y="650"/>
                  <a:pt x="4188" y="642"/>
                </a:cubicBezTo>
                <a:cubicBezTo>
                  <a:pt x="4190" y="630"/>
                  <a:pt x="4192" y="620"/>
                  <a:pt x="4206" y="620"/>
                </a:cubicBezTo>
                <a:cubicBezTo>
                  <a:pt x="4222" y="620"/>
                  <a:pt x="4216" y="635"/>
                  <a:pt x="4220" y="644"/>
                </a:cubicBezTo>
                <a:cubicBezTo>
                  <a:pt x="4222" y="647"/>
                  <a:pt x="4229" y="650"/>
                  <a:pt x="4225" y="656"/>
                </a:cubicBezTo>
                <a:cubicBezTo>
                  <a:pt x="4188" y="657"/>
                  <a:pt x="4174" y="669"/>
                  <a:pt x="4169" y="713"/>
                </a:cubicBezTo>
                <a:cubicBezTo>
                  <a:pt x="4168" y="723"/>
                  <a:pt x="4166" y="721"/>
                  <a:pt x="4162" y="720"/>
                </a:cubicBezTo>
                <a:cubicBezTo>
                  <a:pt x="4159" y="718"/>
                  <a:pt x="4152" y="728"/>
                  <a:pt x="4151" y="715"/>
                </a:cubicBezTo>
                <a:cubicBezTo>
                  <a:pt x="4149" y="687"/>
                  <a:pt x="4131" y="666"/>
                  <a:pt x="4119" y="642"/>
                </a:cubicBezTo>
                <a:cubicBezTo>
                  <a:pt x="4108" y="620"/>
                  <a:pt x="4087" y="613"/>
                  <a:pt x="4065" y="620"/>
                </a:cubicBezTo>
                <a:cubicBezTo>
                  <a:pt x="4042" y="626"/>
                  <a:pt x="4030" y="631"/>
                  <a:pt x="4013" y="603"/>
                </a:cubicBezTo>
                <a:cubicBezTo>
                  <a:pt x="4000" y="581"/>
                  <a:pt x="4001" y="579"/>
                  <a:pt x="4026" y="573"/>
                </a:cubicBezTo>
                <a:cubicBezTo>
                  <a:pt x="3999" y="566"/>
                  <a:pt x="3979" y="554"/>
                  <a:pt x="3963" y="536"/>
                </a:cubicBezTo>
                <a:cubicBezTo>
                  <a:pt x="3962" y="535"/>
                  <a:pt x="3959" y="535"/>
                  <a:pt x="3957" y="534"/>
                </a:cubicBezTo>
                <a:cubicBezTo>
                  <a:pt x="3951" y="531"/>
                  <a:pt x="3943" y="530"/>
                  <a:pt x="3939" y="537"/>
                </a:cubicBezTo>
                <a:cubicBezTo>
                  <a:pt x="3935" y="544"/>
                  <a:pt x="3941" y="547"/>
                  <a:pt x="3946" y="550"/>
                </a:cubicBezTo>
                <a:cubicBezTo>
                  <a:pt x="3951" y="553"/>
                  <a:pt x="3952" y="556"/>
                  <a:pt x="3950" y="562"/>
                </a:cubicBezTo>
                <a:cubicBezTo>
                  <a:pt x="3948" y="569"/>
                  <a:pt x="3942" y="569"/>
                  <a:pt x="3936" y="569"/>
                </a:cubicBezTo>
                <a:cubicBezTo>
                  <a:pt x="3912" y="568"/>
                  <a:pt x="3926" y="552"/>
                  <a:pt x="3926" y="542"/>
                </a:cubicBezTo>
                <a:cubicBezTo>
                  <a:pt x="3927" y="534"/>
                  <a:pt x="3938" y="519"/>
                  <a:pt x="3925" y="520"/>
                </a:cubicBezTo>
                <a:cubicBezTo>
                  <a:pt x="3909" y="521"/>
                  <a:pt x="3893" y="514"/>
                  <a:pt x="3879" y="522"/>
                </a:cubicBezTo>
                <a:cubicBezTo>
                  <a:pt x="3853" y="537"/>
                  <a:pt x="3824" y="509"/>
                  <a:pt x="3799" y="530"/>
                </a:cubicBezTo>
                <a:cubicBezTo>
                  <a:pt x="3798" y="531"/>
                  <a:pt x="3790" y="526"/>
                  <a:pt x="3788" y="522"/>
                </a:cubicBezTo>
                <a:cubicBezTo>
                  <a:pt x="3772" y="499"/>
                  <a:pt x="3758" y="504"/>
                  <a:pt x="3746" y="525"/>
                </a:cubicBezTo>
                <a:cubicBezTo>
                  <a:pt x="3739" y="539"/>
                  <a:pt x="3713" y="545"/>
                  <a:pt x="3728" y="569"/>
                </a:cubicBezTo>
                <a:cubicBezTo>
                  <a:pt x="3731" y="573"/>
                  <a:pt x="3726" y="576"/>
                  <a:pt x="3722" y="577"/>
                </a:cubicBezTo>
                <a:cubicBezTo>
                  <a:pt x="3695" y="584"/>
                  <a:pt x="3699" y="607"/>
                  <a:pt x="3697" y="628"/>
                </a:cubicBezTo>
                <a:cubicBezTo>
                  <a:pt x="3696" y="637"/>
                  <a:pt x="3698" y="652"/>
                  <a:pt x="3688" y="652"/>
                </a:cubicBezTo>
                <a:cubicBezTo>
                  <a:pt x="3678" y="652"/>
                  <a:pt x="3667" y="666"/>
                  <a:pt x="3655" y="650"/>
                </a:cubicBezTo>
                <a:cubicBezTo>
                  <a:pt x="3646" y="638"/>
                  <a:pt x="3631" y="635"/>
                  <a:pt x="3627" y="658"/>
                </a:cubicBezTo>
                <a:cubicBezTo>
                  <a:pt x="3626" y="666"/>
                  <a:pt x="3623" y="676"/>
                  <a:pt x="3613" y="674"/>
                </a:cubicBezTo>
                <a:cubicBezTo>
                  <a:pt x="3590" y="669"/>
                  <a:pt x="3577" y="688"/>
                  <a:pt x="3564" y="699"/>
                </a:cubicBezTo>
                <a:cubicBezTo>
                  <a:pt x="3534" y="725"/>
                  <a:pt x="3534" y="755"/>
                  <a:pt x="3562" y="766"/>
                </a:cubicBezTo>
                <a:cubicBezTo>
                  <a:pt x="3558" y="771"/>
                  <a:pt x="3553" y="770"/>
                  <a:pt x="3549" y="768"/>
                </a:cubicBezTo>
                <a:cubicBezTo>
                  <a:pt x="3514" y="755"/>
                  <a:pt x="3480" y="745"/>
                  <a:pt x="3442" y="749"/>
                </a:cubicBezTo>
                <a:cubicBezTo>
                  <a:pt x="3429" y="750"/>
                  <a:pt x="3408" y="751"/>
                  <a:pt x="3401" y="738"/>
                </a:cubicBezTo>
                <a:cubicBezTo>
                  <a:pt x="3382" y="700"/>
                  <a:pt x="3355" y="719"/>
                  <a:pt x="3333" y="729"/>
                </a:cubicBezTo>
                <a:cubicBezTo>
                  <a:pt x="3319" y="736"/>
                  <a:pt x="3295" y="743"/>
                  <a:pt x="3298" y="766"/>
                </a:cubicBezTo>
                <a:cubicBezTo>
                  <a:pt x="3300" y="785"/>
                  <a:pt x="3301" y="797"/>
                  <a:pt x="3279" y="804"/>
                </a:cubicBezTo>
                <a:cubicBezTo>
                  <a:pt x="3272" y="807"/>
                  <a:pt x="3267" y="818"/>
                  <a:pt x="3257" y="811"/>
                </a:cubicBezTo>
                <a:cubicBezTo>
                  <a:pt x="3240" y="798"/>
                  <a:pt x="3257" y="778"/>
                  <a:pt x="3249" y="762"/>
                </a:cubicBezTo>
                <a:cubicBezTo>
                  <a:pt x="3245" y="754"/>
                  <a:pt x="3259" y="757"/>
                  <a:pt x="3264" y="755"/>
                </a:cubicBezTo>
                <a:cubicBezTo>
                  <a:pt x="3271" y="753"/>
                  <a:pt x="3282" y="758"/>
                  <a:pt x="3282" y="746"/>
                </a:cubicBezTo>
                <a:cubicBezTo>
                  <a:pt x="3282" y="722"/>
                  <a:pt x="3254" y="702"/>
                  <a:pt x="3227" y="703"/>
                </a:cubicBezTo>
                <a:cubicBezTo>
                  <a:pt x="3245" y="701"/>
                  <a:pt x="3248" y="687"/>
                  <a:pt x="3246" y="675"/>
                </a:cubicBezTo>
                <a:cubicBezTo>
                  <a:pt x="3242" y="649"/>
                  <a:pt x="3266" y="629"/>
                  <a:pt x="3259" y="604"/>
                </a:cubicBezTo>
                <a:cubicBezTo>
                  <a:pt x="3258" y="599"/>
                  <a:pt x="3262" y="595"/>
                  <a:pt x="3267" y="592"/>
                </a:cubicBezTo>
                <a:cubicBezTo>
                  <a:pt x="3287" y="579"/>
                  <a:pt x="3286" y="566"/>
                  <a:pt x="3265" y="551"/>
                </a:cubicBezTo>
                <a:cubicBezTo>
                  <a:pt x="3257" y="547"/>
                  <a:pt x="3242" y="547"/>
                  <a:pt x="3243" y="539"/>
                </a:cubicBezTo>
                <a:cubicBezTo>
                  <a:pt x="3246" y="510"/>
                  <a:pt x="3225" y="513"/>
                  <a:pt x="3208" y="509"/>
                </a:cubicBezTo>
                <a:cubicBezTo>
                  <a:pt x="3191" y="504"/>
                  <a:pt x="3182" y="494"/>
                  <a:pt x="3195" y="477"/>
                </a:cubicBezTo>
                <a:cubicBezTo>
                  <a:pt x="3200" y="471"/>
                  <a:pt x="3202" y="466"/>
                  <a:pt x="3202" y="459"/>
                </a:cubicBezTo>
                <a:cubicBezTo>
                  <a:pt x="3202" y="452"/>
                  <a:pt x="3204" y="450"/>
                  <a:pt x="3210" y="455"/>
                </a:cubicBezTo>
                <a:cubicBezTo>
                  <a:pt x="3215" y="460"/>
                  <a:pt x="3220" y="466"/>
                  <a:pt x="3227" y="459"/>
                </a:cubicBezTo>
                <a:cubicBezTo>
                  <a:pt x="3233" y="453"/>
                  <a:pt x="3231" y="444"/>
                  <a:pt x="3229" y="437"/>
                </a:cubicBezTo>
                <a:cubicBezTo>
                  <a:pt x="3223" y="424"/>
                  <a:pt x="3214" y="412"/>
                  <a:pt x="3218" y="398"/>
                </a:cubicBezTo>
                <a:cubicBezTo>
                  <a:pt x="3227" y="364"/>
                  <a:pt x="3198" y="360"/>
                  <a:pt x="3179" y="352"/>
                </a:cubicBezTo>
                <a:cubicBezTo>
                  <a:pt x="3159" y="343"/>
                  <a:pt x="3139" y="343"/>
                  <a:pt x="3126" y="365"/>
                </a:cubicBezTo>
                <a:cubicBezTo>
                  <a:pt x="3123" y="369"/>
                  <a:pt x="3122" y="376"/>
                  <a:pt x="3114" y="377"/>
                </a:cubicBezTo>
                <a:cubicBezTo>
                  <a:pt x="3094" y="378"/>
                  <a:pt x="3057" y="335"/>
                  <a:pt x="3057" y="313"/>
                </a:cubicBezTo>
                <a:cubicBezTo>
                  <a:pt x="3058" y="277"/>
                  <a:pt x="3081" y="231"/>
                  <a:pt x="3021" y="218"/>
                </a:cubicBezTo>
                <a:cubicBezTo>
                  <a:pt x="3017" y="217"/>
                  <a:pt x="3014" y="211"/>
                  <a:pt x="3010" y="208"/>
                </a:cubicBezTo>
                <a:cubicBezTo>
                  <a:pt x="3005" y="205"/>
                  <a:pt x="2999" y="201"/>
                  <a:pt x="2994" y="206"/>
                </a:cubicBezTo>
                <a:cubicBezTo>
                  <a:pt x="2977" y="221"/>
                  <a:pt x="2968" y="204"/>
                  <a:pt x="2959" y="196"/>
                </a:cubicBezTo>
                <a:cubicBezTo>
                  <a:pt x="2954" y="191"/>
                  <a:pt x="2952" y="184"/>
                  <a:pt x="2943" y="186"/>
                </a:cubicBezTo>
                <a:cubicBezTo>
                  <a:pt x="2939" y="187"/>
                  <a:pt x="2936" y="189"/>
                  <a:pt x="2932" y="189"/>
                </a:cubicBezTo>
                <a:cubicBezTo>
                  <a:pt x="2923" y="189"/>
                  <a:pt x="2910" y="188"/>
                  <a:pt x="2917" y="177"/>
                </a:cubicBezTo>
                <a:cubicBezTo>
                  <a:pt x="2923" y="166"/>
                  <a:pt x="2936" y="177"/>
                  <a:pt x="2946" y="179"/>
                </a:cubicBezTo>
                <a:cubicBezTo>
                  <a:pt x="2948" y="179"/>
                  <a:pt x="2949" y="181"/>
                  <a:pt x="2951" y="181"/>
                </a:cubicBezTo>
                <a:cubicBezTo>
                  <a:pt x="2960" y="181"/>
                  <a:pt x="2972" y="193"/>
                  <a:pt x="2977" y="180"/>
                </a:cubicBezTo>
                <a:cubicBezTo>
                  <a:pt x="2980" y="170"/>
                  <a:pt x="2970" y="160"/>
                  <a:pt x="2960" y="156"/>
                </a:cubicBezTo>
                <a:cubicBezTo>
                  <a:pt x="2947" y="150"/>
                  <a:pt x="2934" y="144"/>
                  <a:pt x="2919" y="141"/>
                </a:cubicBezTo>
                <a:cubicBezTo>
                  <a:pt x="2905" y="139"/>
                  <a:pt x="2896" y="132"/>
                  <a:pt x="2890" y="120"/>
                </a:cubicBezTo>
                <a:cubicBezTo>
                  <a:pt x="2881" y="101"/>
                  <a:pt x="2862" y="98"/>
                  <a:pt x="2844" y="96"/>
                </a:cubicBezTo>
                <a:cubicBezTo>
                  <a:pt x="2824" y="94"/>
                  <a:pt x="2821" y="109"/>
                  <a:pt x="2816" y="124"/>
                </a:cubicBezTo>
                <a:cubicBezTo>
                  <a:pt x="2813" y="133"/>
                  <a:pt x="2808" y="136"/>
                  <a:pt x="2800" y="124"/>
                </a:cubicBezTo>
                <a:cubicBezTo>
                  <a:pt x="2790" y="108"/>
                  <a:pt x="2777" y="114"/>
                  <a:pt x="2767" y="125"/>
                </a:cubicBezTo>
                <a:cubicBezTo>
                  <a:pt x="2763" y="129"/>
                  <a:pt x="2766" y="144"/>
                  <a:pt x="2755" y="133"/>
                </a:cubicBezTo>
                <a:cubicBezTo>
                  <a:pt x="2732" y="112"/>
                  <a:pt x="2719" y="132"/>
                  <a:pt x="2702" y="142"/>
                </a:cubicBezTo>
                <a:cubicBezTo>
                  <a:pt x="2683" y="154"/>
                  <a:pt x="2699" y="165"/>
                  <a:pt x="2700" y="177"/>
                </a:cubicBezTo>
                <a:cubicBezTo>
                  <a:pt x="2701" y="184"/>
                  <a:pt x="2701" y="190"/>
                  <a:pt x="2702" y="202"/>
                </a:cubicBezTo>
                <a:cubicBezTo>
                  <a:pt x="2686" y="183"/>
                  <a:pt x="2671" y="189"/>
                  <a:pt x="2661" y="202"/>
                </a:cubicBezTo>
                <a:cubicBezTo>
                  <a:pt x="2645" y="224"/>
                  <a:pt x="2621" y="239"/>
                  <a:pt x="2604" y="260"/>
                </a:cubicBezTo>
                <a:cubicBezTo>
                  <a:pt x="2598" y="266"/>
                  <a:pt x="2596" y="277"/>
                  <a:pt x="2585" y="274"/>
                </a:cubicBezTo>
                <a:cubicBezTo>
                  <a:pt x="2575" y="271"/>
                  <a:pt x="2577" y="262"/>
                  <a:pt x="2575" y="254"/>
                </a:cubicBezTo>
                <a:cubicBezTo>
                  <a:pt x="2573" y="245"/>
                  <a:pt x="2570" y="236"/>
                  <a:pt x="2559" y="238"/>
                </a:cubicBezTo>
                <a:cubicBezTo>
                  <a:pt x="2549" y="240"/>
                  <a:pt x="2546" y="249"/>
                  <a:pt x="2548" y="259"/>
                </a:cubicBezTo>
                <a:cubicBezTo>
                  <a:pt x="2549" y="265"/>
                  <a:pt x="2550" y="271"/>
                  <a:pt x="2552" y="277"/>
                </a:cubicBezTo>
                <a:cubicBezTo>
                  <a:pt x="2538" y="255"/>
                  <a:pt x="2508" y="248"/>
                  <a:pt x="2503" y="218"/>
                </a:cubicBezTo>
                <a:cubicBezTo>
                  <a:pt x="2502" y="211"/>
                  <a:pt x="2483" y="176"/>
                  <a:pt x="2469" y="217"/>
                </a:cubicBezTo>
                <a:cubicBezTo>
                  <a:pt x="2466" y="228"/>
                  <a:pt x="2451" y="221"/>
                  <a:pt x="2447" y="217"/>
                </a:cubicBezTo>
                <a:cubicBezTo>
                  <a:pt x="2430" y="203"/>
                  <a:pt x="2412" y="191"/>
                  <a:pt x="2389" y="185"/>
                </a:cubicBezTo>
                <a:cubicBezTo>
                  <a:pt x="2407" y="167"/>
                  <a:pt x="2420" y="167"/>
                  <a:pt x="2433" y="185"/>
                </a:cubicBezTo>
                <a:cubicBezTo>
                  <a:pt x="2438" y="192"/>
                  <a:pt x="2446" y="197"/>
                  <a:pt x="2454" y="201"/>
                </a:cubicBezTo>
                <a:cubicBezTo>
                  <a:pt x="2460" y="205"/>
                  <a:pt x="2468" y="201"/>
                  <a:pt x="2467" y="196"/>
                </a:cubicBezTo>
                <a:cubicBezTo>
                  <a:pt x="2459" y="170"/>
                  <a:pt x="2479" y="150"/>
                  <a:pt x="2477" y="125"/>
                </a:cubicBezTo>
                <a:cubicBezTo>
                  <a:pt x="2474" y="101"/>
                  <a:pt x="2453" y="81"/>
                  <a:pt x="2440" y="93"/>
                </a:cubicBezTo>
                <a:cubicBezTo>
                  <a:pt x="2428" y="104"/>
                  <a:pt x="2427" y="102"/>
                  <a:pt x="2421" y="90"/>
                </a:cubicBezTo>
                <a:cubicBezTo>
                  <a:pt x="2414" y="77"/>
                  <a:pt x="2418" y="72"/>
                  <a:pt x="2430" y="68"/>
                </a:cubicBezTo>
                <a:cubicBezTo>
                  <a:pt x="2440" y="65"/>
                  <a:pt x="2446" y="59"/>
                  <a:pt x="2439" y="50"/>
                </a:cubicBezTo>
                <a:cubicBezTo>
                  <a:pt x="2427" y="34"/>
                  <a:pt x="2414" y="20"/>
                  <a:pt x="2401" y="7"/>
                </a:cubicBezTo>
                <a:cubicBezTo>
                  <a:pt x="2394" y="0"/>
                  <a:pt x="2383" y="4"/>
                  <a:pt x="2379" y="9"/>
                </a:cubicBezTo>
                <a:cubicBezTo>
                  <a:pt x="2367" y="26"/>
                  <a:pt x="2351" y="38"/>
                  <a:pt x="2333" y="47"/>
                </a:cubicBezTo>
                <a:cubicBezTo>
                  <a:pt x="2323" y="51"/>
                  <a:pt x="2326" y="62"/>
                  <a:pt x="2329" y="70"/>
                </a:cubicBezTo>
                <a:cubicBezTo>
                  <a:pt x="2332" y="79"/>
                  <a:pt x="2340" y="84"/>
                  <a:pt x="2349" y="84"/>
                </a:cubicBezTo>
                <a:cubicBezTo>
                  <a:pt x="2355" y="83"/>
                  <a:pt x="2360" y="76"/>
                  <a:pt x="2358" y="71"/>
                </a:cubicBezTo>
                <a:cubicBezTo>
                  <a:pt x="2348" y="47"/>
                  <a:pt x="2372" y="57"/>
                  <a:pt x="2378" y="51"/>
                </a:cubicBezTo>
                <a:cubicBezTo>
                  <a:pt x="2384" y="45"/>
                  <a:pt x="2385" y="53"/>
                  <a:pt x="2383" y="58"/>
                </a:cubicBezTo>
                <a:cubicBezTo>
                  <a:pt x="2380" y="66"/>
                  <a:pt x="2405" y="77"/>
                  <a:pt x="2378" y="85"/>
                </a:cubicBezTo>
                <a:cubicBezTo>
                  <a:pt x="2363" y="90"/>
                  <a:pt x="2356" y="112"/>
                  <a:pt x="2332" y="104"/>
                </a:cubicBezTo>
                <a:cubicBezTo>
                  <a:pt x="2326" y="102"/>
                  <a:pt x="2310" y="116"/>
                  <a:pt x="2312" y="132"/>
                </a:cubicBezTo>
                <a:cubicBezTo>
                  <a:pt x="2315" y="148"/>
                  <a:pt x="2309" y="152"/>
                  <a:pt x="2295" y="142"/>
                </a:cubicBezTo>
                <a:cubicBezTo>
                  <a:pt x="2288" y="137"/>
                  <a:pt x="2281" y="136"/>
                  <a:pt x="2274" y="143"/>
                </a:cubicBezTo>
                <a:cubicBezTo>
                  <a:pt x="2268" y="150"/>
                  <a:pt x="2270" y="160"/>
                  <a:pt x="2271" y="168"/>
                </a:cubicBezTo>
                <a:cubicBezTo>
                  <a:pt x="2274" y="180"/>
                  <a:pt x="2285" y="165"/>
                  <a:pt x="2291" y="171"/>
                </a:cubicBezTo>
                <a:cubicBezTo>
                  <a:pt x="2277" y="185"/>
                  <a:pt x="2264" y="202"/>
                  <a:pt x="2258" y="166"/>
                </a:cubicBezTo>
                <a:cubicBezTo>
                  <a:pt x="2255" y="152"/>
                  <a:pt x="2243" y="155"/>
                  <a:pt x="2234" y="160"/>
                </a:cubicBezTo>
                <a:cubicBezTo>
                  <a:pt x="2227" y="163"/>
                  <a:pt x="2215" y="170"/>
                  <a:pt x="2213" y="167"/>
                </a:cubicBezTo>
                <a:cubicBezTo>
                  <a:pt x="2203" y="129"/>
                  <a:pt x="2185" y="151"/>
                  <a:pt x="2169" y="160"/>
                </a:cubicBezTo>
                <a:cubicBezTo>
                  <a:pt x="2167" y="161"/>
                  <a:pt x="2163" y="160"/>
                  <a:pt x="2161" y="159"/>
                </a:cubicBezTo>
                <a:cubicBezTo>
                  <a:pt x="2150" y="154"/>
                  <a:pt x="2145" y="158"/>
                  <a:pt x="2137" y="167"/>
                </a:cubicBezTo>
                <a:cubicBezTo>
                  <a:pt x="2127" y="177"/>
                  <a:pt x="2112" y="183"/>
                  <a:pt x="2095" y="180"/>
                </a:cubicBezTo>
                <a:cubicBezTo>
                  <a:pt x="2080" y="178"/>
                  <a:pt x="2059" y="177"/>
                  <a:pt x="2076" y="204"/>
                </a:cubicBezTo>
                <a:cubicBezTo>
                  <a:pt x="2083" y="214"/>
                  <a:pt x="2077" y="222"/>
                  <a:pt x="2065" y="218"/>
                </a:cubicBezTo>
                <a:cubicBezTo>
                  <a:pt x="2041" y="211"/>
                  <a:pt x="2048" y="224"/>
                  <a:pt x="2054" y="235"/>
                </a:cubicBezTo>
                <a:cubicBezTo>
                  <a:pt x="2067" y="260"/>
                  <a:pt x="2083" y="282"/>
                  <a:pt x="2083" y="312"/>
                </a:cubicBezTo>
                <a:cubicBezTo>
                  <a:pt x="2067" y="303"/>
                  <a:pt x="2051" y="295"/>
                  <a:pt x="2036" y="314"/>
                </a:cubicBezTo>
                <a:cubicBezTo>
                  <a:pt x="2033" y="318"/>
                  <a:pt x="2029" y="319"/>
                  <a:pt x="2024" y="315"/>
                </a:cubicBezTo>
                <a:cubicBezTo>
                  <a:pt x="2009" y="304"/>
                  <a:pt x="1999" y="315"/>
                  <a:pt x="1989" y="325"/>
                </a:cubicBezTo>
                <a:cubicBezTo>
                  <a:pt x="1976" y="338"/>
                  <a:pt x="1964" y="355"/>
                  <a:pt x="1944" y="359"/>
                </a:cubicBezTo>
                <a:cubicBezTo>
                  <a:pt x="1929" y="362"/>
                  <a:pt x="1923" y="366"/>
                  <a:pt x="1935" y="381"/>
                </a:cubicBezTo>
                <a:cubicBezTo>
                  <a:pt x="1944" y="393"/>
                  <a:pt x="1949" y="407"/>
                  <a:pt x="1923" y="410"/>
                </a:cubicBezTo>
                <a:cubicBezTo>
                  <a:pt x="1903" y="413"/>
                  <a:pt x="1900" y="432"/>
                  <a:pt x="1899" y="449"/>
                </a:cubicBezTo>
                <a:cubicBezTo>
                  <a:pt x="1897" y="469"/>
                  <a:pt x="1911" y="464"/>
                  <a:pt x="1923" y="466"/>
                </a:cubicBezTo>
                <a:cubicBezTo>
                  <a:pt x="1936" y="468"/>
                  <a:pt x="1943" y="480"/>
                  <a:pt x="1934" y="493"/>
                </a:cubicBezTo>
                <a:cubicBezTo>
                  <a:pt x="1923" y="487"/>
                  <a:pt x="1910" y="475"/>
                  <a:pt x="1900" y="486"/>
                </a:cubicBezTo>
                <a:cubicBezTo>
                  <a:pt x="1888" y="498"/>
                  <a:pt x="1915" y="498"/>
                  <a:pt x="1912" y="512"/>
                </a:cubicBezTo>
                <a:cubicBezTo>
                  <a:pt x="1896" y="507"/>
                  <a:pt x="1893" y="518"/>
                  <a:pt x="1891" y="534"/>
                </a:cubicBezTo>
                <a:cubicBezTo>
                  <a:pt x="1884" y="520"/>
                  <a:pt x="1873" y="500"/>
                  <a:pt x="1868" y="504"/>
                </a:cubicBezTo>
                <a:cubicBezTo>
                  <a:pt x="1845" y="518"/>
                  <a:pt x="1814" y="510"/>
                  <a:pt x="1800" y="523"/>
                </a:cubicBezTo>
                <a:cubicBezTo>
                  <a:pt x="1786" y="536"/>
                  <a:pt x="1770" y="539"/>
                  <a:pt x="1757" y="549"/>
                </a:cubicBezTo>
                <a:cubicBezTo>
                  <a:pt x="1751" y="553"/>
                  <a:pt x="1744" y="553"/>
                  <a:pt x="1738" y="557"/>
                </a:cubicBezTo>
                <a:cubicBezTo>
                  <a:pt x="1731" y="560"/>
                  <a:pt x="1729" y="567"/>
                  <a:pt x="1732" y="575"/>
                </a:cubicBezTo>
                <a:cubicBezTo>
                  <a:pt x="1734" y="582"/>
                  <a:pt x="1741" y="580"/>
                  <a:pt x="1747" y="579"/>
                </a:cubicBezTo>
                <a:cubicBezTo>
                  <a:pt x="1772" y="571"/>
                  <a:pt x="1765" y="584"/>
                  <a:pt x="1759" y="597"/>
                </a:cubicBezTo>
                <a:cubicBezTo>
                  <a:pt x="1755" y="605"/>
                  <a:pt x="1752" y="613"/>
                  <a:pt x="1747" y="621"/>
                </a:cubicBezTo>
                <a:cubicBezTo>
                  <a:pt x="1735" y="642"/>
                  <a:pt x="1714" y="646"/>
                  <a:pt x="1694" y="632"/>
                </a:cubicBezTo>
                <a:cubicBezTo>
                  <a:pt x="1688" y="628"/>
                  <a:pt x="1679" y="621"/>
                  <a:pt x="1674" y="630"/>
                </a:cubicBezTo>
                <a:cubicBezTo>
                  <a:pt x="1668" y="644"/>
                  <a:pt x="1645" y="642"/>
                  <a:pt x="1647" y="661"/>
                </a:cubicBezTo>
                <a:cubicBezTo>
                  <a:pt x="1647" y="666"/>
                  <a:pt x="1650" y="670"/>
                  <a:pt x="1655" y="671"/>
                </a:cubicBezTo>
                <a:cubicBezTo>
                  <a:pt x="1671" y="676"/>
                  <a:pt x="1681" y="710"/>
                  <a:pt x="1671" y="722"/>
                </a:cubicBezTo>
                <a:cubicBezTo>
                  <a:pt x="1663" y="730"/>
                  <a:pt x="1656" y="738"/>
                  <a:pt x="1647" y="744"/>
                </a:cubicBezTo>
                <a:cubicBezTo>
                  <a:pt x="1636" y="753"/>
                  <a:pt x="1633" y="761"/>
                  <a:pt x="1642" y="773"/>
                </a:cubicBezTo>
                <a:cubicBezTo>
                  <a:pt x="1662" y="799"/>
                  <a:pt x="1626" y="786"/>
                  <a:pt x="1623" y="799"/>
                </a:cubicBezTo>
                <a:cubicBezTo>
                  <a:pt x="1620" y="811"/>
                  <a:pt x="1617" y="797"/>
                  <a:pt x="1615" y="795"/>
                </a:cubicBezTo>
                <a:cubicBezTo>
                  <a:pt x="1607" y="788"/>
                  <a:pt x="1599" y="790"/>
                  <a:pt x="1591" y="795"/>
                </a:cubicBezTo>
                <a:cubicBezTo>
                  <a:pt x="1587" y="798"/>
                  <a:pt x="1580" y="804"/>
                  <a:pt x="1587" y="808"/>
                </a:cubicBezTo>
                <a:cubicBezTo>
                  <a:pt x="1608" y="821"/>
                  <a:pt x="1584" y="816"/>
                  <a:pt x="1583" y="817"/>
                </a:cubicBezTo>
                <a:cubicBezTo>
                  <a:pt x="1575" y="826"/>
                  <a:pt x="1548" y="820"/>
                  <a:pt x="1561" y="843"/>
                </a:cubicBezTo>
                <a:cubicBezTo>
                  <a:pt x="1565" y="852"/>
                  <a:pt x="1570" y="862"/>
                  <a:pt x="1564" y="865"/>
                </a:cubicBezTo>
                <a:cubicBezTo>
                  <a:pt x="1554" y="870"/>
                  <a:pt x="1543" y="878"/>
                  <a:pt x="1529" y="875"/>
                </a:cubicBezTo>
                <a:cubicBezTo>
                  <a:pt x="1524" y="873"/>
                  <a:pt x="1522" y="859"/>
                  <a:pt x="1514" y="868"/>
                </a:cubicBezTo>
                <a:cubicBezTo>
                  <a:pt x="1506" y="877"/>
                  <a:pt x="1518" y="881"/>
                  <a:pt x="1522" y="887"/>
                </a:cubicBezTo>
                <a:cubicBezTo>
                  <a:pt x="1525" y="893"/>
                  <a:pt x="1528" y="899"/>
                  <a:pt x="1531" y="904"/>
                </a:cubicBezTo>
                <a:cubicBezTo>
                  <a:pt x="1515" y="910"/>
                  <a:pt x="1490" y="902"/>
                  <a:pt x="1490" y="925"/>
                </a:cubicBezTo>
                <a:cubicBezTo>
                  <a:pt x="1490" y="941"/>
                  <a:pt x="1509" y="950"/>
                  <a:pt x="1529" y="942"/>
                </a:cubicBezTo>
                <a:cubicBezTo>
                  <a:pt x="1528" y="952"/>
                  <a:pt x="1524" y="956"/>
                  <a:pt x="1519" y="959"/>
                </a:cubicBezTo>
                <a:cubicBezTo>
                  <a:pt x="1495" y="973"/>
                  <a:pt x="1481" y="1021"/>
                  <a:pt x="1501" y="1033"/>
                </a:cubicBezTo>
                <a:cubicBezTo>
                  <a:pt x="1524" y="1047"/>
                  <a:pt x="1526" y="1070"/>
                  <a:pt x="1541" y="1086"/>
                </a:cubicBezTo>
                <a:cubicBezTo>
                  <a:pt x="1552" y="1097"/>
                  <a:pt x="1551" y="1108"/>
                  <a:pt x="1540" y="1118"/>
                </a:cubicBezTo>
                <a:cubicBezTo>
                  <a:pt x="1527" y="1115"/>
                  <a:pt x="1534" y="1098"/>
                  <a:pt x="1525" y="1094"/>
                </a:cubicBezTo>
                <a:cubicBezTo>
                  <a:pt x="1514" y="1097"/>
                  <a:pt x="1518" y="1107"/>
                  <a:pt x="1512" y="1111"/>
                </a:cubicBezTo>
                <a:cubicBezTo>
                  <a:pt x="1496" y="1081"/>
                  <a:pt x="1486" y="1107"/>
                  <a:pt x="1476" y="1115"/>
                </a:cubicBezTo>
                <a:cubicBezTo>
                  <a:pt x="1465" y="1123"/>
                  <a:pt x="1458" y="1130"/>
                  <a:pt x="1448" y="1112"/>
                </a:cubicBezTo>
                <a:cubicBezTo>
                  <a:pt x="1439" y="1097"/>
                  <a:pt x="1423" y="1097"/>
                  <a:pt x="1408" y="1109"/>
                </a:cubicBezTo>
                <a:cubicBezTo>
                  <a:pt x="1394" y="1121"/>
                  <a:pt x="1379" y="1132"/>
                  <a:pt x="1365" y="1143"/>
                </a:cubicBezTo>
                <a:cubicBezTo>
                  <a:pt x="1360" y="1130"/>
                  <a:pt x="1379" y="1120"/>
                  <a:pt x="1365" y="1110"/>
                </a:cubicBezTo>
                <a:cubicBezTo>
                  <a:pt x="1357" y="1104"/>
                  <a:pt x="1346" y="1108"/>
                  <a:pt x="1342" y="1116"/>
                </a:cubicBezTo>
                <a:cubicBezTo>
                  <a:pt x="1331" y="1143"/>
                  <a:pt x="1320" y="1122"/>
                  <a:pt x="1306" y="1113"/>
                </a:cubicBezTo>
                <a:cubicBezTo>
                  <a:pt x="1308" y="1149"/>
                  <a:pt x="1281" y="1149"/>
                  <a:pt x="1261" y="1160"/>
                </a:cubicBezTo>
                <a:cubicBezTo>
                  <a:pt x="1278" y="1146"/>
                  <a:pt x="1255" y="1132"/>
                  <a:pt x="1254" y="1119"/>
                </a:cubicBezTo>
                <a:cubicBezTo>
                  <a:pt x="1253" y="1111"/>
                  <a:pt x="1245" y="1107"/>
                  <a:pt x="1236" y="1110"/>
                </a:cubicBezTo>
                <a:cubicBezTo>
                  <a:pt x="1220" y="1117"/>
                  <a:pt x="1222" y="1129"/>
                  <a:pt x="1226" y="1142"/>
                </a:cubicBezTo>
                <a:cubicBezTo>
                  <a:pt x="1228" y="1147"/>
                  <a:pt x="1226" y="1152"/>
                  <a:pt x="1220" y="1153"/>
                </a:cubicBezTo>
                <a:cubicBezTo>
                  <a:pt x="1214" y="1154"/>
                  <a:pt x="1212" y="1150"/>
                  <a:pt x="1212" y="1144"/>
                </a:cubicBezTo>
                <a:cubicBezTo>
                  <a:pt x="1212" y="1130"/>
                  <a:pt x="1201" y="1130"/>
                  <a:pt x="1191" y="1130"/>
                </a:cubicBezTo>
                <a:cubicBezTo>
                  <a:pt x="1191" y="1146"/>
                  <a:pt x="1165" y="1149"/>
                  <a:pt x="1171" y="1171"/>
                </a:cubicBezTo>
                <a:cubicBezTo>
                  <a:pt x="1173" y="1179"/>
                  <a:pt x="1181" y="1193"/>
                  <a:pt x="1161" y="1199"/>
                </a:cubicBezTo>
                <a:cubicBezTo>
                  <a:pt x="1149" y="1202"/>
                  <a:pt x="1150" y="1214"/>
                  <a:pt x="1163" y="1219"/>
                </a:cubicBezTo>
                <a:cubicBezTo>
                  <a:pt x="1169" y="1222"/>
                  <a:pt x="1177" y="1228"/>
                  <a:pt x="1184" y="1222"/>
                </a:cubicBezTo>
                <a:cubicBezTo>
                  <a:pt x="1195" y="1213"/>
                  <a:pt x="1200" y="1200"/>
                  <a:pt x="1202" y="1186"/>
                </a:cubicBezTo>
                <a:cubicBezTo>
                  <a:pt x="1201" y="1213"/>
                  <a:pt x="1197" y="1238"/>
                  <a:pt x="1193" y="1264"/>
                </a:cubicBezTo>
                <a:cubicBezTo>
                  <a:pt x="1191" y="1271"/>
                  <a:pt x="1183" y="1270"/>
                  <a:pt x="1178" y="1273"/>
                </a:cubicBezTo>
                <a:cubicBezTo>
                  <a:pt x="1173" y="1275"/>
                  <a:pt x="1164" y="1276"/>
                  <a:pt x="1163" y="1279"/>
                </a:cubicBezTo>
                <a:cubicBezTo>
                  <a:pt x="1161" y="1294"/>
                  <a:pt x="1155" y="1304"/>
                  <a:pt x="1139" y="1298"/>
                </a:cubicBezTo>
                <a:cubicBezTo>
                  <a:pt x="1126" y="1294"/>
                  <a:pt x="1113" y="1289"/>
                  <a:pt x="1102" y="1281"/>
                </a:cubicBezTo>
                <a:cubicBezTo>
                  <a:pt x="1093" y="1275"/>
                  <a:pt x="1089" y="1230"/>
                  <a:pt x="1096" y="1228"/>
                </a:cubicBezTo>
                <a:cubicBezTo>
                  <a:pt x="1130" y="1221"/>
                  <a:pt x="1117" y="1214"/>
                  <a:pt x="1098" y="1203"/>
                </a:cubicBezTo>
                <a:cubicBezTo>
                  <a:pt x="1091" y="1198"/>
                  <a:pt x="1094" y="1187"/>
                  <a:pt x="1096" y="1178"/>
                </a:cubicBezTo>
                <a:cubicBezTo>
                  <a:pt x="1099" y="1162"/>
                  <a:pt x="1096" y="1152"/>
                  <a:pt x="1077" y="1163"/>
                </a:cubicBezTo>
                <a:cubicBezTo>
                  <a:pt x="1069" y="1168"/>
                  <a:pt x="1060" y="1169"/>
                  <a:pt x="1056" y="1157"/>
                </a:cubicBezTo>
                <a:cubicBezTo>
                  <a:pt x="1053" y="1150"/>
                  <a:pt x="1074" y="1140"/>
                  <a:pt x="1055" y="1136"/>
                </a:cubicBezTo>
                <a:cubicBezTo>
                  <a:pt x="1043" y="1133"/>
                  <a:pt x="1030" y="1136"/>
                  <a:pt x="1023" y="1151"/>
                </a:cubicBezTo>
                <a:cubicBezTo>
                  <a:pt x="1020" y="1157"/>
                  <a:pt x="1009" y="1160"/>
                  <a:pt x="1002" y="1164"/>
                </a:cubicBezTo>
                <a:cubicBezTo>
                  <a:pt x="995" y="1168"/>
                  <a:pt x="980" y="1161"/>
                  <a:pt x="982" y="1175"/>
                </a:cubicBezTo>
                <a:cubicBezTo>
                  <a:pt x="984" y="1183"/>
                  <a:pt x="988" y="1196"/>
                  <a:pt x="1002" y="1197"/>
                </a:cubicBezTo>
                <a:cubicBezTo>
                  <a:pt x="1010" y="1197"/>
                  <a:pt x="1012" y="1202"/>
                  <a:pt x="1011" y="1208"/>
                </a:cubicBezTo>
                <a:cubicBezTo>
                  <a:pt x="1010" y="1216"/>
                  <a:pt x="1005" y="1218"/>
                  <a:pt x="999" y="1216"/>
                </a:cubicBezTo>
                <a:cubicBezTo>
                  <a:pt x="979" y="1210"/>
                  <a:pt x="968" y="1225"/>
                  <a:pt x="955" y="1234"/>
                </a:cubicBezTo>
                <a:cubicBezTo>
                  <a:pt x="946" y="1240"/>
                  <a:pt x="945" y="1251"/>
                  <a:pt x="949" y="1260"/>
                </a:cubicBezTo>
                <a:cubicBezTo>
                  <a:pt x="954" y="1272"/>
                  <a:pt x="964" y="1266"/>
                  <a:pt x="972" y="1263"/>
                </a:cubicBezTo>
                <a:cubicBezTo>
                  <a:pt x="984" y="1260"/>
                  <a:pt x="997" y="1249"/>
                  <a:pt x="1013" y="1268"/>
                </a:cubicBezTo>
                <a:cubicBezTo>
                  <a:pt x="991" y="1268"/>
                  <a:pt x="968" y="1262"/>
                  <a:pt x="959" y="1279"/>
                </a:cubicBezTo>
                <a:cubicBezTo>
                  <a:pt x="950" y="1294"/>
                  <a:pt x="977" y="1289"/>
                  <a:pt x="984" y="1310"/>
                </a:cubicBezTo>
                <a:cubicBezTo>
                  <a:pt x="945" y="1292"/>
                  <a:pt x="913" y="1277"/>
                  <a:pt x="880" y="1263"/>
                </a:cubicBezTo>
                <a:cubicBezTo>
                  <a:pt x="882" y="1255"/>
                  <a:pt x="897" y="1253"/>
                  <a:pt x="889" y="1241"/>
                </a:cubicBezTo>
                <a:cubicBezTo>
                  <a:pt x="884" y="1233"/>
                  <a:pt x="874" y="1236"/>
                  <a:pt x="867" y="1236"/>
                </a:cubicBezTo>
                <a:cubicBezTo>
                  <a:pt x="849" y="1235"/>
                  <a:pt x="868" y="1254"/>
                  <a:pt x="861" y="1253"/>
                </a:cubicBezTo>
                <a:cubicBezTo>
                  <a:pt x="835" y="1246"/>
                  <a:pt x="836" y="1275"/>
                  <a:pt x="820" y="1282"/>
                </a:cubicBezTo>
                <a:cubicBezTo>
                  <a:pt x="804" y="1289"/>
                  <a:pt x="800" y="1311"/>
                  <a:pt x="811" y="1322"/>
                </a:cubicBezTo>
                <a:cubicBezTo>
                  <a:pt x="824" y="1333"/>
                  <a:pt x="828" y="1312"/>
                  <a:pt x="835" y="1305"/>
                </a:cubicBezTo>
                <a:cubicBezTo>
                  <a:pt x="839" y="1300"/>
                  <a:pt x="842" y="1295"/>
                  <a:pt x="849" y="1298"/>
                </a:cubicBezTo>
                <a:cubicBezTo>
                  <a:pt x="857" y="1301"/>
                  <a:pt x="857" y="1307"/>
                  <a:pt x="855" y="1315"/>
                </a:cubicBezTo>
                <a:cubicBezTo>
                  <a:pt x="854" y="1320"/>
                  <a:pt x="853" y="1326"/>
                  <a:pt x="851" y="1332"/>
                </a:cubicBezTo>
                <a:cubicBezTo>
                  <a:pt x="848" y="1343"/>
                  <a:pt x="849" y="1356"/>
                  <a:pt x="859" y="1360"/>
                </a:cubicBezTo>
                <a:cubicBezTo>
                  <a:pt x="869" y="1364"/>
                  <a:pt x="884" y="1365"/>
                  <a:pt x="893" y="1352"/>
                </a:cubicBezTo>
                <a:cubicBezTo>
                  <a:pt x="896" y="1346"/>
                  <a:pt x="897" y="1339"/>
                  <a:pt x="906" y="1337"/>
                </a:cubicBezTo>
                <a:cubicBezTo>
                  <a:pt x="916" y="1344"/>
                  <a:pt x="912" y="1363"/>
                  <a:pt x="925" y="1364"/>
                </a:cubicBezTo>
                <a:cubicBezTo>
                  <a:pt x="943" y="1365"/>
                  <a:pt x="948" y="1385"/>
                  <a:pt x="965" y="1386"/>
                </a:cubicBezTo>
                <a:cubicBezTo>
                  <a:pt x="969" y="1386"/>
                  <a:pt x="975" y="1395"/>
                  <a:pt x="970" y="1401"/>
                </a:cubicBezTo>
                <a:cubicBezTo>
                  <a:pt x="939" y="1437"/>
                  <a:pt x="976" y="1421"/>
                  <a:pt x="988" y="1425"/>
                </a:cubicBezTo>
                <a:cubicBezTo>
                  <a:pt x="985" y="1439"/>
                  <a:pt x="975" y="1441"/>
                  <a:pt x="962" y="1442"/>
                </a:cubicBezTo>
                <a:cubicBezTo>
                  <a:pt x="949" y="1442"/>
                  <a:pt x="943" y="1454"/>
                  <a:pt x="942" y="1467"/>
                </a:cubicBezTo>
                <a:cubicBezTo>
                  <a:pt x="942" y="1476"/>
                  <a:pt x="939" y="1488"/>
                  <a:pt x="948" y="1494"/>
                </a:cubicBezTo>
                <a:cubicBezTo>
                  <a:pt x="961" y="1503"/>
                  <a:pt x="967" y="1489"/>
                  <a:pt x="976" y="1484"/>
                </a:cubicBezTo>
                <a:cubicBezTo>
                  <a:pt x="977" y="1484"/>
                  <a:pt x="979" y="1485"/>
                  <a:pt x="984" y="1486"/>
                </a:cubicBezTo>
                <a:cubicBezTo>
                  <a:pt x="979" y="1499"/>
                  <a:pt x="987" y="1512"/>
                  <a:pt x="977" y="1527"/>
                </a:cubicBezTo>
                <a:cubicBezTo>
                  <a:pt x="960" y="1552"/>
                  <a:pt x="939" y="1577"/>
                  <a:pt x="955" y="1614"/>
                </a:cubicBezTo>
                <a:cubicBezTo>
                  <a:pt x="939" y="1606"/>
                  <a:pt x="927" y="1603"/>
                  <a:pt x="913" y="1611"/>
                </a:cubicBezTo>
                <a:cubicBezTo>
                  <a:pt x="896" y="1620"/>
                  <a:pt x="912" y="1636"/>
                  <a:pt x="905" y="1646"/>
                </a:cubicBezTo>
                <a:cubicBezTo>
                  <a:pt x="894" y="1642"/>
                  <a:pt x="885" y="1640"/>
                  <a:pt x="874" y="1644"/>
                </a:cubicBezTo>
                <a:cubicBezTo>
                  <a:pt x="838" y="1659"/>
                  <a:pt x="823" y="1649"/>
                  <a:pt x="822" y="1610"/>
                </a:cubicBezTo>
                <a:cubicBezTo>
                  <a:pt x="822" y="1602"/>
                  <a:pt x="819" y="1597"/>
                  <a:pt x="813" y="1592"/>
                </a:cubicBezTo>
                <a:cubicBezTo>
                  <a:pt x="809" y="1589"/>
                  <a:pt x="803" y="1588"/>
                  <a:pt x="800" y="1593"/>
                </a:cubicBezTo>
                <a:cubicBezTo>
                  <a:pt x="792" y="1608"/>
                  <a:pt x="776" y="1623"/>
                  <a:pt x="780" y="1642"/>
                </a:cubicBezTo>
                <a:cubicBezTo>
                  <a:pt x="786" y="1666"/>
                  <a:pt x="782" y="1684"/>
                  <a:pt x="763" y="1700"/>
                </a:cubicBezTo>
                <a:cubicBezTo>
                  <a:pt x="747" y="1714"/>
                  <a:pt x="753" y="1724"/>
                  <a:pt x="773" y="1730"/>
                </a:cubicBezTo>
                <a:cubicBezTo>
                  <a:pt x="792" y="1736"/>
                  <a:pt x="800" y="1721"/>
                  <a:pt x="813" y="1709"/>
                </a:cubicBezTo>
                <a:cubicBezTo>
                  <a:pt x="807" y="1724"/>
                  <a:pt x="806" y="1735"/>
                  <a:pt x="811" y="1746"/>
                </a:cubicBezTo>
                <a:cubicBezTo>
                  <a:pt x="813" y="1753"/>
                  <a:pt x="819" y="1760"/>
                  <a:pt x="826" y="1752"/>
                </a:cubicBezTo>
                <a:cubicBezTo>
                  <a:pt x="838" y="1737"/>
                  <a:pt x="843" y="1747"/>
                  <a:pt x="850" y="1757"/>
                </a:cubicBezTo>
                <a:cubicBezTo>
                  <a:pt x="854" y="1764"/>
                  <a:pt x="861" y="1766"/>
                  <a:pt x="867" y="1762"/>
                </a:cubicBezTo>
                <a:cubicBezTo>
                  <a:pt x="890" y="1748"/>
                  <a:pt x="896" y="1764"/>
                  <a:pt x="897" y="1780"/>
                </a:cubicBezTo>
                <a:cubicBezTo>
                  <a:pt x="898" y="1800"/>
                  <a:pt x="903" y="1798"/>
                  <a:pt x="920" y="1795"/>
                </a:cubicBezTo>
                <a:cubicBezTo>
                  <a:pt x="938" y="1791"/>
                  <a:pt x="960" y="1796"/>
                  <a:pt x="977" y="1803"/>
                </a:cubicBezTo>
                <a:cubicBezTo>
                  <a:pt x="995" y="1811"/>
                  <a:pt x="994" y="1839"/>
                  <a:pt x="979" y="1853"/>
                </a:cubicBezTo>
                <a:cubicBezTo>
                  <a:pt x="975" y="1857"/>
                  <a:pt x="968" y="1861"/>
                  <a:pt x="967" y="1865"/>
                </a:cubicBezTo>
                <a:cubicBezTo>
                  <a:pt x="960" y="1911"/>
                  <a:pt x="931" y="1914"/>
                  <a:pt x="894" y="1908"/>
                </a:cubicBezTo>
                <a:cubicBezTo>
                  <a:pt x="877" y="1906"/>
                  <a:pt x="868" y="1909"/>
                  <a:pt x="875" y="1931"/>
                </a:cubicBezTo>
                <a:cubicBezTo>
                  <a:pt x="886" y="1964"/>
                  <a:pt x="868" y="1992"/>
                  <a:pt x="837" y="2001"/>
                </a:cubicBezTo>
                <a:cubicBezTo>
                  <a:pt x="824" y="2004"/>
                  <a:pt x="816" y="1997"/>
                  <a:pt x="807" y="1993"/>
                </a:cubicBezTo>
                <a:cubicBezTo>
                  <a:pt x="779" y="1978"/>
                  <a:pt x="750" y="1963"/>
                  <a:pt x="734" y="1932"/>
                </a:cubicBezTo>
                <a:cubicBezTo>
                  <a:pt x="732" y="1927"/>
                  <a:pt x="724" y="1927"/>
                  <a:pt x="721" y="1930"/>
                </a:cubicBezTo>
                <a:cubicBezTo>
                  <a:pt x="714" y="1937"/>
                  <a:pt x="683" y="1932"/>
                  <a:pt x="706" y="1959"/>
                </a:cubicBezTo>
                <a:cubicBezTo>
                  <a:pt x="708" y="1962"/>
                  <a:pt x="701" y="1995"/>
                  <a:pt x="688" y="2011"/>
                </a:cubicBezTo>
                <a:cubicBezTo>
                  <a:pt x="685" y="2016"/>
                  <a:pt x="683" y="2022"/>
                  <a:pt x="687" y="2027"/>
                </a:cubicBezTo>
                <a:cubicBezTo>
                  <a:pt x="691" y="2030"/>
                  <a:pt x="695" y="2029"/>
                  <a:pt x="698" y="2026"/>
                </a:cubicBezTo>
                <a:cubicBezTo>
                  <a:pt x="706" y="2021"/>
                  <a:pt x="715" y="2010"/>
                  <a:pt x="722" y="2023"/>
                </a:cubicBezTo>
                <a:cubicBezTo>
                  <a:pt x="729" y="2039"/>
                  <a:pt x="710" y="2033"/>
                  <a:pt x="704" y="2038"/>
                </a:cubicBezTo>
                <a:cubicBezTo>
                  <a:pt x="698" y="2043"/>
                  <a:pt x="688" y="2044"/>
                  <a:pt x="688" y="2054"/>
                </a:cubicBezTo>
                <a:cubicBezTo>
                  <a:pt x="689" y="2067"/>
                  <a:pt x="680" y="2065"/>
                  <a:pt x="673" y="2064"/>
                </a:cubicBezTo>
                <a:cubicBezTo>
                  <a:pt x="648" y="2064"/>
                  <a:pt x="641" y="2074"/>
                  <a:pt x="655" y="2096"/>
                </a:cubicBezTo>
                <a:cubicBezTo>
                  <a:pt x="643" y="2095"/>
                  <a:pt x="631" y="2094"/>
                  <a:pt x="618" y="2093"/>
                </a:cubicBezTo>
                <a:cubicBezTo>
                  <a:pt x="625" y="2087"/>
                  <a:pt x="638" y="2098"/>
                  <a:pt x="638" y="2085"/>
                </a:cubicBezTo>
                <a:cubicBezTo>
                  <a:pt x="638" y="2078"/>
                  <a:pt x="630" y="2074"/>
                  <a:pt x="622" y="2074"/>
                </a:cubicBezTo>
                <a:cubicBezTo>
                  <a:pt x="603" y="2075"/>
                  <a:pt x="579" y="2037"/>
                  <a:pt x="566" y="2082"/>
                </a:cubicBezTo>
                <a:cubicBezTo>
                  <a:pt x="565" y="2082"/>
                  <a:pt x="563" y="2083"/>
                  <a:pt x="563" y="2082"/>
                </a:cubicBezTo>
                <a:cubicBezTo>
                  <a:pt x="542" y="2065"/>
                  <a:pt x="528" y="2092"/>
                  <a:pt x="512" y="2091"/>
                </a:cubicBezTo>
                <a:cubicBezTo>
                  <a:pt x="469" y="2089"/>
                  <a:pt x="449" y="2121"/>
                  <a:pt x="421" y="2141"/>
                </a:cubicBezTo>
                <a:cubicBezTo>
                  <a:pt x="402" y="2154"/>
                  <a:pt x="408" y="2171"/>
                  <a:pt x="425" y="2181"/>
                </a:cubicBezTo>
                <a:cubicBezTo>
                  <a:pt x="432" y="2185"/>
                  <a:pt x="442" y="2186"/>
                  <a:pt x="448" y="2201"/>
                </a:cubicBezTo>
                <a:cubicBezTo>
                  <a:pt x="426" y="2190"/>
                  <a:pt x="405" y="2209"/>
                  <a:pt x="404" y="2215"/>
                </a:cubicBezTo>
                <a:cubicBezTo>
                  <a:pt x="401" y="2239"/>
                  <a:pt x="379" y="2233"/>
                  <a:pt x="368" y="2248"/>
                </a:cubicBezTo>
                <a:cubicBezTo>
                  <a:pt x="372" y="2221"/>
                  <a:pt x="336" y="2211"/>
                  <a:pt x="351" y="2186"/>
                </a:cubicBezTo>
                <a:cubicBezTo>
                  <a:pt x="347" y="2185"/>
                  <a:pt x="344" y="2183"/>
                  <a:pt x="340" y="2183"/>
                </a:cubicBezTo>
                <a:cubicBezTo>
                  <a:pt x="319" y="2180"/>
                  <a:pt x="298" y="2178"/>
                  <a:pt x="276" y="2177"/>
                </a:cubicBezTo>
                <a:cubicBezTo>
                  <a:pt x="259" y="2175"/>
                  <a:pt x="247" y="2177"/>
                  <a:pt x="256" y="2201"/>
                </a:cubicBezTo>
                <a:cubicBezTo>
                  <a:pt x="260" y="2212"/>
                  <a:pt x="271" y="2231"/>
                  <a:pt x="253" y="2240"/>
                </a:cubicBezTo>
                <a:cubicBezTo>
                  <a:pt x="230" y="2251"/>
                  <a:pt x="216" y="2263"/>
                  <a:pt x="229" y="2291"/>
                </a:cubicBezTo>
                <a:cubicBezTo>
                  <a:pt x="230" y="2295"/>
                  <a:pt x="225" y="2303"/>
                  <a:pt x="222" y="2309"/>
                </a:cubicBezTo>
                <a:cubicBezTo>
                  <a:pt x="217" y="2322"/>
                  <a:pt x="212" y="2339"/>
                  <a:pt x="223" y="2347"/>
                </a:cubicBezTo>
                <a:cubicBezTo>
                  <a:pt x="234" y="2355"/>
                  <a:pt x="236" y="2332"/>
                  <a:pt x="249" y="2329"/>
                </a:cubicBezTo>
                <a:cubicBezTo>
                  <a:pt x="256" y="2358"/>
                  <a:pt x="237" y="2367"/>
                  <a:pt x="217" y="2374"/>
                </a:cubicBezTo>
                <a:cubicBezTo>
                  <a:pt x="205" y="2378"/>
                  <a:pt x="198" y="2383"/>
                  <a:pt x="190" y="2394"/>
                </a:cubicBezTo>
                <a:cubicBezTo>
                  <a:pt x="177" y="2410"/>
                  <a:pt x="174" y="2438"/>
                  <a:pt x="147" y="2441"/>
                </a:cubicBezTo>
                <a:cubicBezTo>
                  <a:pt x="146" y="2441"/>
                  <a:pt x="145" y="2439"/>
                  <a:pt x="144" y="2438"/>
                </a:cubicBezTo>
                <a:cubicBezTo>
                  <a:pt x="147" y="2428"/>
                  <a:pt x="162" y="2436"/>
                  <a:pt x="164" y="2423"/>
                </a:cubicBezTo>
                <a:cubicBezTo>
                  <a:pt x="145" y="2407"/>
                  <a:pt x="118" y="2410"/>
                  <a:pt x="97" y="2400"/>
                </a:cubicBezTo>
                <a:cubicBezTo>
                  <a:pt x="94" y="2399"/>
                  <a:pt x="89" y="2400"/>
                  <a:pt x="89" y="2401"/>
                </a:cubicBezTo>
                <a:cubicBezTo>
                  <a:pt x="78" y="2430"/>
                  <a:pt x="40" y="2434"/>
                  <a:pt x="30" y="2468"/>
                </a:cubicBezTo>
                <a:cubicBezTo>
                  <a:pt x="23" y="2489"/>
                  <a:pt x="18" y="2495"/>
                  <a:pt x="41" y="2502"/>
                </a:cubicBezTo>
                <a:cubicBezTo>
                  <a:pt x="59" y="2506"/>
                  <a:pt x="78" y="2560"/>
                  <a:pt x="64" y="2567"/>
                </a:cubicBezTo>
                <a:cubicBezTo>
                  <a:pt x="37" y="2581"/>
                  <a:pt x="50" y="2589"/>
                  <a:pt x="65" y="2600"/>
                </a:cubicBezTo>
                <a:cubicBezTo>
                  <a:pt x="56" y="2610"/>
                  <a:pt x="33" y="2595"/>
                  <a:pt x="35" y="2619"/>
                </a:cubicBezTo>
                <a:cubicBezTo>
                  <a:pt x="37" y="2633"/>
                  <a:pt x="25" y="2644"/>
                  <a:pt x="26" y="2658"/>
                </a:cubicBezTo>
                <a:cubicBezTo>
                  <a:pt x="26" y="2663"/>
                  <a:pt x="29" y="2669"/>
                  <a:pt x="35" y="2668"/>
                </a:cubicBezTo>
                <a:cubicBezTo>
                  <a:pt x="67" y="2661"/>
                  <a:pt x="77" y="2689"/>
                  <a:pt x="94" y="2705"/>
                </a:cubicBezTo>
                <a:cubicBezTo>
                  <a:pt x="105" y="2716"/>
                  <a:pt x="117" y="2733"/>
                  <a:pt x="131" y="2716"/>
                </a:cubicBezTo>
                <a:cubicBezTo>
                  <a:pt x="141" y="2702"/>
                  <a:pt x="148" y="2689"/>
                  <a:pt x="165" y="2684"/>
                </a:cubicBezTo>
                <a:cubicBezTo>
                  <a:pt x="172" y="2682"/>
                  <a:pt x="179" y="2663"/>
                  <a:pt x="186" y="2675"/>
                </a:cubicBezTo>
                <a:cubicBezTo>
                  <a:pt x="194" y="2689"/>
                  <a:pt x="221" y="2691"/>
                  <a:pt x="212" y="2715"/>
                </a:cubicBezTo>
                <a:cubicBezTo>
                  <a:pt x="210" y="2720"/>
                  <a:pt x="210" y="2725"/>
                  <a:pt x="202" y="2727"/>
                </a:cubicBezTo>
                <a:cubicBezTo>
                  <a:pt x="173" y="2734"/>
                  <a:pt x="145" y="2770"/>
                  <a:pt x="142" y="2800"/>
                </a:cubicBezTo>
                <a:cubicBezTo>
                  <a:pt x="138" y="2781"/>
                  <a:pt x="126" y="2772"/>
                  <a:pt x="108" y="2763"/>
                </a:cubicBezTo>
                <a:cubicBezTo>
                  <a:pt x="76" y="2747"/>
                  <a:pt x="71" y="2783"/>
                  <a:pt x="51" y="2788"/>
                </a:cubicBezTo>
                <a:cubicBezTo>
                  <a:pt x="49" y="2778"/>
                  <a:pt x="68" y="2776"/>
                  <a:pt x="62" y="2764"/>
                </a:cubicBezTo>
                <a:cubicBezTo>
                  <a:pt x="59" y="2758"/>
                  <a:pt x="52" y="2759"/>
                  <a:pt x="46" y="2760"/>
                </a:cubicBezTo>
                <a:cubicBezTo>
                  <a:pt x="31" y="2765"/>
                  <a:pt x="22" y="2777"/>
                  <a:pt x="17" y="2791"/>
                </a:cubicBezTo>
                <a:cubicBezTo>
                  <a:pt x="14" y="2797"/>
                  <a:pt x="20" y="2804"/>
                  <a:pt x="25" y="2803"/>
                </a:cubicBezTo>
                <a:cubicBezTo>
                  <a:pt x="67" y="2797"/>
                  <a:pt x="36" y="2821"/>
                  <a:pt x="35" y="2830"/>
                </a:cubicBezTo>
                <a:cubicBezTo>
                  <a:pt x="35" y="2837"/>
                  <a:pt x="26" y="2844"/>
                  <a:pt x="33" y="2851"/>
                </a:cubicBezTo>
                <a:cubicBezTo>
                  <a:pt x="39" y="2858"/>
                  <a:pt x="45" y="2841"/>
                  <a:pt x="52" y="2847"/>
                </a:cubicBezTo>
                <a:cubicBezTo>
                  <a:pt x="55" y="2857"/>
                  <a:pt x="41" y="2871"/>
                  <a:pt x="55" y="2876"/>
                </a:cubicBezTo>
                <a:cubicBezTo>
                  <a:pt x="68" y="2881"/>
                  <a:pt x="69" y="2864"/>
                  <a:pt x="76" y="2857"/>
                </a:cubicBezTo>
                <a:cubicBezTo>
                  <a:pt x="82" y="2849"/>
                  <a:pt x="89" y="2842"/>
                  <a:pt x="96" y="2835"/>
                </a:cubicBezTo>
                <a:cubicBezTo>
                  <a:pt x="83" y="2862"/>
                  <a:pt x="109" y="2877"/>
                  <a:pt x="115" y="2898"/>
                </a:cubicBezTo>
                <a:cubicBezTo>
                  <a:pt x="124" y="2934"/>
                  <a:pt x="140" y="2936"/>
                  <a:pt x="167" y="2906"/>
                </a:cubicBezTo>
                <a:cubicBezTo>
                  <a:pt x="166" y="2923"/>
                  <a:pt x="190" y="2931"/>
                  <a:pt x="173" y="2949"/>
                </a:cubicBezTo>
                <a:cubicBezTo>
                  <a:pt x="144" y="2980"/>
                  <a:pt x="128" y="3023"/>
                  <a:pt x="90" y="3047"/>
                </a:cubicBezTo>
                <a:cubicBezTo>
                  <a:pt x="75" y="3056"/>
                  <a:pt x="78" y="3086"/>
                  <a:pt x="94" y="3101"/>
                </a:cubicBezTo>
                <a:cubicBezTo>
                  <a:pt x="111" y="3116"/>
                  <a:pt x="117" y="3100"/>
                  <a:pt x="126" y="3091"/>
                </a:cubicBezTo>
                <a:cubicBezTo>
                  <a:pt x="139" y="3078"/>
                  <a:pt x="176" y="3085"/>
                  <a:pt x="179" y="3102"/>
                </a:cubicBezTo>
                <a:cubicBezTo>
                  <a:pt x="181" y="3109"/>
                  <a:pt x="192" y="3131"/>
                  <a:pt x="165" y="3124"/>
                </a:cubicBezTo>
                <a:cubicBezTo>
                  <a:pt x="159" y="3123"/>
                  <a:pt x="150" y="3123"/>
                  <a:pt x="145" y="3131"/>
                </a:cubicBezTo>
                <a:cubicBezTo>
                  <a:pt x="168" y="3156"/>
                  <a:pt x="207" y="3149"/>
                  <a:pt x="230" y="3173"/>
                </a:cubicBezTo>
                <a:cubicBezTo>
                  <a:pt x="221" y="3182"/>
                  <a:pt x="203" y="3193"/>
                  <a:pt x="212" y="3205"/>
                </a:cubicBezTo>
                <a:cubicBezTo>
                  <a:pt x="225" y="3222"/>
                  <a:pt x="218" y="3230"/>
                  <a:pt x="208" y="3242"/>
                </a:cubicBezTo>
                <a:cubicBezTo>
                  <a:pt x="205" y="3246"/>
                  <a:pt x="203" y="3251"/>
                  <a:pt x="207" y="3255"/>
                </a:cubicBezTo>
                <a:cubicBezTo>
                  <a:pt x="211" y="3259"/>
                  <a:pt x="215" y="3257"/>
                  <a:pt x="217" y="3254"/>
                </a:cubicBezTo>
                <a:cubicBezTo>
                  <a:pt x="228" y="3234"/>
                  <a:pt x="238" y="3251"/>
                  <a:pt x="256" y="3254"/>
                </a:cubicBezTo>
                <a:cubicBezTo>
                  <a:pt x="228" y="3263"/>
                  <a:pt x="217" y="3292"/>
                  <a:pt x="194" y="3291"/>
                </a:cubicBezTo>
                <a:cubicBezTo>
                  <a:pt x="159" y="3288"/>
                  <a:pt x="165" y="3313"/>
                  <a:pt x="158" y="3331"/>
                </a:cubicBezTo>
                <a:cubicBezTo>
                  <a:pt x="158" y="3332"/>
                  <a:pt x="157" y="3332"/>
                  <a:pt x="156" y="3333"/>
                </a:cubicBezTo>
                <a:cubicBezTo>
                  <a:pt x="143" y="3341"/>
                  <a:pt x="125" y="3354"/>
                  <a:pt x="134" y="3368"/>
                </a:cubicBezTo>
                <a:cubicBezTo>
                  <a:pt x="145" y="3386"/>
                  <a:pt x="161" y="3364"/>
                  <a:pt x="175" y="3362"/>
                </a:cubicBezTo>
                <a:cubicBezTo>
                  <a:pt x="159" y="3381"/>
                  <a:pt x="159" y="3382"/>
                  <a:pt x="174" y="3393"/>
                </a:cubicBezTo>
                <a:cubicBezTo>
                  <a:pt x="182" y="3399"/>
                  <a:pt x="189" y="3401"/>
                  <a:pt x="190" y="3414"/>
                </a:cubicBezTo>
                <a:cubicBezTo>
                  <a:pt x="191" y="3427"/>
                  <a:pt x="210" y="3423"/>
                  <a:pt x="219" y="3431"/>
                </a:cubicBezTo>
                <a:cubicBezTo>
                  <a:pt x="222" y="3434"/>
                  <a:pt x="232" y="3423"/>
                  <a:pt x="232" y="3415"/>
                </a:cubicBezTo>
                <a:cubicBezTo>
                  <a:pt x="233" y="3408"/>
                  <a:pt x="237" y="3404"/>
                  <a:pt x="242" y="3399"/>
                </a:cubicBezTo>
                <a:cubicBezTo>
                  <a:pt x="260" y="3379"/>
                  <a:pt x="254" y="3357"/>
                  <a:pt x="228" y="3346"/>
                </a:cubicBezTo>
                <a:cubicBezTo>
                  <a:pt x="270" y="3348"/>
                  <a:pt x="246" y="3309"/>
                  <a:pt x="262" y="3294"/>
                </a:cubicBezTo>
                <a:cubicBezTo>
                  <a:pt x="284" y="3310"/>
                  <a:pt x="277" y="3332"/>
                  <a:pt x="274" y="3352"/>
                </a:cubicBezTo>
                <a:cubicBezTo>
                  <a:pt x="271" y="3366"/>
                  <a:pt x="264" y="3378"/>
                  <a:pt x="290" y="3376"/>
                </a:cubicBezTo>
                <a:cubicBezTo>
                  <a:pt x="312" y="3374"/>
                  <a:pt x="322" y="3413"/>
                  <a:pt x="351" y="3398"/>
                </a:cubicBezTo>
                <a:cubicBezTo>
                  <a:pt x="353" y="3421"/>
                  <a:pt x="379" y="3421"/>
                  <a:pt x="386" y="3438"/>
                </a:cubicBezTo>
                <a:cubicBezTo>
                  <a:pt x="391" y="3449"/>
                  <a:pt x="392" y="3463"/>
                  <a:pt x="411" y="3455"/>
                </a:cubicBezTo>
                <a:cubicBezTo>
                  <a:pt x="415" y="3453"/>
                  <a:pt x="416" y="3459"/>
                  <a:pt x="416" y="3463"/>
                </a:cubicBezTo>
                <a:cubicBezTo>
                  <a:pt x="417" y="3491"/>
                  <a:pt x="391" y="3503"/>
                  <a:pt x="381" y="3524"/>
                </a:cubicBezTo>
                <a:cubicBezTo>
                  <a:pt x="374" y="3536"/>
                  <a:pt x="362" y="3521"/>
                  <a:pt x="353" y="3518"/>
                </a:cubicBezTo>
                <a:cubicBezTo>
                  <a:pt x="328" y="3509"/>
                  <a:pt x="320" y="3514"/>
                  <a:pt x="324" y="3540"/>
                </a:cubicBezTo>
                <a:cubicBezTo>
                  <a:pt x="325" y="3550"/>
                  <a:pt x="320" y="3554"/>
                  <a:pt x="314" y="3559"/>
                </a:cubicBezTo>
                <a:cubicBezTo>
                  <a:pt x="308" y="3564"/>
                  <a:pt x="299" y="3566"/>
                  <a:pt x="295" y="3572"/>
                </a:cubicBezTo>
                <a:cubicBezTo>
                  <a:pt x="286" y="3582"/>
                  <a:pt x="282" y="3598"/>
                  <a:pt x="292" y="3606"/>
                </a:cubicBezTo>
                <a:cubicBezTo>
                  <a:pt x="302" y="3616"/>
                  <a:pt x="305" y="3597"/>
                  <a:pt x="312" y="3593"/>
                </a:cubicBezTo>
                <a:cubicBezTo>
                  <a:pt x="316" y="3591"/>
                  <a:pt x="319" y="3588"/>
                  <a:pt x="324" y="3592"/>
                </a:cubicBezTo>
                <a:cubicBezTo>
                  <a:pt x="323" y="3595"/>
                  <a:pt x="323" y="3599"/>
                  <a:pt x="321" y="3603"/>
                </a:cubicBezTo>
                <a:cubicBezTo>
                  <a:pt x="316" y="3620"/>
                  <a:pt x="319" y="3638"/>
                  <a:pt x="335" y="3645"/>
                </a:cubicBezTo>
                <a:cubicBezTo>
                  <a:pt x="354" y="3655"/>
                  <a:pt x="354" y="3632"/>
                  <a:pt x="362" y="3623"/>
                </a:cubicBezTo>
                <a:cubicBezTo>
                  <a:pt x="364" y="3621"/>
                  <a:pt x="365" y="3618"/>
                  <a:pt x="367" y="3616"/>
                </a:cubicBezTo>
                <a:cubicBezTo>
                  <a:pt x="371" y="3611"/>
                  <a:pt x="374" y="3605"/>
                  <a:pt x="380" y="3606"/>
                </a:cubicBezTo>
                <a:cubicBezTo>
                  <a:pt x="388" y="3607"/>
                  <a:pt x="387" y="3614"/>
                  <a:pt x="387" y="3620"/>
                </a:cubicBezTo>
                <a:cubicBezTo>
                  <a:pt x="388" y="3630"/>
                  <a:pt x="386" y="3640"/>
                  <a:pt x="398" y="3645"/>
                </a:cubicBezTo>
                <a:cubicBezTo>
                  <a:pt x="410" y="3649"/>
                  <a:pt x="413" y="3637"/>
                  <a:pt x="421" y="3632"/>
                </a:cubicBezTo>
                <a:cubicBezTo>
                  <a:pt x="420" y="3644"/>
                  <a:pt x="404" y="3663"/>
                  <a:pt x="429" y="3663"/>
                </a:cubicBezTo>
                <a:cubicBezTo>
                  <a:pt x="450" y="3662"/>
                  <a:pt x="446" y="3671"/>
                  <a:pt x="442" y="3682"/>
                </a:cubicBezTo>
                <a:cubicBezTo>
                  <a:pt x="430" y="3716"/>
                  <a:pt x="414" y="3750"/>
                  <a:pt x="425" y="3792"/>
                </a:cubicBezTo>
                <a:cubicBezTo>
                  <a:pt x="404" y="3780"/>
                  <a:pt x="387" y="3775"/>
                  <a:pt x="373" y="3791"/>
                </a:cubicBezTo>
                <a:cubicBezTo>
                  <a:pt x="369" y="3795"/>
                  <a:pt x="366" y="3796"/>
                  <a:pt x="360" y="3793"/>
                </a:cubicBezTo>
                <a:cubicBezTo>
                  <a:pt x="337" y="3782"/>
                  <a:pt x="325" y="3796"/>
                  <a:pt x="319" y="3816"/>
                </a:cubicBezTo>
                <a:cubicBezTo>
                  <a:pt x="314" y="3836"/>
                  <a:pt x="306" y="3838"/>
                  <a:pt x="293" y="3823"/>
                </a:cubicBezTo>
                <a:cubicBezTo>
                  <a:pt x="284" y="3814"/>
                  <a:pt x="275" y="3811"/>
                  <a:pt x="266" y="3822"/>
                </a:cubicBezTo>
                <a:cubicBezTo>
                  <a:pt x="257" y="3833"/>
                  <a:pt x="257" y="3843"/>
                  <a:pt x="271" y="3850"/>
                </a:cubicBezTo>
                <a:cubicBezTo>
                  <a:pt x="285" y="3858"/>
                  <a:pt x="285" y="3870"/>
                  <a:pt x="272" y="3877"/>
                </a:cubicBezTo>
                <a:cubicBezTo>
                  <a:pt x="254" y="3888"/>
                  <a:pt x="243" y="3901"/>
                  <a:pt x="243" y="3923"/>
                </a:cubicBezTo>
                <a:cubicBezTo>
                  <a:pt x="235" y="3905"/>
                  <a:pt x="204" y="3892"/>
                  <a:pt x="234" y="3868"/>
                </a:cubicBezTo>
                <a:cubicBezTo>
                  <a:pt x="239" y="3864"/>
                  <a:pt x="248" y="3861"/>
                  <a:pt x="243" y="3853"/>
                </a:cubicBezTo>
                <a:cubicBezTo>
                  <a:pt x="238" y="3845"/>
                  <a:pt x="228" y="3849"/>
                  <a:pt x="221" y="3849"/>
                </a:cubicBezTo>
                <a:cubicBezTo>
                  <a:pt x="214" y="3850"/>
                  <a:pt x="201" y="3853"/>
                  <a:pt x="205" y="3861"/>
                </a:cubicBezTo>
                <a:cubicBezTo>
                  <a:pt x="217" y="3889"/>
                  <a:pt x="205" y="3889"/>
                  <a:pt x="183" y="3884"/>
                </a:cubicBezTo>
                <a:cubicBezTo>
                  <a:pt x="176" y="3882"/>
                  <a:pt x="169" y="3886"/>
                  <a:pt x="168" y="3894"/>
                </a:cubicBezTo>
                <a:cubicBezTo>
                  <a:pt x="168" y="3904"/>
                  <a:pt x="176" y="3902"/>
                  <a:pt x="183" y="3901"/>
                </a:cubicBezTo>
                <a:cubicBezTo>
                  <a:pt x="194" y="3898"/>
                  <a:pt x="203" y="3903"/>
                  <a:pt x="215" y="3907"/>
                </a:cubicBezTo>
                <a:cubicBezTo>
                  <a:pt x="196" y="3924"/>
                  <a:pt x="190" y="3938"/>
                  <a:pt x="214" y="3954"/>
                </a:cubicBezTo>
                <a:cubicBezTo>
                  <a:pt x="223" y="3960"/>
                  <a:pt x="230" y="3972"/>
                  <a:pt x="223" y="3990"/>
                </a:cubicBezTo>
                <a:cubicBezTo>
                  <a:pt x="217" y="4007"/>
                  <a:pt x="218" y="4030"/>
                  <a:pt x="234" y="4050"/>
                </a:cubicBezTo>
                <a:cubicBezTo>
                  <a:pt x="219" y="4043"/>
                  <a:pt x="214" y="4053"/>
                  <a:pt x="207" y="4060"/>
                </a:cubicBezTo>
                <a:cubicBezTo>
                  <a:pt x="201" y="4067"/>
                  <a:pt x="191" y="4074"/>
                  <a:pt x="197" y="4085"/>
                </a:cubicBezTo>
                <a:cubicBezTo>
                  <a:pt x="204" y="4094"/>
                  <a:pt x="214" y="4091"/>
                  <a:pt x="223" y="4084"/>
                </a:cubicBezTo>
                <a:cubicBezTo>
                  <a:pt x="234" y="4075"/>
                  <a:pt x="234" y="4088"/>
                  <a:pt x="241" y="4094"/>
                </a:cubicBezTo>
                <a:cubicBezTo>
                  <a:pt x="211" y="4094"/>
                  <a:pt x="198" y="4122"/>
                  <a:pt x="173" y="4131"/>
                </a:cubicBezTo>
                <a:cubicBezTo>
                  <a:pt x="160" y="4135"/>
                  <a:pt x="155" y="4137"/>
                  <a:pt x="159" y="4122"/>
                </a:cubicBezTo>
                <a:cubicBezTo>
                  <a:pt x="161" y="4112"/>
                  <a:pt x="159" y="4106"/>
                  <a:pt x="151" y="4102"/>
                </a:cubicBezTo>
                <a:cubicBezTo>
                  <a:pt x="143" y="4099"/>
                  <a:pt x="139" y="4106"/>
                  <a:pt x="134" y="4110"/>
                </a:cubicBezTo>
                <a:cubicBezTo>
                  <a:pt x="125" y="4116"/>
                  <a:pt x="123" y="4130"/>
                  <a:pt x="109" y="4128"/>
                </a:cubicBezTo>
                <a:cubicBezTo>
                  <a:pt x="98" y="4127"/>
                  <a:pt x="86" y="4127"/>
                  <a:pt x="86" y="4143"/>
                </a:cubicBezTo>
                <a:cubicBezTo>
                  <a:pt x="87" y="4155"/>
                  <a:pt x="89" y="4168"/>
                  <a:pt x="107" y="4168"/>
                </a:cubicBezTo>
                <a:cubicBezTo>
                  <a:pt x="122" y="4168"/>
                  <a:pt x="119" y="4173"/>
                  <a:pt x="112" y="4185"/>
                </a:cubicBezTo>
                <a:cubicBezTo>
                  <a:pt x="106" y="4195"/>
                  <a:pt x="87" y="4219"/>
                  <a:pt x="121" y="4227"/>
                </a:cubicBezTo>
                <a:cubicBezTo>
                  <a:pt x="108" y="4235"/>
                  <a:pt x="100" y="4246"/>
                  <a:pt x="87" y="4254"/>
                </a:cubicBezTo>
                <a:cubicBezTo>
                  <a:pt x="76" y="4261"/>
                  <a:pt x="75" y="4276"/>
                  <a:pt x="78" y="4289"/>
                </a:cubicBezTo>
                <a:cubicBezTo>
                  <a:pt x="81" y="4304"/>
                  <a:pt x="92" y="4296"/>
                  <a:pt x="101" y="4294"/>
                </a:cubicBezTo>
                <a:cubicBezTo>
                  <a:pt x="107" y="4293"/>
                  <a:pt x="115" y="4294"/>
                  <a:pt x="115" y="4301"/>
                </a:cubicBezTo>
                <a:cubicBezTo>
                  <a:pt x="114" y="4318"/>
                  <a:pt x="113" y="4336"/>
                  <a:pt x="108" y="4352"/>
                </a:cubicBezTo>
                <a:cubicBezTo>
                  <a:pt x="106" y="4361"/>
                  <a:pt x="94" y="4360"/>
                  <a:pt x="85" y="4361"/>
                </a:cubicBezTo>
                <a:cubicBezTo>
                  <a:pt x="79" y="4361"/>
                  <a:pt x="71" y="4364"/>
                  <a:pt x="73" y="4371"/>
                </a:cubicBezTo>
                <a:cubicBezTo>
                  <a:pt x="79" y="4400"/>
                  <a:pt x="60" y="4408"/>
                  <a:pt x="39" y="4414"/>
                </a:cubicBezTo>
                <a:cubicBezTo>
                  <a:pt x="33" y="4416"/>
                  <a:pt x="29" y="4420"/>
                  <a:pt x="28" y="4426"/>
                </a:cubicBezTo>
                <a:cubicBezTo>
                  <a:pt x="27" y="4437"/>
                  <a:pt x="36" y="4434"/>
                  <a:pt x="41" y="4437"/>
                </a:cubicBezTo>
                <a:cubicBezTo>
                  <a:pt x="64" y="4451"/>
                  <a:pt x="83" y="4437"/>
                  <a:pt x="98" y="4426"/>
                </a:cubicBezTo>
                <a:cubicBezTo>
                  <a:pt x="111" y="4415"/>
                  <a:pt x="112" y="4421"/>
                  <a:pt x="122" y="4429"/>
                </a:cubicBezTo>
                <a:cubicBezTo>
                  <a:pt x="144" y="4448"/>
                  <a:pt x="126" y="4467"/>
                  <a:pt x="125" y="4485"/>
                </a:cubicBezTo>
                <a:cubicBezTo>
                  <a:pt x="123" y="4506"/>
                  <a:pt x="116" y="4524"/>
                  <a:pt x="85" y="4520"/>
                </a:cubicBezTo>
                <a:cubicBezTo>
                  <a:pt x="52" y="4516"/>
                  <a:pt x="47" y="4528"/>
                  <a:pt x="57" y="4559"/>
                </a:cubicBezTo>
                <a:cubicBezTo>
                  <a:pt x="61" y="4569"/>
                  <a:pt x="63" y="4579"/>
                  <a:pt x="65" y="4590"/>
                </a:cubicBezTo>
                <a:cubicBezTo>
                  <a:pt x="66" y="4596"/>
                  <a:pt x="65" y="4605"/>
                  <a:pt x="59" y="4604"/>
                </a:cubicBezTo>
                <a:cubicBezTo>
                  <a:pt x="32" y="4596"/>
                  <a:pt x="32" y="4620"/>
                  <a:pt x="21" y="4631"/>
                </a:cubicBezTo>
                <a:cubicBezTo>
                  <a:pt x="10" y="4642"/>
                  <a:pt x="0" y="4655"/>
                  <a:pt x="18" y="4667"/>
                </a:cubicBezTo>
                <a:cubicBezTo>
                  <a:pt x="32" y="4677"/>
                  <a:pt x="47" y="4686"/>
                  <a:pt x="64" y="4668"/>
                </a:cubicBezTo>
                <a:cubicBezTo>
                  <a:pt x="70" y="4661"/>
                  <a:pt x="79" y="4652"/>
                  <a:pt x="91" y="4653"/>
                </a:cubicBezTo>
                <a:cubicBezTo>
                  <a:pt x="103" y="4653"/>
                  <a:pt x="118" y="4650"/>
                  <a:pt x="107" y="4671"/>
                </a:cubicBezTo>
                <a:cubicBezTo>
                  <a:pt x="102" y="4679"/>
                  <a:pt x="109" y="4689"/>
                  <a:pt x="116" y="4694"/>
                </a:cubicBezTo>
                <a:cubicBezTo>
                  <a:pt x="121" y="4699"/>
                  <a:pt x="129" y="4699"/>
                  <a:pt x="134" y="4692"/>
                </a:cubicBezTo>
                <a:cubicBezTo>
                  <a:pt x="149" y="4666"/>
                  <a:pt x="172" y="4677"/>
                  <a:pt x="194" y="4676"/>
                </a:cubicBezTo>
                <a:cubicBezTo>
                  <a:pt x="192" y="4688"/>
                  <a:pt x="178" y="4703"/>
                  <a:pt x="194" y="4707"/>
                </a:cubicBezTo>
                <a:cubicBezTo>
                  <a:pt x="227" y="4715"/>
                  <a:pt x="204" y="4728"/>
                  <a:pt x="199" y="4739"/>
                </a:cubicBezTo>
                <a:cubicBezTo>
                  <a:pt x="196" y="4747"/>
                  <a:pt x="180" y="4751"/>
                  <a:pt x="187" y="4762"/>
                </a:cubicBezTo>
                <a:cubicBezTo>
                  <a:pt x="198" y="4782"/>
                  <a:pt x="193" y="4805"/>
                  <a:pt x="185" y="4818"/>
                </a:cubicBezTo>
                <a:cubicBezTo>
                  <a:pt x="165" y="4852"/>
                  <a:pt x="199" y="4855"/>
                  <a:pt x="210" y="4870"/>
                </a:cubicBezTo>
                <a:cubicBezTo>
                  <a:pt x="214" y="4876"/>
                  <a:pt x="224" y="4873"/>
                  <a:pt x="228" y="4867"/>
                </a:cubicBezTo>
                <a:cubicBezTo>
                  <a:pt x="254" y="4832"/>
                  <a:pt x="285" y="4831"/>
                  <a:pt x="320" y="4849"/>
                </a:cubicBezTo>
                <a:cubicBezTo>
                  <a:pt x="334" y="4856"/>
                  <a:pt x="345" y="4860"/>
                  <a:pt x="344" y="4838"/>
                </a:cubicBezTo>
                <a:cubicBezTo>
                  <a:pt x="344" y="4833"/>
                  <a:pt x="345" y="4828"/>
                  <a:pt x="351" y="4827"/>
                </a:cubicBezTo>
                <a:cubicBezTo>
                  <a:pt x="358" y="4825"/>
                  <a:pt x="358" y="4832"/>
                  <a:pt x="361" y="4836"/>
                </a:cubicBezTo>
                <a:cubicBezTo>
                  <a:pt x="365" y="4843"/>
                  <a:pt x="370" y="4852"/>
                  <a:pt x="381" y="4848"/>
                </a:cubicBezTo>
                <a:cubicBezTo>
                  <a:pt x="408" y="4836"/>
                  <a:pt x="448" y="4850"/>
                  <a:pt x="461" y="4808"/>
                </a:cubicBezTo>
                <a:cubicBezTo>
                  <a:pt x="462" y="4805"/>
                  <a:pt x="467" y="4803"/>
                  <a:pt x="469" y="4801"/>
                </a:cubicBezTo>
                <a:cubicBezTo>
                  <a:pt x="462" y="4824"/>
                  <a:pt x="461" y="4849"/>
                  <a:pt x="444" y="4868"/>
                </a:cubicBezTo>
                <a:cubicBezTo>
                  <a:pt x="439" y="4873"/>
                  <a:pt x="433" y="4879"/>
                  <a:pt x="442" y="4885"/>
                </a:cubicBezTo>
                <a:cubicBezTo>
                  <a:pt x="448" y="4889"/>
                  <a:pt x="455" y="4884"/>
                  <a:pt x="459" y="4879"/>
                </a:cubicBezTo>
                <a:cubicBezTo>
                  <a:pt x="464" y="4872"/>
                  <a:pt x="471" y="4858"/>
                  <a:pt x="473" y="4858"/>
                </a:cubicBezTo>
                <a:cubicBezTo>
                  <a:pt x="503" y="4869"/>
                  <a:pt x="534" y="4847"/>
                  <a:pt x="561" y="4859"/>
                </a:cubicBezTo>
                <a:cubicBezTo>
                  <a:pt x="571" y="4864"/>
                  <a:pt x="577" y="4867"/>
                  <a:pt x="586" y="4862"/>
                </a:cubicBezTo>
                <a:cubicBezTo>
                  <a:pt x="595" y="4858"/>
                  <a:pt x="604" y="4858"/>
                  <a:pt x="614" y="4860"/>
                </a:cubicBezTo>
                <a:cubicBezTo>
                  <a:pt x="633" y="4862"/>
                  <a:pt x="656" y="4866"/>
                  <a:pt x="670" y="4857"/>
                </a:cubicBezTo>
                <a:cubicBezTo>
                  <a:pt x="691" y="4843"/>
                  <a:pt x="714" y="4827"/>
                  <a:pt x="721" y="4802"/>
                </a:cubicBezTo>
                <a:cubicBezTo>
                  <a:pt x="748" y="4848"/>
                  <a:pt x="690" y="4876"/>
                  <a:pt x="692" y="4923"/>
                </a:cubicBezTo>
                <a:cubicBezTo>
                  <a:pt x="710" y="4912"/>
                  <a:pt x="709" y="4896"/>
                  <a:pt x="721" y="4888"/>
                </a:cubicBezTo>
                <a:cubicBezTo>
                  <a:pt x="742" y="4872"/>
                  <a:pt x="753" y="4853"/>
                  <a:pt x="737" y="4825"/>
                </a:cubicBezTo>
                <a:cubicBezTo>
                  <a:pt x="733" y="4819"/>
                  <a:pt x="736" y="4808"/>
                  <a:pt x="737" y="4800"/>
                </a:cubicBezTo>
                <a:cubicBezTo>
                  <a:pt x="743" y="4758"/>
                  <a:pt x="763" y="4721"/>
                  <a:pt x="783" y="4685"/>
                </a:cubicBezTo>
                <a:cubicBezTo>
                  <a:pt x="791" y="4669"/>
                  <a:pt x="803" y="4661"/>
                  <a:pt x="820" y="4657"/>
                </a:cubicBezTo>
                <a:cubicBezTo>
                  <a:pt x="825" y="4669"/>
                  <a:pt x="811" y="4684"/>
                  <a:pt x="827" y="4690"/>
                </a:cubicBezTo>
                <a:cubicBezTo>
                  <a:pt x="841" y="4695"/>
                  <a:pt x="854" y="4689"/>
                  <a:pt x="865" y="4677"/>
                </a:cubicBezTo>
                <a:cubicBezTo>
                  <a:pt x="873" y="4711"/>
                  <a:pt x="860" y="4733"/>
                  <a:pt x="830" y="4740"/>
                </a:cubicBezTo>
                <a:cubicBezTo>
                  <a:pt x="820" y="4742"/>
                  <a:pt x="810" y="4742"/>
                  <a:pt x="804" y="4750"/>
                </a:cubicBezTo>
                <a:cubicBezTo>
                  <a:pt x="801" y="4754"/>
                  <a:pt x="796" y="4758"/>
                  <a:pt x="799" y="4763"/>
                </a:cubicBezTo>
                <a:cubicBezTo>
                  <a:pt x="802" y="4770"/>
                  <a:pt x="809" y="4769"/>
                  <a:pt x="814" y="4766"/>
                </a:cubicBezTo>
                <a:cubicBezTo>
                  <a:pt x="845" y="4744"/>
                  <a:pt x="859" y="4771"/>
                  <a:pt x="877" y="4787"/>
                </a:cubicBezTo>
                <a:cubicBezTo>
                  <a:pt x="886" y="4794"/>
                  <a:pt x="879" y="4797"/>
                  <a:pt x="874" y="4802"/>
                </a:cubicBezTo>
                <a:cubicBezTo>
                  <a:pt x="851" y="4827"/>
                  <a:pt x="852" y="4828"/>
                  <a:pt x="875" y="4855"/>
                </a:cubicBezTo>
                <a:cubicBezTo>
                  <a:pt x="878" y="4845"/>
                  <a:pt x="880" y="4836"/>
                  <a:pt x="883" y="4827"/>
                </a:cubicBezTo>
                <a:cubicBezTo>
                  <a:pt x="889" y="4810"/>
                  <a:pt x="933" y="4796"/>
                  <a:pt x="946" y="4807"/>
                </a:cubicBezTo>
                <a:cubicBezTo>
                  <a:pt x="957" y="4818"/>
                  <a:pt x="962" y="4831"/>
                  <a:pt x="982" y="4814"/>
                </a:cubicBezTo>
                <a:cubicBezTo>
                  <a:pt x="993" y="4804"/>
                  <a:pt x="1006" y="4800"/>
                  <a:pt x="1010" y="4783"/>
                </a:cubicBezTo>
                <a:cubicBezTo>
                  <a:pt x="1018" y="4749"/>
                  <a:pt x="1028" y="4716"/>
                  <a:pt x="1060" y="4695"/>
                </a:cubicBezTo>
                <a:cubicBezTo>
                  <a:pt x="1067" y="4690"/>
                  <a:pt x="1083" y="4685"/>
                  <a:pt x="1080" y="4673"/>
                </a:cubicBezTo>
                <a:cubicBezTo>
                  <a:pt x="1076" y="4654"/>
                  <a:pt x="1091" y="4646"/>
                  <a:pt x="1099" y="4628"/>
                </a:cubicBezTo>
                <a:cubicBezTo>
                  <a:pt x="1105" y="4643"/>
                  <a:pt x="1108" y="4653"/>
                  <a:pt x="1112" y="4662"/>
                </a:cubicBezTo>
                <a:cubicBezTo>
                  <a:pt x="1115" y="4668"/>
                  <a:pt x="1120" y="4676"/>
                  <a:pt x="1127" y="4674"/>
                </a:cubicBezTo>
                <a:cubicBezTo>
                  <a:pt x="1136" y="4670"/>
                  <a:pt x="1130" y="4663"/>
                  <a:pt x="1128" y="4656"/>
                </a:cubicBezTo>
                <a:cubicBezTo>
                  <a:pt x="1124" y="4640"/>
                  <a:pt x="1120" y="4625"/>
                  <a:pt x="1117" y="4608"/>
                </a:cubicBezTo>
                <a:cubicBezTo>
                  <a:pt x="1115" y="4601"/>
                  <a:pt x="1119" y="4593"/>
                  <a:pt x="1127" y="4593"/>
                </a:cubicBezTo>
                <a:cubicBezTo>
                  <a:pt x="1134" y="4593"/>
                  <a:pt x="1135" y="4601"/>
                  <a:pt x="1133" y="4607"/>
                </a:cubicBezTo>
                <a:cubicBezTo>
                  <a:pt x="1127" y="4626"/>
                  <a:pt x="1139" y="4622"/>
                  <a:pt x="1148" y="4617"/>
                </a:cubicBezTo>
                <a:cubicBezTo>
                  <a:pt x="1171" y="4606"/>
                  <a:pt x="1194" y="4594"/>
                  <a:pt x="1216" y="4581"/>
                </a:cubicBezTo>
                <a:cubicBezTo>
                  <a:pt x="1224" y="4576"/>
                  <a:pt x="1230" y="4565"/>
                  <a:pt x="1241" y="4573"/>
                </a:cubicBezTo>
                <a:cubicBezTo>
                  <a:pt x="1250" y="4581"/>
                  <a:pt x="1240" y="4589"/>
                  <a:pt x="1237" y="4597"/>
                </a:cubicBezTo>
                <a:cubicBezTo>
                  <a:pt x="1235" y="4601"/>
                  <a:pt x="1233" y="4606"/>
                  <a:pt x="1238" y="4609"/>
                </a:cubicBezTo>
                <a:cubicBezTo>
                  <a:pt x="1244" y="4612"/>
                  <a:pt x="1247" y="4608"/>
                  <a:pt x="1250" y="4603"/>
                </a:cubicBezTo>
                <a:cubicBezTo>
                  <a:pt x="1252" y="4599"/>
                  <a:pt x="1255" y="4595"/>
                  <a:pt x="1259" y="4589"/>
                </a:cubicBezTo>
                <a:cubicBezTo>
                  <a:pt x="1274" y="4619"/>
                  <a:pt x="1287" y="4648"/>
                  <a:pt x="1319" y="4663"/>
                </a:cubicBezTo>
                <a:cubicBezTo>
                  <a:pt x="1305" y="4667"/>
                  <a:pt x="1293" y="4664"/>
                  <a:pt x="1285" y="4675"/>
                </a:cubicBezTo>
                <a:cubicBezTo>
                  <a:pt x="1279" y="4684"/>
                  <a:pt x="1276" y="4695"/>
                  <a:pt x="1288" y="4696"/>
                </a:cubicBezTo>
                <a:cubicBezTo>
                  <a:pt x="1314" y="4700"/>
                  <a:pt x="1321" y="4714"/>
                  <a:pt x="1317" y="4738"/>
                </a:cubicBezTo>
                <a:cubicBezTo>
                  <a:pt x="1315" y="4744"/>
                  <a:pt x="1319" y="4750"/>
                  <a:pt x="1327" y="4751"/>
                </a:cubicBezTo>
                <a:cubicBezTo>
                  <a:pt x="1334" y="4738"/>
                  <a:pt x="1338" y="4724"/>
                  <a:pt x="1337" y="4708"/>
                </a:cubicBezTo>
                <a:cubicBezTo>
                  <a:pt x="1339" y="4724"/>
                  <a:pt x="1343" y="4736"/>
                  <a:pt x="1362" y="4742"/>
                </a:cubicBezTo>
                <a:cubicBezTo>
                  <a:pt x="1392" y="4751"/>
                  <a:pt x="1402" y="4731"/>
                  <a:pt x="1412" y="4710"/>
                </a:cubicBezTo>
                <a:cubicBezTo>
                  <a:pt x="1421" y="4715"/>
                  <a:pt x="1420" y="4721"/>
                  <a:pt x="1421" y="4727"/>
                </a:cubicBezTo>
                <a:cubicBezTo>
                  <a:pt x="1424" y="4744"/>
                  <a:pt x="1437" y="4740"/>
                  <a:pt x="1441" y="4732"/>
                </a:cubicBezTo>
                <a:cubicBezTo>
                  <a:pt x="1448" y="4715"/>
                  <a:pt x="1470" y="4695"/>
                  <a:pt x="1442" y="4678"/>
                </a:cubicBezTo>
                <a:cubicBezTo>
                  <a:pt x="1434" y="4673"/>
                  <a:pt x="1439" y="4673"/>
                  <a:pt x="1441" y="4669"/>
                </a:cubicBezTo>
                <a:cubicBezTo>
                  <a:pt x="1453" y="4649"/>
                  <a:pt x="1437" y="4648"/>
                  <a:pt x="1425" y="4646"/>
                </a:cubicBezTo>
                <a:cubicBezTo>
                  <a:pt x="1417" y="4645"/>
                  <a:pt x="1405" y="4651"/>
                  <a:pt x="1403" y="4639"/>
                </a:cubicBezTo>
                <a:cubicBezTo>
                  <a:pt x="1401" y="4630"/>
                  <a:pt x="1399" y="4617"/>
                  <a:pt x="1410" y="4610"/>
                </a:cubicBezTo>
                <a:cubicBezTo>
                  <a:pt x="1421" y="4604"/>
                  <a:pt x="1421" y="4597"/>
                  <a:pt x="1413" y="4589"/>
                </a:cubicBezTo>
                <a:cubicBezTo>
                  <a:pt x="1400" y="4578"/>
                  <a:pt x="1417" y="4572"/>
                  <a:pt x="1418" y="4562"/>
                </a:cubicBezTo>
                <a:cubicBezTo>
                  <a:pt x="1418" y="4556"/>
                  <a:pt x="1426" y="4554"/>
                  <a:pt x="1434" y="4556"/>
                </a:cubicBezTo>
                <a:cubicBezTo>
                  <a:pt x="1466" y="4561"/>
                  <a:pt x="1474" y="4555"/>
                  <a:pt x="1473" y="4523"/>
                </a:cubicBezTo>
                <a:cubicBezTo>
                  <a:pt x="1472" y="4516"/>
                  <a:pt x="1471" y="4508"/>
                  <a:pt x="1473" y="4502"/>
                </a:cubicBezTo>
                <a:cubicBezTo>
                  <a:pt x="1477" y="4493"/>
                  <a:pt x="1475" y="4475"/>
                  <a:pt x="1493" y="4481"/>
                </a:cubicBezTo>
                <a:cubicBezTo>
                  <a:pt x="1505" y="4485"/>
                  <a:pt x="1514" y="4492"/>
                  <a:pt x="1507" y="4511"/>
                </a:cubicBezTo>
                <a:cubicBezTo>
                  <a:pt x="1496" y="4540"/>
                  <a:pt x="1508" y="4566"/>
                  <a:pt x="1536" y="4578"/>
                </a:cubicBezTo>
                <a:cubicBezTo>
                  <a:pt x="1553" y="4586"/>
                  <a:pt x="1552" y="4597"/>
                  <a:pt x="1547" y="4611"/>
                </a:cubicBezTo>
                <a:cubicBezTo>
                  <a:pt x="1541" y="4625"/>
                  <a:pt x="1539" y="4639"/>
                  <a:pt x="1555" y="4647"/>
                </a:cubicBezTo>
                <a:cubicBezTo>
                  <a:pt x="1584" y="4660"/>
                  <a:pt x="1581" y="4682"/>
                  <a:pt x="1571" y="4705"/>
                </a:cubicBezTo>
                <a:cubicBezTo>
                  <a:pt x="1561" y="4727"/>
                  <a:pt x="1561" y="4750"/>
                  <a:pt x="1564" y="4773"/>
                </a:cubicBezTo>
                <a:cubicBezTo>
                  <a:pt x="1573" y="4763"/>
                  <a:pt x="1568" y="4751"/>
                  <a:pt x="1570" y="4741"/>
                </a:cubicBezTo>
                <a:cubicBezTo>
                  <a:pt x="1574" y="4723"/>
                  <a:pt x="1579" y="4704"/>
                  <a:pt x="1600" y="4699"/>
                </a:cubicBezTo>
                <a:cubicBezTo>
                  <a:pt x="1608" y="4697"/>
                  <a:pt x="1621" y="4710"/>
                  <a:pt x="1622" y="4692"/>
                </a:cubicBezTo>
                <a:cubicBezTo>
                  <a:pt x="1622" y="4682"/>
                  <a:pt x="1623" y="4671"/>
                  <a:pt x="1604" y="4669"/>
                </a:cubicBezTo>
                <a:cubicBezTo>
                  <a:pt x="1588" y="4667"/>
                  <a:pt x="1578" y="4649"/>
                  <a:pt x="1572" y="4634"/>
                </a:cubicBezTo>
                <a:cubicBezTo>
                  <a:pt x="1568" y="4627"/>
                  <a:pt x="1576" y="4617"/>
                  <a:pt x="1587" y="4614"/>
                </a:cubicBezTo>
                <a:cubicBezTo>
                  <a:pt x="1595" y="4647"/>
                  <a:pt x="1595" y="4647"/>
                  <a:pt x="1652" y="4635"/>
                </a:cubicBezTo>
                <a:cubicBezTo>
                  <a:pt x="1646" y="4650"/>
                  <a:pt x="1653" y="4666"/>
                  <a:pt x="1646" y="4680"/>
                </a:cubicBezTo>
                <a:cubicBezTo>
                  <a:pt x="1642" y="4688"/>
                  <a:pt x="1636" y="4697"/>
                  <a:pt x="1648" y="4703"/>
                </a:cubicBezTo>
                <a:cubicBezTo>
                  <a:pt x="1658" y="4707"/>
                  <a:pt x="1668" y="4710"/>
                  <a:pt x="1673" y="4695"/>
                </a:cubicBezTo>
                <a:cubicBezTo>
                  <a:pt x="1674" y="4690"/>
                  <a:pt x="1680" y="4686"/>
                  <a:pt x="1685" y="4689"/>
                </a:cubicBezTo>
                <a:cubicBezTo>
                  <a:pt x="1692" y="4694"/>
                  <a:pt x="1687" y="4699"/>
                  <a:pt x="1684" y="4704"/>
                </a:cubicBezTo>
                <a:cubicBezTo>
                  <a:pt x="1681" y="4709"/>
                  <a:pt x="1678" y="4716"/>
                  <a:pt x="1674" y="4717"/>
                </a:cubicBezTo>
                <a:cubicBezTo>
                  <a:pt x="1631" y="4729"/>
                  <a:pt x="1633" y="4766"/>
                  <a:pt x="1628" y="4799"/>
                </a:cubicBezTo>
                <a:cubicBezTo>
                  <a:pt x="1627" y="4806"/>
                  <a:pt x="1628" y="4812"/>
                  <a:pt x="1634" y="4813"/>
                </a:cubicBezTo>
                <a:cubicBezTo>
                  <a:pt x="1648" y="4814"/>
                  <a:pt x="1646" y="4821"/>
                  <a:pt x="1641" y="4829"/>
                </a:cubicBezTo>
                <a:cubicBezTo>
                  <a:pt x="1636" y="4837"/>
                  <a:pt x="1637" y="4852"/>
                  <a:pt x="1619" y="4842"/>
                </a:cubicBezTo>
                <a:cubicBezTo>
                  <a:pt x="1607" y="4836"/>
                  <a:pt x="1591" y="4848"/>
                  <a:pt x="1599" y="4860"/>
                </a:cubicBezTo>
                <a:cubicBezTo>
                  <a:pt x="1615" y="4883"/>
                  <a:pt x="1594" y="4903"/>
                  <a:pt x="1605" y="4927"/>
                </a:cubicBezTo>
                <a:cubicBezTo>
                  <a:pt x="1590" y="4916"/>
                  <a:pt x="1590" y="4916"/>
                  <a:pt x="1587" y="4919"/>
                </a:cubicBezTo>
                <a:cubicBezTo>
                  <a:pt x="1554" y="4945"/>
                  <a:pt x="1538" y="4982"/>
                  <a:pt x="1521" y="5019"/>
                </a:cubicBezTo>
                <a:cubicBezTo>
                  <a:pt x="1519" y="5025"/>
                  <a:pt x="1519" y="5035"/>
                  <a:pt x="1525" y="5037"/>
                </a:cubicBezTo>
                <a:cubicBezTo>
                  <a:pt x="1534" y="5041"/>
                  <a:pt x="1538" y="5032"/>
                  <a:pt x="1543" y="5026"/>
                </a:cubicBezTo>
                <a:cubicBezTo>
                  <a:pt x="1553" y="5011"/>
                  <a:pt x="1552" y="5011"/>
                  <a:pt x="1561" y="5008"/>
                </a:cubicBezTo>
                <a:cubicBezTo>
                  <a:pt x="1541" y="5045"/>
                  <a:pt x="1539" y="5054"/>
                  <a:pt x="1545" y="5075"/>
                </a:cubicBezTo>
                <a:cubicBezTo>
                  <a:pt x="1547" y="5080"/>
                  <a:pt x="1540" y="5091"/>
                  <a:pt x="1553" y="5090"/>
                </a:cubicBezTo>
                <a:cubicBezTo>
                  <a:pt x="1561" y="5089"/>
                  <a:pt x="1568" y="5089"/>
                  <a:pt x="1563" y="5076"/>
                </a:cubicBezTo>
                <a:cubicBezTo>
                  <a:pt x="1561" y="5070"/>
                  <a:pt x="1569" y="5059"/>
                  <a:pt x="1578" y="5054"/>
                </a:cubicBezTo>
                <a:cubicBezTo>
                  <a:pt x="1583" y="5059"/>
                  <a:pt x="1584" y="5063"/>
                  <a:pt x="1582" y="5068"/>
                </a:cubicBezTo>
                <a:cubicBezTo>
                  <a:pt x="1578" y="5074"/>
                  <a:pt x="1574" y="5079"/>
                  <a:pt x="1580" y="5086"/>
                </a:cubicBezTo>
                <a:cubicBezTo>
                  <a:pt x="1588" y="5094"/>
                  <a:pt x="1593" y="5087"/>
                  <a:pt x="1600" y="5085"/>
                </a:cubicBezTo>
                <a:cubicBezTo>
                  <a:pt x="1619" y="5081"/>
                  <a:pt x="1639" y="5080"/>
                  <a:pt x="1658" y="5077"/>
                </a:cubicBezTo>
                <a:cubicBezTo>
                  <a:pt x="1663" y="5076"/>
                  <a:pt x="1670" y="5070"/>
                  <a:pt x="1673" y="5078"/>
                </a:cubicBezTo>
                <a:cubicBezTo>
                  <a:pt x="1675" y="5085"/>
                  <a:pt x="1672" y="5094"/>
                  <a:pt x="1665" y="5095"/>
                </a:cubicBezTo>
                <a:cubicBezTo>
                  <a:pt x="1654" y="5096"/>
                  <a:pt x="1649" y="5112"/>
                  <a:pt x="1635" y="5107"/>
                </a:cubicBezTo>
                <a:cubicBezTo>
                  <a:pt x="1630" y="5106"/>
                  <a:pt x="1620" y="5110"/>
                  <a:pt x="1622" y="5119"/>
                </a:cubicBezTo>
                <a:cubicBezTo>
                  <a:pt x="1625" y="5136"/>
                  <a:pt x="1613" y="5140"/>
                  <a:pt x="1603" y="5148"/>
                </a:cubicBezTo>
                <a:cubicBezTo>
                  <a:pt x="1565" y="5176"/>
                  <a:pt x="1565" y="5177"/>
                  <a:pt x="1590" y="5217"/>
                </a:cubicBezTo>
                <a:cubicBezTo>
                  <a:pt x="1601" y="5235"/>
                  <a:pt x="1611" y="5240"/>
                  <a:pt x="1622" y="5217"/>
                </a:cubicBezTo>
                <a:cubicBezTo>
                  <a:pt x="1624" y="5212"/>
                  <a:pt x="1627" y="5208"/>
                  <a:pt x="1631" y="5203"/>
                </a:cubicBezTo>
                <a:cubicBezTo>
                  <a:pt x="1633" y="5222"/>
                  <a:pt x="1653" y="5236"/>
                  <a:pt x="1643" y="5256"/>
                </a:cubicBezTo>
                <a:cubicBezTo>
                  <a:pt x="1641" y="5260"/>
                  <a:pt x="1643" y="5266"/>
                  <a:pt x="1649" y="5268"/>
                </a:cubicBezTo>
                <a:cubicBezTo>
                  <a:pt x="1654" y="5270"/>
                  <a:pt x="1659" y="5266"/>
                  <a:pt x="1661" y="5262"/>
                </a:cubicBezTo>
                <a:cubicBezTo>
                  <a:pt x="1670" y="5242"/>
                  <a:pt x="1690" y="5246"/>
                  <a:pt x="1703" y="5249"/>
                </a:cubicBezTo>
                <a:cubicBezTo>
                  <a:pt x="1713" y="5252"/>
                  <a:pt x="1711" y="5271"/>
                  <a:pt x="1711" y="5283"/>
                </a:cubicBezTo>
                <a:cubicBezTo>
                  <a:pt x="1711" y="5292"/>
                  <a:pt x="1709" y="5302"/>
                  <a:pt x="1722" y="5303"/>
                </a:cubicBezTo>
                <a:cubicBezTo>
                  <a:pt x="1724" y="5304"/>
                  <a:pt x="1728" y="5298"/>
                  <a:pt x="1731" y="5301"/>
                </a:cubicBezTo>
                <a:cubicBezTo>
                  <a:pt x="1733" y="5303"/>
                  <a:pt x="1732" y="5308"/>
                  <a:pt x="1731" y="5312"/>
                </a:cubicBezTo>
                <a:cubicBezTo>
                  <a:pt x="1728" y="5328"/>
                  <a:pt x="1736" y="5326"/>
                  <a:pt x="1749" y="5322"/>
                </a:cubicBezTo>
                <a:cubicBezTo>
                  <a:pt x="1742" y="5330"/>
                  <a:pt x="1735" y="5335"/>
                  <a:pt x="1729" y="5341"/>
                </a:cubicBezTo>
                <a:cubicBezTo>
                  <a:pt x="1723" y="5348"/>
                  <a:pt x="1722" y="5362"/>
                  <a:pt x="1709" y="5358"/>
                </a:cubicBezTo>
                <a:cubicBezTo>
                  <a:pt x="1698" y="5355"/>
                  <a:pt x="1706" y="5343"/>
                  <a:pt x="1701" y="5336"/>
                </a:cubicBezTo>
                <a:cubicBezTo>
                  <a:pt x="1696" y="5328"/>
                  <a:pt x="1697" y="5315"/>
                  <a:pt x="1684" y="5316"/>
                </a:cubicBezTo>
                <a:cubicBezTo>
                  <a:pt x="1673" y="5317"/>
                  <a:pt x="1667" y="5324"/>
                  <a:pt x="1666" y="5336"/>
                </a:cubicBezTo>
                <a:cubicBezTo>
                  <a:pt x="1663" y="5368"/>
                  <a:pt x="1671" y="5400"/>
                  <a:pt x="1658" y="5432"/>
                </a:cubicBezTo>
                <a:cubicBezTo>
                  <a:pt x="1656" y="5439"/>
                  <a:pt x="1670" y="5452"/>
                  <a:pt x="1682" y="5455"/>
                </a:cubicBezTo>
                <a:cubicBezTo>
                  <a:pt x="1693" y="5458"/>
                  <a:pt x="1699" y="5447"/>
                  <a:pt x="1704" y="5439"/>
                </a:cubicBezTo>
                <a:cubicBezTo>
                  <a:pt x="1709" y="5431"/>
                  <a:pt x="1711" y="5420"/>
                  <a:pt x="1714" y="5411"/>
                </a:cubicBezTo>
                <a:cubicBezTo>
                  <a:pt x="1730" y="5417"/>
                  <a:pt x="1744" y="5429"/>
                  <a:pt x="1760" y="5421"/>
                </a:cubicBezTo>
                <a:cubicBezTo>
                  <a:pt x="1786" y="5409"/>
                  <a:pt x="1766" y="5378"/>
                  <a:pt x="1784" y="5361"/>
                </a:cubicBezTo>
                <a:cubicBezTo>
                  <a:pt x="1786" y="5364"/>
                  <a:pt x="1789" y="5366"/>
                  <a:pt x="1792" y="5368"/>
                </a:cubicBezTo>
                <a:cubicBezTo>
                  <a:pt x="1824" y="5394"/>
                  <a:pt x="1825" y="5394"/>
                  <a:pt x="1840" y="5357"/>
                </a:cubicBezTo>
                <a:cubicBezTo>
                  <a:pt x="1845" y="5343"/>
                  <a:pt x="1859" y="5343"/>
                  <a:pt x="1866" y="5346"/>
                </a:cubicBezTo>
                <a:cubicBezTo>
                  <a:pt x="1890" y="5359"/>
                  <a:pt x="1910" y="5338"/>
                  <a:pt x="1932" y="5338"/>
                </a:cubicBezTo>
                <a:cubicBezTo>
                  <a:pt x="1947" y="5338"/>
                  <a:pt x="1952" y="5318"/>
                  <a:pt x="1948" y="5303"/>
                </a:cubicBezTo>
                <a:cubicBezTo>
                  <a:pt x="1945" y="5294"/>
                  <a:pt x="1940" y="5287"/>
                  <a:pt x="1937" y="5279"/>
                </a:cubicBezTo>
                <a:cubicBezTo>
                  <a:pt x="1918" y="5234"/>
                  <a:pt x="1933" y="5208"/>
                  <a:pt x="1979" y="5208"/>
                </a:cubicBezTo>
                <a:cubicBezTo>
                  <a:pt x="1972" y="5222"/>
                  <a:pt x="1968" y="5236"/>
                  <a:pt x="1970" y="5251"/>
                </a:cubicBezTo>
                <a:cubicBezTo>
                  <a:pt x="1970" y="5259"/>
                  <a:pt x="1969" y="5273"/>
                  <a:pt x="1979" y="5273"/>
                </a:cubicBezTo>
                <a:cubicBezTo>
                  <a:pt x="2013" y="5271"/>
                  <a:pt x="1998" y="5289"/>
                  <a:pt x="1996" y="5306"/>
                </a:cubicBezTo>
                <a:cubicBezTo>
                  <a:pt x="1992" y="5332"/>
                  <a:pt x="1980" y="5360"/>
                  <a:pt x="2004" y="5383"/>
                </a:cubicBezTo>
                <a:cubicBezTo>
                  <a:pt x="2013" y="5392"/>
                  <a:pt x="2027" y="5399"/>
                  <a:pt x="2039" y="5402"/>
                </a:cubicBezTo>
                <a:cubicBezTo>
                  <a:pt x="2057" y="5407"/>
                  <a:pt x="2053" y="5382"/>
                  <a:pt x="2065" y="5377"/>
                </a:cubicBezTo>
                <a:cubicBezTo>
                  <a:pt x="2078" y="5389"/>
                  <a:pt x="2075" y="5421"/>
                  <a:pt x="2106" y="5406"/>
                </a:cubicBezTo>
                <a:cubicBezTo>
                  <a:pt x="2138" y="5391"/>
                  <a:pt x="2125" y="5372"/>
                  <a:pt x="2112" y="5351"/>
                </a:cubicBezTo>
                <a:cubicBezTo>
                  <a:pt x="2117" y="5352"/>
                  <a:pt x="2119" y="5352"/>
                  <a:pt x="2121" y="5352"/>
                </a:cubicBezTo>
                <a:cubicBezTo>
                  <a:pt x="2136" y="5356"/>
                  <a:pt x="2138" y="5382"/>
                  <a:pt x="2153" y="5378"/>
                </a:cubicBezTo>
                <a:cubicBezTo>
                  <a:pt x="2166" y="5373"/>
                  <a:pt x="2151" y="5353"/>
                  <a:pt x="2161" y="5340"/>
                </a:cubicBezTo>
                <a:cubicBezTo>
                  <a:pt x="2174" y="5322"/>
                  <a:pt x="2159" y="5310"/>
                  <a:pt x="2142" y="5307"/>
                </a:cubicBezTo>
                <a:cubicBezTo>
                  <a:pt x="2131" y="5305"/>
                  <a:pt x="2124" y="5303"/>
                  <a:pt x="2125" y="5290"/>
                </a:cubicBezTo>
                <a:cubicBezTo>
                  <a:pt x="2126" y="5279"/>
                  <a:pt x="2131" y="5270"/>
                  <a:pt x="2144" y="5267"/>
                </a:cubicBezTo>
                <a:cubicBezTo>
                  <a:pt x="2163" y="5263"/>
                  <a:pt x="2180" y="5264"/>
                  <a:pt x="2187" y="5287"/>
                </a:cubicBezTo>
                <a:cubicBezTo>
                  <a:pt x="2189" y="5294"/>
                  <a:pt x="2195" y="5303"/>
                  <a:pt x="2204" y="5297"/>
                </a:cubicBezTo>
                <a:cubicBezTo>
                  <a:pt x="2211" y="5291"/>
                  <a:pt x="2204" y="5285"/>
                  <a:pt x="2200" y="5279"/>
                </a:cubicBezTo>
                <a:cubicBezTo>
                  <a:pt x="2191" y="5267"/>
                  <a:pt x="2184" y="5255"/>
                  <a:pt x="2181" y="5233"/>
                </a:cubicBezTo>
                <a:cubicBezTo>
                  <a:pt x="2203" y="5255"/>
                  <a:pt x="2219" y="5254"/>
                  <a:pt x="2233" y="5232"/>
                </a:cubicBezTo>
                <a:cubicBezTo>
                  <a:pt x="2242" y="5219"/>
                  <a:pt x="2248" y="5225"/>
                  <a:pt x="2254" y="5238"/>
                </a:cubicBezTo>
                <a:cubicBezTo>
                  <a:pt x="2260" y="5251"/>
                  <a:pt x="2275" y="5254"/>
                  <a:pt x="2279" y="5237"/>
                </a:cubicBezTo>
                <a:cubicBezTo>
                  <a:pt x="2282" y="5223"/>
                  <a:pt x="2288" y="5220"/>
                  <a:pt x="2299" y="5218"/>
                </a:cubicBezTo>
                <a:cubicBezTo>
                  <a:pt x="2306" y="5217"/>
                  <a:pt x="2312" y="5213"/>
                  <a:pt x="2313" y="5205"/>
                </a:cubicBezTo>
                <a:cubicBezTo>
                  <a:pt x="2318" y="5182"/>
                  <a:pt x="2330" y="5187"/>
                  <a:pt x="2345" y="5196"/>
                </a:cubicBezTo>
                <a:cubicBezTo>
                  <a:pt x="2358" y="5204"/>
                  <a:pt x="2372" y="5208"/>
                  <a:pt x="2386" y="5201"/>
                </a:cubicBezTo>
                <a:cubicBezTo>
                  <a:pt x="2406" y="5190"/>
                  <a:pt x="2416" y="5197"/>
                  <a:pt x="2427" y="5215"/>
                </a:cubicBezTo>
                <a:cubicBezTo>
                  <a:pt x="2443" y="5239"/>
                  <a:pt x="2474" y="5248"/>
                  <a:pt x="2491" y="5233"/>
                </a:cubicBezTo>
                <a:cubicBezTo>
                  <a:pt x="2500" y="5225"/>
                  <a:pt x="2506" y="5214"/>
                  <a:pt x="2517" y="5232"/>
                </a:cubicBezTo>
                <a:cubicBezTo>
                  <a:pt x="2521" y="5238"/>
                  <a:pt x="2529" y="5231"/>
                  <a:pt x="2533" y="5226"/>
                </a:cubicBezTo>
                <a:cubicBezTo>
                  <a:pt x="2547" y="5208"/>
                  <a:pt x="2544" y="5173"/>
                  <a:pt x="2525" y="5161"/>
                </a:cubicBezTo>
                <a:cubicBezTo>
                  <a:pt x="2501" y="5146"/>
                  <a:pt x="2504" y="5131"/>
                  <a:pt x="2518" y="5113"/>
                </a:cubicBezTo>
                <a:cubicBezTo>
                  <a:pt x="2525" y="5103"/>
                  <a:pt x="2530" y="5094"/>
                  <a:pt x="2524" y="5082"/>
                </a:cubicBezTo>
                <a:cubicBezTo>
                  <a:pt x="2510" y="5056"/>
                  <a:pt x="2499" y="5030"/>
                  <a:pt x="2486" y="5004"/>
                </a:cubicBezTo>
                <a:cubicBezTo>
                  <a:pt x="2480" y="4993"/>
                  <a:pt x="2481" y="4990"/>
                  <a:pt x="2494" y="4983"/>
                </a:cubicBezTo>
                <a:cubicBezTo>
                  <a:pt x="2511" y="4974"/>
                  <a:pt x="2508" y="4990"/>
                  <a:pt x="2512" y="4994"/>
                </a:cubicBezTo>
                <a:cubicBezTo>
                  <a:pt x="2524" y="5009"/>
                  <a:pt x="2525" y="5036"/>
                  <a:pt x="2551" y="5034"/>
                </a:cubicBezTo>
                <a:cubicBezTo>
                  <a:pt x="2568" y="5032"/>
                  <a:pt x="2587" y="5031"/>
                  <a:pt x="2601" y="5016"/>
                </a:cubicBezTo>
                <a:cubicBezTo>
                  <a:pt x="2604" y="5034"/>
                  <a:pt x="2601" y="5044"/>
                  <a:pt x="2584" y="5046"/>
                </a:cubicBezTo>
                <a:cubicBezTo>
                  <a:pt x="2577" y="5047"/>
                  <a:pt x="2569" y="5053"/>
                  <a:pt x="2570" y="5062"/>
                </a:cubicBezTo>
                <a:cubicBezTo>
                  <a:pt x="2572" y="5070"/>
                  <a:pt x="2579" y="5072"/>
                  <a:pt x="2587" y="5071"/>
                </a:cubicBezTo>
                <a:cubicBezTo>
                  <a:pt x="2600" y="5070"/>
                  <a:pt x="2599" y="5078"/>
                  <a:pt x="2602" y="5087"/>
                </a:cubicBezTo>
                <a:cubicBezTo>
                  <a:pt x="2607" y="5105"/>
                  <a:pt x="2596" y="5122"/>
                  <a:pt x="2600" y="5140"/>
                </a:cubicBezTo>
                <a:cubicBezTo>
                  <a:pt x="2617" y="5136"/>
                  <a:pt x="2608" y="5117"/>
                  <a:pt x="2621" y="5112"/>
                </a:cubicBezTo>
                <a:cubicBezTo>
                  <a:pt x="2637" y="5124"/>
                  <a:pt x="2618" y="5134"/>
                  <a:pt x="2617" y="5145"/>
                </a:cubicBezTo>
                <a:cubicBezTo>
                  <a:pt x="2615" y="5164"/>
                  <a:pt x="2608" y="5182"/>
                  <a:pt x="2640" y="5173"/>
                </a:cubicBezTo>
                <a:cubicBezTo>
                  <a:pt x="2649" y="5170"/>
                  <a:pt x="2653" y="5177"/>
                  <a:pt x="2656" y="5183"/>
                </a:cubicBezTo>
                <a:cubicBezTo>
                  <a:pt x="2663" y="5196"/>
                  <a:pt x="2674" y="5201"/>
                  <a:pt x="2689" y="5201"/>
                </a:cubicBezTo>
                <a:cubicBezTo>
                  <a:pt x="2703" y="5201"/>
                  <a:pt x="2713" y="5205"/>
                  <a:pt x="2703" y="5222"/>
                </a:cubicBezTo>
                <a:cubicBezTo>
                  <a:pt x="2691" y="5244"/>
                  <a:pt x="2714" y="5248"/>
                  <a:pt x="2723" y="5258"/>
                </a:cubicBezTo>
                <a:cubicBezTo>
                  <a:pt x="2735" y="5272"/>
                  <a:pt x="2740" y="5254"/>
                  <a:pt x="2749" y="5251"/>
                </a:cubicBezTo>
                <a:cubicBezTo>
                  <a:pt x="2756" y="5249"/>
                  <a:pt x="2757" y="5237"/>
                  <a:pt x="2769" y="5241"/>
                </a:cubicBezTo>
                <a:cubicBezTo>
                  <a:pt x="2765" y="5248"/>
                  <a:pt x="2759" y="5255"/>
                  <a:pt x="2759" y="5262"/>
                </a:cubicBezTo>
                <a:cubicBezTo>
                  <a:pt x="2757" y="5276"/>
                  <a:pt x="2778" y="5264"/>
                  <a:pt x="2780" y="5279"/>
                </a:cubicBezTo>
                <a:cubicBezTo>
                  <a:pt x="2782" y="5298"/>
                  <a:pt x="2756" y="5268"/>
                  <a:pt x="2762" y="5291"/>
                </a:cubicBezTo>
                <a:cubicBezTo>
                  <a:pt x="2766" y="5309"/>
                  <a:pt x="2767" y="5327"/>
                  <a:pt x="2770" y="5345"/>
                </a:cubicBezTo>
                <a:cubicBezTo>
                  <a:pt x="2773" y="5360"/>
                  <a:pt x="2779" y="5363"/>
                  <a:pt x="2792" y="5353"/>
                </a:cubicBezTo>
                <a:cubicBezTo>
                  <a:pt x="2801" y="5346"/>
                  <a:pt x="2814" y="5332"/>
                  <a:pt x="2815" y="5360"/>
                </a:cubicBezTo>
                <a:cubicBezTo>
                  <a:pt x="2815" y="5366"/>
                  <a:pt x="2825" y="5363"/>
                  <a:pt x="2830" y="5364"/>
                </a:cubicBezTo>
                <a:cubicBezTo>
                  <a:pt x="2850" y="5368"/>
                  <a:pt x="2860" y="5342"/>
                  <a:pt x="2866" y="5344"/>
                </a:cubicBezTo>
                <a:cubicBezTo>
                  <a:pt x="2890" y="5350"/>
                  <a:pt x="2893" y="5335"/>
                  <a:pt x="2899" y="5317"/>
                </a:cubicBezTo>
                <a:cubicBezTo>
                  <a:pt x="2906" y="5328"/>
                  <a:pt x="2911" y="5334"/>
                  <a:pt x="2916" y="5341"/>
                </a:cubicBezTo>
                <a:cubicBezTo>
                  <a:pt x="2934" y="5330"/>
                  <a:pt x="2920" y="5314"/>
                  <a:pt x="2924" y="5301"/>
                </a:cubicBezTo>
                <a:cubicBezTo>
                  <a:pt x="2928" y="5282"/>
                  <a:pt x="2918" y="5269"/>
                  <a:pt x="2898" y="5277"/>
                </a:cubicBezTo>
                <a:cubicBezTo>
                  <a:pt x="2876" y="5286"/>
                  <a:pt x="2866" y="5268"/>
                  <a:pt x="2855" y="5258"/>
                </a:cubicBezTo>
                <a:cubicBezTo>
                  <a:pt x="2844" y="5248"/>
                  <a:pt x="2856" y="5237"/>
                  <a:pt x="2867" y="5230"/>
                </a:cubicBezTo>
                <a:cubicBezTo>
                  <a:pt x="2873" y="5225"/>
                  <a:pt x="2872" y="5216"/>
                  <a:pt x="2875" y="5209"/>
                </a:cubicBezTo>
                <a:cubicBezTo>
                  <a:pt x="2879" y="5193"/>
                  <a:pt x="2890" y="5183"/>
                  <a:pt x="2905" y="5198"/>
                </a:cubicBezTo>
                <a:cubicBezTo>
                  <a:pt x="2910" y="5203"/>
                  <a:pt x="2918" y="5204"/>
                  <a:pt x="2921" y="5209"/>
                </a:cubicBezTo>
                <a:cubicBezTo>
                  <a:pt x="2944" y="5237"/>
                  <a:pt x="2986" y="5253"/>
                  <a:pt x="2990" y="5292"/>
                </a:cubicBezTo>
                <a:cubicBezTo>
                  <a:pt x="2996" y="5349"/>
                  <a:pt x="3011" y="5406"/>
                  <a:pt x="3004" y="5463"/>
                </a:cubicBezTo>
                <a:cubicBezTo>
                  <a:pt x="3001" y="5488"/>
                  <a:pt x="2994" y="5514"/>
                  <a:pt x="2999" y="5539"/>
                </a:cubicBezTo>
                <a:cubicBezTo>
                  <a:pt x="3009" y="5589"/>
                  <a:pt x="3001" y="5640"/>
                  <a:pt x="2997" y="5689"/>
                </a:cubicBezTo>
                <a:cubicBezTo>
                  <a:pt x="2987" y="5798"/>
                  <a:pt x="2984" y="5906"/>
                  <a:pt x="2980" y="6015"/>
                </a:cubicBezTo>
                <a:cubicBezTo>
                  <a:pt x="2978" y="6115"/>
                  <a:pt x="2972" y="6214"/>
                  <a:pt x="2958" y="6313"/>
                </a:cubicBezTo>
                <a:cubicBezTo>
                  <a:pt x="2954" y="6341"/>
                  <a:pt x="2893" y="6411"/>
                  <a:pt x="2853" y="6420"/>
                </a:cubicBezTo>
                <a:cubicBezTo>
                  <a:pt x="3524" y="6420"/>
                  <a:pt x="3524" y="6420"/>
                  <a:pt x="3524" y="6420"/>
                </a:cubicBezTo>
                <a:cubicBezTo>
                  <a:pt x="3431" y="6387"/>
                  <a:pt x="3385" y="6345"/>
                  <a:pt x="3382" y="6322"/>
                </a:cubicBezTo>
                <a:cubicBezTo>
                  <a:pt x="3372" y="6258"/>
                  <a:pt x="3365" y="6194"/>
                  <a:pt x="3364" y="6129"/>
                </a:cubicBezTo>
                <a:cubicBezTo>
                  <a:pt x="3364" y="6011"/>
                  <a:pt x="3368" y="5893"/>
                  <a:pt x="3363" y="5775"/>
                </a:cubicBezTo>
                <a:cubicBezTo>
                  <a:pt x="3361" y="5723"/>
                  <a:pt x="3371" y="5672"/>
                  <a:pt x="3370" y="5620"/>
                </a:cubicBezTo>
                <a:cubicBezTo>
                  <a:pt x="3369" y="5530"/>
                  <a:pt x="3375" y="5440"/>
                  <a:pt x="3380" y="5350"/>
                </a:cubicBezTo>
                <a:cubicBezTo>
                  <a:pt x="3384" y="5288"/>
                  <a:pt x="3374" y="5226"/>
                  <a:pt x="3370" y="5163"/>
                </a:cubicBezTo>
                <a:cubicBezTo>
                  <a:pt x="3366" y="5091"/>
                  <a:pt x="3366" y="5020"/>
                  <a:pt x="3407" y="4956"/>
                </a:cubicBezTo>
                <a:cubicBezTo>
                  <a:pt x="3410" y="4952"/>
                  <a:pt x="3414" y="4945"/>
                  <a:pt x="3413" y="4940"/>
                </a:cubicBezTo>
                <a:cubicBezTo>
                  <a:pt x="3409" y="4922"/>
                  <a:pt x="3424" y="4914"/>
                  <a:pt x="3433" y="4904"/>
                </a:cubicBezTo>
                <a:cubicBezTo>
                  <a:pt x="3444" y="4891"/>
                  <a:pt x="3454" y="4897"/>
                  <a:pt x="3455" y="4911"/>
                </a:cubicBezTo>
                <a:cubicBezTo>
                  <a:pt x="3458" y="4943"/>
                  <a:pt x="3481" y="4949"/>
                  <a:pt x="3504" y="4948"/>
                </a:cubicBezTo>
                <a:cubicBezTo>
                  <a:pt x="3522" y="4947"/>
                  <a:pt x="3526" y="4952"/>
                  <a:pt x="3530" y="4966"/>
                </a:cubicBezTo>
                <a:cubicBezTo>
                  <a:pt x="3535" y="4981"/>
                  <a:pt x="3531" y="5000"/>
                  <a:pt x="3545" y="5012"/>
                </a:cubicBezTo>
                <a:cubicBezTo>
                  <a:pt x="3551" y="5016"/>
                  <a:pt x="3560" y="5016"/>
                  <a:pt x="3556" y="5028"/>
                </a:cubicBezTo>
                <a:cubicBezTo>
                  <a:pt x="3550" y="5042"/>
                  <a:pt x="3542" y="5033"/>
                  <a:pt x="3535" y="5032"/>
                </a:cubicBezTo>
                <a:cubicBezTo>
                  <a:pt x="3498" y="5025"/>
                  <a:pt x="3477" y="5040"/>
                  <a:pt x="3473" y="5077"/>
                </a:cubicBezTo>
                <a:cubicBezTo>
                  <a:pt x="3471" y="5097"/>
                  <a:pt x="3482" y="5104"/>
                  <a:pt x="3499" y="5101"/>
                </a:cubicBezTo>
                <a:cubicBezTo>
                  <a:pt x="3505" y="5100"/>
                  <a:pt x="3510" y="5091"/>
                  <a:pt x="3515" y="5101"/>
                </a:cubicBezTo>
                <a:cubicBezTo>
                  <a:pt x="3526" y="5123"/>
                  <a:pt x="3538" y="5127"/>
                  <a:pt x="3555" y="5102"/>
                </a:cubicBezTo>
                <a:cubicBezTo>
                  <a:pt x="3559" y="5116"/>
                  <a:pt x="3562" y="5125"/>
                  <a:pt x="3564" y="5134"/>
                </a:cubicBezTo>
                <a:cubicBezTo>
                  <a:pt x="3568" y="5159"/>
                  <a:pt x="3577" y="5162"/>
                  <a:pt x="3599" y="5148"/>
                </a:cubicBezTo>
                <a:cubicBezTo>
                  <a:pt x="3619" y="5137"/>
                  <a:pt x="3634" y="5121"/>
                  <a:pt x="3645" y="5102"/>
                </a:cubicBezTo>
                <a:cubicBezTo>
                  <a:pt x="3649" y="5096"/>
                  <a:pt x="3658" y="5091"/>
                  <a:pt x="3665" y="5090"/>
                </a:cubicBezTo>
                <a:cubicBezTo>
                  <a:pt x="3671" y="5090"/>
                  <a:pt x="3675" y="5098"/>
                  <a:pt x="3676" y="5105"/>
                </a:cubicBezTo>
                <a:cubicBezTo>
                  <a:pt x="3678" y="5114"/>
                  <a:pt x="3677" y="5128"/>
                  <a:pt x="3691" y="5124"/>
                </a:cubicBezTo>
                <a:cubicBezTo>
                  <a:pt x="3705" y="5119"/>
                  <a:pt x="3713" y="5097"/>
                  <a:pt x="3706" y="5091"/>
                </a:cubicBezTo>
                <a:cubicBezTo>
                  <a:pt x="3685" y="5071"/>
                  <a:pt x="3698" y="5055"/>
                  <a:pt x="3704" y="5035"/>
                </a:cubicBezTo>
                <a:cubicBezTo>
                  <a:pt x="3708" y="5024"/>
                  <a:pt x="3717" y="5024"/>
                  <a:pt x="3724" y="5020"/>
                </a:cubicBezTo>
                <a:cubicBezTo>
                  <a:pt x="3732" y="5016"/>
                  <a:pt x="3735" y="5026"/>
                  <a:pt x="3738" y="5032"/>
                </a:cubicBezTo>
                <a:cubicBezTo>
                  <a:pt x="3748" y="5049"/>
                  <a:pt x="3762" y="5063"/>
                  <a:pt x="3783" y="5065"/>
                </a:cubicBezTo>
                <a:cubicBezTo>
                  <a:pt x="3821" y="5069"/>
                  <a:pt x="3821" y="5068"/>
                  <a:pt x="3812" y="5109"/>
                </a:cubicBezTo>
                <a:cubicBezTo>
                  <a:pt x="3807" y="5100"/>
                  <a:pt x="3807" y="5083"/>
                  <a:pt x="3794" y="5087"/>
                </a:cubicBezTo>
                <a:cubicBezTo>
                  <a:pt x="3784" y="5090"/>
                  <a:pt x="3768" y="5092"/>
                  <a:pt x="3766" y="5105"/>
                </a:cubicBezTo>
                <a:cubicBezTo>
                  <a:pt x="3764" y="5118"/>
                  <a:pt x="3780" y="5119"/>
                  <a:pt x="3788" y="5125"/>
                </a:cubicBezTo>
                <a:cubicBezTo>
                  <a:pt x="3797" y="5133"/>
                  <a:pt x="3815" y="5133"/>
                  <a:pt x="3805" y="5152"/>
                </a:cubicBezTo>
                <a:cubicBezTo>
                  <a:pt x="3789" y="5185"/>
                  <a:pt x="3807" y="5216"/>
                  <a:pt x="3810" y="5248"/>
                </a:cubicBezTo>
                <a:cubicBezTo>
                  <a:pt x="3810" y="5257"/>
                  <a:pt x="3817" y="5265"/>
                  <a:pt x="3826" y="5266"/>
                </a:cubicBezTo>
                <a:cubicBezTo>
                  <a:pt x="3835" y="5268"/>
                  <a:pt x="3839" y="5260"/>
                  <a:pt x="3842" y="5252"/>
                </a:cubicBezTo>
                <a:cubicBezTo>
                  <a:pt x="3844" y="5247"/>
                  <a:pt x="3844" y="5242"/>
                  <a:pt x="3853" y="5242"/>
                </a:cubicBezTo>
                <a:cubicBezTo>
                  <a:pt x="3889" y="5242"/>
                  <a:pt x="3900" y="5224"/>
                  <a:pt x="3889" y="5190"/>
                </a:cubicBezTo>
                <a:cubicBezTo>
                  <a:pt x="3909" y="5198"/>
                  <a:pt x="3926" y="5205"/>
                  <a:pt x="3944" y="5212"/>
                </a:cubicBezTo>
                <a:cubicBezTo>
                  <a:pt x="3949" y="5221"/>
                  <a:pt x="3948" y="5225"/>
                  <a:pt x="3937" y="5229"/>
                </a:cubicBezTo>
                <a:cubicBezTo>
                  <a:pt x="3910" y="5238"/>
                  <a:pt x="3892" y="5284"/>
                  <a:pt x="3904" y="5310"/>
                </a:cubicBezTo>
                <a:cubicBezTo>
                  <a:pt x="3908" y="5318"/>
                  <a:pt x="3910" y="5329"/>
                  <a:pt x="3923" y="5327"/>
                </a:cubicBezTo>
                <a:cubicBezTo>
                  <a:pt x="3934" y="5326"/>
                  <a:pt x="3935" y="5316"/>
                  <a:pt x="3938" y="5308"/>
                </a:cubicBezTo>
                <a:cubicBezTo>
                  <a:pt x="3942" y="5297"/>
                  <a:pt x="3941" y="5283"/>
                  <a:pt x="3954" y="5275"/>
                </a:cubicBezTo>
                <a:cubicBezTo>
                  <a:pt x="3958" y="5285"/>
                  <a:pt x="3961" y="5294"/>
                  <a:pt x="3965" y="5303"/>
                </a:cubicBezTo>
                <a:cubicBezTo>
                  <a:pt x="3970" y="5313"/>
                  <a:pt x="3972" y="5326"/>
                  <a:pt x="3986" y="5328"/>
                </a:cubicBezTo>
                <a:cubicBezTo>
                  <a:pt x="4000" y="5330"/>
                  <a:pt x="4010" y="5323"/>
                  <a:pt x="4016" y="5311"/>
                </a:cubicBezTo>
                <a:cubicBezTo>
                  <a:pt x="4020" y="5303"/>
                  <a:pt x="4023" y="5296"/>
                  <a:pt x="4032" y="5306"/>
                </a:cubicBezTo>
                <a:cubicBezTo>
                  <a:pt x="4038" y="5312"/>
                  <a:pt x="4046" y="5313"/>
                  <a:pt x="4053" y="5307"/>
                </a:cubicBezTo>
                <a:cubicBezTo>
                  <a:pt x="4060" y="5301"/>
                  <a:pt x="4060" y="5293"/>
                  <a:pt x="4057" y="5286"/>
                </a:cubicBezTo>
                <a:cubicBezTo>
                  <a:pt x="4050" y="5273"/>
                  <a:pt x="4051" y="5262"/>
                  <a:pt x="4061" y="5251"/>
                </a:cubicBezTo>
                <a:cubicBezTo>
                  <a:pt x="4066" y="5246"/>
                  <a:pt x="4080" y="5247"/>
                  <a:pt x="4075" y="5237"/>
                </a:cubicBezTo>
                <a:cubicBezTo>
                  <a:pt x="4070" y="5228"/>
                  <a:pt x="4058" y="5225"/>
                  <a:pt x="4049" y="5227"/>
                </a:cubicBezTo>
                <a:cubicBezTo>
                  <a:pt x="4032" y="5232"/>
                  <a:pt x="4015" y="5234"/>
                  <a:pt x="3995" y="5229"/>
                </a:cubicBezTo>
                <a:cubicBezTo>
                  <a:pt x="4013" y="5219"/>
                  <a:pt x="4022" y="5207"/>
                  <a:pt x="4014" y="5189"/>
                </a:cubicBezTo>
                <a:cubicBezTo>
                  <a:pt x="4030" y="5175"/>
                  <a:pt x="4028" y="5156"/>
                  <a:pt x="4026" y="5133"/>
                </a:cubicBezTo>
                <a:cubicBezTo>
                  <a:pt x="4043" y="5147"/>
                  <a:pt x="4037" y="5162"/>
                  <a:pt x="4039" y="5174"/>
                </a:cubicBezTo>
                <a:cubicBezTo>
                  <a:pt x="4040" y="5180"/>
                  <a:pt x="4041" y="5186"/>
                  <a:pt x="4048" y="5187"/>
                </a:cubicBezTo>
                <a:cubicBezTo>
                  <a:pt x="4056" y="5188"/>
                  <a:pt x="4062" y="5185"/>
                  <a:pt x="4064" y="5177"/>
                </a:cubicBezTo>
                <a:cubicBezTo>
                  <a:pt x="4066" y="5171"/>
                  <a:pt x="4066" y="5165"/>
                  <a:pt x="4067" y="5158"/>
                </a:cubicBezTo>
                <a:cubicBezTo>
                  <a:pt x="4078" y="5161"/>
                  <a:pt x="4087" y="5195"/>
                  <a:pt x="4097" y="5165"/>
                </a:cubicBezTo>
                <a:cubicBezTo>
                  <a:pt x="4103" y="5147"/>
                  <a:pt x="4107" y="5123"/>
                  <a:pt x="4093" y="5100"/>
                </a:cubicBezTo>
                <a:cubicBezTo>
                  <a:pt x="4085" y="5087"/>
                  <a:pt x="4073" y="5069"/>
                  <a:pt x="4090" y="5051"/>
                </a:cubicBezTo>
                <a:cubicBezTo>
                  <a:pt x="4095" y="5045"/>
                  <a:pt x="4091" y="5039"/>
                  <a:pt x="4086" y="5036"/>
                </a:cubicBezTo>
                <a:cubicBezTo>
                  <a:pt x="4080" y="5032"/>
                  <a:pt x="4072" y="5031"/>
                  <a:pt x="4068" y="5037"/>
                </a:cubicBezTo>
                <a:cubicBezTo>
                  <a:pt x="4062" y="5043"/>
                  <a:pt x="4059" y="5051"/>
                  <a:pt x="4055" y="5059"/>
                </a:cubicBezTo>
                <a:cubicBezTo>
                  <a:pt x="4052" y="5047"/>
                  <a:pt x="4040" y="5034"/>
                  <a:pt x="4050" y="5024"/>
                </a:cubicBezTo>
                <a:cubicBezTo>
                  <a:pt x="4064" y="5010"/>
                  <a:pt x="4064" y="5013"/>
                  <a:pt x="4053" y="4996"/>
                </a:cubicBezTo>
                <a:cubicBezTo>
                  <a:pt x="4027" y="4958"/>
                  <a:pt x="3992" y="4929"/>
                  <a:pt x="3961" y="4896"/>
                </a:cubicBezTo>
                <a:cubicBezTo>
                  <a:pt x="3945" y="4880"/>
                  <a:pt x="3940" y="4851"/>
                  <a:pt x="3912" y="4845"/>
                </a:cubicBezTo>
                <a:cubicBezTo>
                  <a:pt x="3933" y="4844"/>
                  <a:pt x="3960" y="4842"/>
                  <a:pt x="3957" y="4817"/>
                </a:cubicBezTo>
                <a:cubicBezTo>
                  <a:pt x="3956" y="4798"/>
                  <a:pt x="3966" y="4802"/>
                  <a:pt x="3973" y="4798"/>
                </a:cubicBezTo>
                <a:cubicBezTo>
                  <a:pt x="3982" y="4793"/>
                  <a:pt x="3991" y="4788"/>
                  <a:pt x="3999" y="4803"/>
                </a:cubicBezTo>
                <a:cubicBezTo>
                  <a:pt x="4007" y="4819"/>
                  <a:pt x="4016" y="4811"/>
                  <a:pt x="4020" y="4799"/>
                </a:cubicBezTo>
                <a:cubicBezTo>
                  <a:pt x="4023" y="4788"/>
                  <a:pt x="4025" y="4776"/>
                  <a:pt x="4024" y="4765"/>
                </a:cubicBezTo>
                <a:cubicBezTo>
                  <a:pt x="4024" y="4757"/>
                  <a:pt x="4011" y="4746"/>
                  <a:pt x="4021" y="4740"/>
                </a:cubicBezTo>
                <a:cubicBezTo>
                  <a:pt x="4034" y="4731"/>
                  <a:pt x="4034" y="4750"/>
                  <a:pt x="4041" y="4755"/>
                </a:cubicBezTo>
                <a:cubicBezTo>
                  <a:pt x="4046" y="4758"/>
                  <a:pt x="4050" y="4763"/>
                  <a:pt x="4057" y="4760"/>
                </a:cubicBezTo>
                <a:cubicBezTo>
                  <a:pt x="4064" y="4757"/>
                  <a:pt x="4065" y="4749"/>
                  <a:pt x="4064" y="4743"/>
                </a:cubicBezTo>
                <a:cubicBezTo>
                  <a:pt x="4062" y="4734"/>
                  <a:pt x="4058" y="4727"/>
                  <a:pt x="4051" y="4721"/>
                </a:cubicBezTo>
                <a:cubicBezTo>
                  <a:pt x="4037" y="4710"/>
                  <a:pt x="4043" y="4688"/>
                  <a:pt x="4059" y="4680"/>
                </a:cubicBezTo>
                <a:cubicBezTo>
                  <a:pt x="4080" y="4670"/>
                  <a:pt x="4099" y="4659"/>
                  <a:pt x="4101" y="4632"/>
                </a:cubicBezTo>
                <a:cubicBezTo>
                  <a:pt x="4104" y="4598"/>
                  <a:pt x="4085" y="4571"/>
                  <a:pt x="4051" y="4564"/>
                </a:cubicBezTo>
                <a:cubicBezTo>
                  <a:pt x="4044" y="4562"/>
                  <a:pt x="4037" y="4558"/>
                  <a:pt x="4030" y="4555"/>
                </a:cubicBezTo>
                <a:cubicBezTo>
                  <a:pt x="4024" y="4553"/>
                  <a:pt x="4017" y="4553"/>
                  <a:pt x="4020" y="4544"/>
                </a:cubicBezTo>
                <a:cubicBezTo>
                  <a:pt x="4021" y="4539"/>
                  <a:pt x="4024" y="4533"/>
                  <a:pt x="4030" y="4532"/>
                </a:cubicBezTo>
                <a:cubicBezTo>
                  <a:pt x="4065" y="4528"/>
                  <a:pt x="4070" y="4512"/>
                  <a:pt x="4065" y="4478"/>
                </a:cubicBezTo>
                <a:cubicBezTo>
                  <a:pt x="4061" y="4452"/>
                  <a:pt x="4055" y="4450"/>
                  <a:pt x="4036" y="4460"/>
                </a:cubicBezTo>
                <a:cubicBezTo>
                  <a:pt x="4007" y="4476"/>
                  <a:pt x="4019" y="4427"/>
                  <a:pt x="3995" y="4435"/>
                </a:cubicBezTo>
                <a:cubicBezTo>
                  <a:pt x="3994" y="4435"/>
                  <a:pt x="3992" y="4431"/>
                  <a:pt x="3990" y="4429"/>
                </a:cubicBezTo>
                <a:cubicBezTo>
                  <a:pt x="3990" y="4428"/>
                  <a:pt x="3991" y="4427"/>
                  <a:pt x="3991" y="4427"/>
                </a:cubicBezTo>
                <a:cubicBezTo>
                  <a:pt x="4004" y="4396"/>
                  <a:pt x="4003" y="4391"/>
                  <a:pt x="3975" y="4373"/>
                </a:cubicBezTo>
                <a:cubicBezTo>
                  <a:pt x="3964" y="4366"/>
                  <a:pt x="3956" y="4357"/>
                  <a:pt x="3966" y="4345"/>
                </a:cubicBezTo>
                <a:cubicBezTo>
                  <a:pt x="3979" y="4328"/>
                  <a:pt x="3982" y="4310"/>
                  <a:pt x="3981" y="4289"/>
                </a:cubicBezTo>
                <a:cubicBezTo>
                  <a:pt x="3980" y="4261"/>
                  <a:pt x="3962" y="4240"/>
                  <a:pt x="3935" y="4245"/>
                </a:cubicBezTo>
                <a:cubicBezTo>
                  <a:pt x="3905" y="4249"/>
                  <a:pt x="3899" y="4245"/>
                  <a:pt x="3895" y="4213"/>
                </a:cubicBezTo>
                <a:cubicBezTo>
                  <a:pt x="3900" y="4225"/>
                  <a:pt x="3910" y="4231"/>
                  <a:pt x="3921" y="4235"/>
                </a:cubicBezTo>
                <a:cubicBezTo>
                  <a:pt x="3929" y="4238"/>
                  <a:pt x="3936" y="4234"/>
                  <a:pt x="3932" y="4226"/>
                </a:cubicBezTo>
                <a:cubicBezTo>
                  <a:pt x="3923" y="4206"/>
                  <a:pt x="3932" y="4194"/>
                  <a:pt x="3946" y="4182"/>
                </a:cubicBezTo>
                <a:cubicBezTo>
                  <a:pt x="3952" y="4177"/>
                  <a:pt x="3947" y="4162"/>
                  <a:pt x="3959" y="4162"/>
                </a:cubicBezTo>
                <a:cubicBezTo>
                  <a:pt x="3971" y="4162"/>
                  <a:pt x="3971" y="4173"/>
                  <a:pt x="3974" y="4181"/>
                </a:cubicBezTo>
                <a:cubicBezTo>
                  <a:pt x="3981" y="4201"/>
                  <a:pt x="3999" y="4196"/>
                  <a:pt x="4011" y="4193"/>
                </a:cubicBezTo>
                <a:cubicBezTo>
                  <a:pt x="4026" y="4188"/>
                  <a:pt x="4010" y="4177"/>
                  <a:pt x="4009" y="4169"/>
                </a:cubicBezTo>
                <a:cubicBezTo>
                  <a:pt x="4009" y="4160"/>
                  <a:pt x="4003" y="4151"/>
                  <a:pt x="4002" y="4141"/>
                </a:cubicBezTo>
                <a:cubicBezTo>
                  <a:pt x="4002" y="4126"/>
                  <a:pt x="3998" y="4107"/>
                  <a:pt x="4023" y="4105"/>
                </a:cubicBezTo>
                <a:cubicBezTo>
                  <a:pt x="4046" y="4104"/>
                  <a:pt x="4046" y="4122"/>
                  <a:pt x="4049" y="4136"/>
                </a:cubicBezTo>
                <a:cubicBezTo>
                  <a:pt x="4051" y="4147"/>
                  <a:pt x="4049" y="4160"/>
                  <a:pt x="4056" y="4170"/>
                </a:cubicBezTo>
                <a:cubicBezTo>
                  <a:pt x="4072" y="4197"/>
                  <a:pt x="4060" y="4212"/>
                  <a:pt x="4035" y="4223"/>
                </a:cubicBezTo>
                <a:cubicBezTo>
                  <a:pt x="4027" y="4227"/>
                  <a:pt x="4009" y="4224"/>
                  <a:pt x="4013" y="4237"/>
                </a:cubicBezTo>
                <a:cubicBezTo>
                  <a:pt x="4017" y="4249"/>
                  <a:pt x="4020" y="4262"/>
                  <a:pt x="4032" y="4274"/>
                </a:cubicBezTo>
                <a:cubicBezTo>
                  <a:pt x="4048" y="4288"/>
                  <a:pt x="4059" y="4268"/>
                  <a:pt x="4073" y="4274"/>
                </a:cubicBezTo>
                <a:cubicBezTo>
                  <a:pt x="4066" y="4279"/>
                  <a:pt x="4057" y="4287"/>
                  <a:pt x="4065" y="4291"/>
                </a:cubicBezTo>
                <a:cubicBezTo>
                  <a:pt x="4102" y="4307"/>
                  <a:pt x="4065" y="4322"/>
                  <a:pt x="4065" y="4338"/>
                </a:cubicBezTo>
                <a:cubicBezTo>
                  <a:pt x="4060" y="4324"/>
                  <a:pt x="4051" y="4315"/>
                  <a:pt x="4037" y="4320"/>
                </a:cubicBezTo>
                <a:cubicBezTo>
                  <a:pt x="4019" y="4326"/>
                  <a:pt x="4032" y="4337"/>
                  <a:pt x="4034" y="4346"/>
                </a:cubicBezTo>
                <a:cubicBezTo>
                  <a:pt x="4034" y="4349"/>
                  <a:pt x="4034" y="4352"/>
                  <a:pt x="4033" y="4354"/>
                </a:cubicBezTo>
                <a:cubicBezTo>
                  <a:pt x="4029" y="4371"/>
                  <a:pt x="4036" y="4380"/>
                  <a:pt x="4049" y="4385"/>
                </a:cubicBezTo>
                <a:cubicBezTo>
                  <a:pt x="4074" y="4394"/>
                  <a:pt x="4091" y="4390"/>
                  <a:pt x="4105" y="4358"/>
                </a:cubicBezTo>
                <a:cubicBezTo>
                  <a:pt x="4110" y="4405"/>
                  <a:pt x="4141" y="4384"/>
                  <a:pt x="4149" y="4378"/>
                </a:cubicBezTo>
                <a:cubicBezTo>
                  <a:pt x="4173" y="4359"/>
                  <a:pt x="4174" y="4376"/>
                  <a:pt x="4179" y="4391"/>
                </a:cubicBezTo>
                <a:cubicBezTo>
                  <a:pt x="4188" y="4421"/>
                  <a:pt x="4186" y="4455"/>
                  <a:pt x="4210" y="4480"/>
                </a:cubicBezTo>
                <a:cubicBezTo>
                  <a:pt x="4219" y="4490"/>
                  <a:pt x="4214" y="4494"/>
                  <a:pt x="4204" y="4498"/>
                </a:cubicBezTo>
                <a:cubicBezTo>
                  <a:pt x="4186" y="4507"/>
                  <a:pt x="4186" y="4522"/>
                  <a:pt x="4204" y="4526"/>
                </a:cubicBezTo>
                <a:cubicBezTo>
                  <a:pt x="4222" y="4529"/>
                  <a:pt x="4223" y="4546"/>
                  <a:pt x="4234" y="4552"/>
                </a:cubicBezTo>
                <a:cubicBezTo>
                  <a:pt x="4258" y="4566"/>
                  <a:pt x="4232" y="4576"/>
                  <a:pt x="4232" y="4587"/>
                </a:cubicBezTo>
                <a:cubicBezTo>
                  <a:pt x="4232" y="4596"/>
                  <a:pt x="4229" y="4604"/>
                  <a:pt x="4236" y="4611"/>
                </a:cubicBezTo>
                <a:cubicBezTo>
                  <a:pt x="4251" y="4607"/>
                  <a:pt x="4261" y="4580"/>
                  <a:pt x="4275" y="4597"/>
                </a:cubicBezTo>
                <a:cubicBezTo>
                  <a:pt x="4291" y="4617"/>
                  <a:pt x="4304" y="4606"/>
                  <a:pt x="4322" y="4604"/>
                </a:cubicBezTo>
                <a:cubicBezTo>
                  <a:pt x="4302" y="4597"/>
                  <a:pt x="4295" y="4589"/>
                  <a:pt x="4303" y="4568"/>
                </a:cubicBezTo>
                <a:cubicBezTo>
                  <a:pt x="4306" y="4560"/>
                  <a:pt x="4310" y="4542"/>
                  <a:pt x="4302" y="4535"/>
                </a:cubicBezTo>
                <a:cubicBezTo>
                  <a:pt x="4277" y="4515"/>
                  <a:pt x="4290" y="4491"/>
                  <a:pt x="4291" y="4468"/>
                </a:cubicBezTo>
                <a:cubicBezTo>
                  <a:pt x="4292" y="4449"/>
                  <a:pt x="4282" y="4439"/>
                  <a:pt x="4263" y="4445"/>
                </a:cubicBezTo>
                <a:cubicBezTo>
                  <a:pt x="4255" y="4447"/>
                  <a:pt x="4249" y="4453"/>
                  <a:pt x="4242" y="4459"/>
                </a:cubicBezTo>
                <a:cubicBezTo>
                  <a:pt x="4222" y="4476"/>
                  <a:pt x="4211" y="4474"/>
                  <a:pt x="4207" y="4447"/>
                </a:cubicBezTo>
                <a:cubicBezTo>
                  <a:pt x="4204" y="4426"/>
                  <a:pt x="4173" y="4394"/>
                  <a:pt x="4221" y="4381"/>
                </a:cubicBezTo>
                <a:cubicBezTo>
                  <a:pt x="4223" y="4381"/>
                  <a:pt x="4223" y="4376"/>
                  <a:pt x="4224" y="4373"/>
                </a:cubicBezTo>
                <a:cubicBezTo>
                  <a:pt x="4229" y="4355"/>
                  <a:pt x="4240" y="4352"/>
                  <a:pt x="4257" y="4360"/>
                </a:cubicBezTo>
                <a:cubicBezTo>
                  <a:pt x="4263" y="4363"/>
                  <a:pt x="4272" y="4371"/>
                  <a:pt x="4279" y="4359"/>
                </a:cubicBezTo>
                <a:cubicBezTo>
                  <a:pt x="4283" y="4353"/>
                  <a:pt x="4300" y="4349"/>
                  <a:pt x="4306" y="4355"/>
                </a:cubicBezTo>
                <a:cubicBezTo>
                  <a:pt x="4313" y="4362"/>
                  <a:pt x="4330" y="4367"/>
                  <a:pt x="4314" y="4382"/>
                </a:cubicBezTo>
                <a:cubicBezTo>
                  <a:pt x="4308" y="4388"/>
                  <a:pt x="4303" y="4397"/>
                  <a:pt x="4312" y="4404"/>
                </a:cubicBezTo>
                <a:cubicBezTo>
                  <a:pt x="4320" y="4409"/>
                  <a:pt x="4327" y="4404"/>
                  <a:pt x="4332" y="4396"/>
                </a:cubicBezTo>
                <a:cubicBezTo>
                  <a:pt x="4335" y="4392"/>
                  <a:pt x="4336" y="4384"/>
                  <a:pt x="4344" y="4390"/>
                </a:cubicBezTo>
                <a:cubicBezTo>
                  <a:pt x="4349" y="4394"/>
                  <a:pt x="4352" y="4399"/>
                  <a:pt x="4348" y="4405"/>
                </a:cubicBezTo>
                <a:cubicBezTo>
                  <a:pt x="4341" y="4416"/>
                  <a:pt x="4346" y="4430"/>
                  <a:pt x="4355" y="4427"/>
                </a:cubicBezTo>
                <a:cubicBezTo>
                  <a:pt x="4379" y="4418"/>
                  <a:pt x="4404" y="4446"/>
                  <a:pt x="4427" y="4425"/>
                </a:cubicBezTo>
                <a:cubicBezTo>
                  <a:pt x="4429" y="4423"/>
                  <a:pt x="4435" y="4424"/>
                  <a:pt x="4446" y="4424"/>
                </a:cubicBezTo>
                <a:cubicBezTo>
                  <a:pt x="4435" y="4429"/>
                  <a:pt x="4427" y="4427"/>
                  <a:pt x="4427" y="4435"/>
                </a:cubicBezTo>
                <a:cubicBezTo>
                  <a:pt x="4428" y="4451"/>
                  <a:pt x="4445" y="4437"/>
                  <a:pt x="4450" y="4446"/>
                </a:cubicBezTo>
                <a:cubicBezTo>
                  <a:pt x="4445" y="4459"/>
                  <a:pt x="4429" y="4468"/>
                  <a:pt x="4440" y="4486"/>
                </a:cubicBezTo>
                <a:cubicBezTo>
                  <a:pt x="4445" y="4479"/>
                  <a:pt x="4450" y="4471"/>
                  <a:pt x="4457" y="4467"/>
                </a:cubicBezTo>
                <a:cubicBezTo>
                  <a:pt x="4479" y="4451"/>
                  <a:pt x="4504" y="4437"/>
                  <a:pt x="4492" y="4403"/>
                </a:cubicBezTo>
                <a:cubicBezTo>
                  <a:pt x="4491" y="4399"/>
                  <a:pt x="4488" y="4386"/>
                  <a:pt x="4502" y="4393"/>
                </a:cubicBezTo>
                <a:cubicBezTo>
                  <a:pt x="4513" y="4399"/>
                  <a:pt x="4513" y="4396"/>
                  <a:pt x="4513" y="4384"/>
                </a:cubicBezTo>
                <a:cubicBezTo>
                  <a:pt x="4512" y="4360"/>
                  <a:pt x="4531" y="4375"/>
                  <a:pt x="4540" y="4372"/>
                </a:cubicBezTo>
                <a:cubicBezTo>
                  <a:pt x="4557" y="4368"/>
                  <a:pt x="4552" y="4381"/>
                  <a:pt x="4552" y="4388"/>
                </a:cubicBezTo>
                <a:cubicBezTo>
                  <a:pt x="4550" y="4413"/>
                  <a:pt x="4558" y="4437"/>
                  <a:pt x="4544" y="4461"/>
                </a:cubicBezTo>
                <a:cubicBezTo>
                  <a:pt x="4540" y="4468"/>
                  <a:pt x="4544" y="4483"/>
                  <a:pt x="4558" y="4490"/>
                </a:cubicBezTo>
                <a:cubicBezTo>
                  <a:pt x="4577" y="4499"/>
                  <a:pt x="4573" y="4511"/>
                  <a:pt x="4557" y="4518"/>
                </a:cubicBezTo>
                <a:cubicBezTo>
                  <a:pt x="4533" y="4528"/>
                  <a:pt x="4519" y="4556"/>
                  <a:pt x="4488" y="4551"/>
                </a:cubicBezTo>
                <a:cubicBezTo>
                  <a:pt x="4484" y="4550"/>
                  <a:pt x="4479" y="4559"/>
                  <a:pt x="4474" y="4564"/>
                </a:cubicBezTo>
                <a:cubicBezTo>
                  <a:pt x="4455" y="4581"/>
                  <a:pt x="4449" y="4612"/>
                  <a:pt x="4418" y="4618"/>
                </a:cubicBezTo>
                <a:cubicBezTo>
                  <a:pt x="4410" y="4620"/>
                  <a:pt x="4404" y="4631"/>
                  <a:pt x="4407" y="4640"/>
                </a:cubicBezTo>
                <a:cubicBezTo>
                  <a:pt x="4413" y="4657"/>
                  <a:pt x="4419" y="4674"/>
                  <a:pt x="4428" y="4690"/>
                </a:cubicBezTo>
                <a:cubicBezTo>
                  <a:pt x="4434" y="4700"/>
                  <a:pt x="4452" y="4703"/>
                  <a:pt x="4454" y="4692"/>
                </a:cubicBezTo>
                <a:cubicBezTo>
                  <a:pt x="4463" y="4648"/>
                  <a:pt x="4483" y="4671"/>
                  <a:pt x="4502" y="4680"/>
                </a:cubicBezTo>
                <a:cubicBezTo>
                  <a:pt x="4515" y="4686"/>
                  <a:pt x="4528" y="4689"/>
                  <a:pt x="4542" y="4693"/>
                </a:cubicBezTo>
                <a:cubicBezTo>
                  <a:pt x="4547" y="4670"/>
                  <a:pt x="4525" y="4661"/>
                  <a:pt x="4520" y="4645"/>
                </a:cubicBezTo>
                <a:cubicBezTo>
                  <a:pt x="4544" y="4645"/>
                  <a:pt x="4544" y="4645"/>
                  <a:pt x="4544" y="4645"/>
                </a:cubicBezTo>
                <a:cubicBezTo>
                  <a:pt x="4527" y="4627"/>
                  <a:pt x="4513" y="4607"/>
                  <a:pt x="4491" y="4595"/>
                </a:cubicBezTo>
                <a:cubicBezTo>
                  <a:pt x="4485" y="4592"/>
                  <a:pt x="4481" y="4589"/>
                  <a:pt x="4482" y="4582"/>
                </a:cubicBezTo>
                <a:cubicBezTo>
                  <a:pt x="4484" y="4576"/>
                  <a:pt x="4489" y="4566"/>
                  <a:pt x="4494" y="4567"/>
                </a:cubicBezTo>
                <a:cubicBezTo>
                  <a:pt x="4526" y="4577"/>
                  <a:pt x="4539" y="4548"/>
                  <a:pt x="4560" y="4535"/>
                </a:cubicBezTo>
                <a:cubicBezTo>
                  <a:pt x="4587" y="4575"/>
                  <a:pt x="4565" y="4613"/>
                  <a:pt x="4559" y="4651"/>
                </a:cubicBezTo>
                <a:cubicBezTo>
                  <a:pt x="4566" y="4656"/>
                  <a:pt x="4566" y="4671"/>
                  <a:pt x="4576" y="4669"/>
                </a:cubicBezTo>
                <a:cubicBezTo>
                  <a:pt x="4591" y="4665"/>
                  <a:pt x="4571" y="4650"/>
                  <a:pt x="4582" y="4641"/>
                </a:cubicBezTo>
                <a:cubicBezTo>
                  <a:pt x="4595" y="4664"/>
                  <a:pt x="4623" y="4670"/>
                  <a:pt x="4637" y="4692"/>
                </a:cubicBezTo>
                <a:cubicBezTo>
                  <a:pt x="4644" y="4703"/>
                  <a:pt x="4653" y="4705"/>
                  <a:pt x="4664" y="4702"/>
                </a:cubicBezTo>
                <a:cubicBezTo>
                  <a:pt x="4667" y="4701"/>
                  <a:pt x="4671" y="4697"/>
                  <a:pt x="4671" y="4694"/>
                </a:cubicBezTo>
                <a:cubicBezTo>
                  <a:pt x="4671" y="4682"/>
                  <a:pt x="4661" y="4679"/>
                  <a:pt x="4653" y="4674"/>
                </a:cubicBezTo>
                <a:cubicBezTo>
                  <a:pt x="4629" y="4659"/>
                  <a:pt x="4606" y="4643"/>
                  <a:pt x="4593" y="4617"/>
                </a:cubicBezTo>
                <a:cubicBezTo>
                  <a:pt x="4590" y="4611"/>
                  <a:pt x="4583" y="4600"/>
                  <a:pt x="4594" y="4594"/>
                </a:cubicBezTo>
                <a:cubicBezTo>
                  <a:pt x="4604" y="4587"/>
                  <a:pt x="4612" y="4590"/>
                  <a:pt x="4618" y="4601"/>
                </a:cubicBezTo>
                <a:cubicBezTo>
                  <a:pt x="4621" y="4606"/>
                  <a:pt x="4625" y="4611"/>
                  <a:pt x="4634" y="4609"/>
                </a:cubicBezTo>
                <a:cubicBezTo>
                  <a:pt x="4656" y="4603"/>
                  <a:pt x="4676" y="4601"/>
                  <a:pt x="4670" y="4635"/>
                </a:cubicBezTo>
                <a:cubicBezTo>
                  <a:pt x="4669" y="4642"/>
                  <a:pt x="4671" y="4648"/>
                  <a:pt x="4679" y="4652"/>
                </a:cubicBezTo>
                <a:cubicBezTo>
                  <a:pt x="4695" y="4658"/>
                  <a:pt x="4716" y="4655"/>
                  <a:pt x="4727" y="4674"/>
                </a:cubicBezTo>
                <a:cubicBezTo>
                  <a:pt x="4740" y="4653"/>
                  <a:pt x="4762" y="4696"/>
                  <a:pt x="4775" y="4668"/>
                </a:cubicBezTo>
                <a:cubicBezTo>
                  <a:pt x="4782" y="4689"/>
                  <a:pt x="4799" y="4659"/>
                  <a:pt x="4802" y="4672"/>
                </a:cubicBezTo>
                <a:cubicBezTo>
                  <a:pt x="4811" y="4710"/>
                  <a:pt x="4823" y="4693"/>
                  <a:pt x="4838" y="4669"/>
                </a:cubicBezTo>
                <a:cubicBezTo>
                  <a:pt x="4841" y="4689"/>
                  <a:pt x="4841" y="4703"/>
                  <a:pt x="4846" y="4716"/>
                </a:cubicBezTo>
                <a:cubicBezTo>
                  <a:pt x="4851" y="4731"/>
                  <a:pt x="4858" y="4749"/>
                  <a:pt x="4878" y="4730"/>
                </a:cubicBezTo>
                <a:cubicBezTo>
                  <a:pt x="4883" y="4726"/>
                  <a:pt x="4889" y="4721"/>
                  <a:pt x="4892" y="4729"/>
                </a:cubicBezTo>
                <a:cubicBezTo>
                  <a:pt x="4906" y="4761"/>
                  <a:pt x="4912" y="4730"/>
                  <a:pt x="4918" y="4727"/>
                </a:cubicBezTo>
                <a:cubicBezTo>
                  <a:pt x="4951" y="4755"/>
                  <a:pt x="4983" y="4781"/>
                  <a:pt x="5015" y="4808"/>
                </a:cubicBezTo>
                <a:cubicBezTo>
                  <a:pt x="5014" y="4809"/>
                  <a:pt x="5010" y="4811"/>
                  <a:pt x="5008" y="4813"/>
                </a:cubicBezTo>
                <a:cubicBezTo>
                  <a:pt x="4997" y="4824"/>
                  <a:pt x="4991" y="4837"/>
                  <a:pt x="5002" y="4849"/>
                </a:cubicBezTo>
                <a:cubicBezTo>
                  <a:pt x="5015" y="4864"/>
                  <a:pt x="5023" y="4853"/>
                  <a:pt x="5031" y="4841"/>
                </a:cubicBezTo>
                <a:cubicBezTo>
                  <a:pt x="5035" y="4836"/>
                  <a:pt x="5040" y="4833"/>
                  <a:pt x="5044" y="4841"/>
                </a:cubicBezTo>
                <a:cubicBezTo>
                  <a:pt x="5056" y="4863"/>
                  <a:pt x="5072" y="4847"/>
                  <a:pt x="5085" y="4845"/>
                </a:cubicBezTo>
                <a:cubicBezTo>
                  <a:pt x="5099" y="4842"/>
                  <a:pt x="5092" y="4825"/>
                  <a:pt x="5094" y="4814"/>
                </a:cubicBezTo>
                <a:cubicBezTo>
                  <a:pt x="5095" y="4807"/>
                  <a:pt x="5086" y="4800"/>
                  <a:pt x="5096" y="4793"/>
                </a:cubicBezTo>
                <a:cubicBezTo>
                  <a:pt x="5110" y="4785"/>
                  <a:pt x="5104" y="4777"/>
                  <a:pt x="5092" y="4774"/>
                </a:cubicBezTo>
                <a:cubicBezTo>
                  <a:pt x="5066" y="4768"/>
                  <a:pt x="5041" y="4762"/>
                  <a:pt x="5048" y="4726"/>
                </a:cubicBezTo>
                <a:cubicBezTo>
                  <a:pt x="5049" y="4725"/>
                  <a:pt x="5047" y="4724"/>
                  <a:pt x="5047" y="4723"/>
                </a:cubicBezTo>
                <a:cubicBezTo>
                  <a:pt x="5040" y="4715"/>
                  <a:pt x="5045" y="4709"/>
                  <a:pt x="5053" y="4711"/>
                </a:cubicBezTo>
                <a:cubicBezTo>
                  <a:pt x="5076" y="4716"/>
                  <a:pt x="5075" y="4705"/>
                  <a:pt x="5074" y="4687"/>
                </a:cubicBezTo>
                <a:cubicBezTo>
                  <a:pt x="5073" y="4677"/>
                  <a:pt x="5078" y="4665"/>
                  <a:pt x="5084" y="4654"/>
                </a:cubicBezTo>
                <a:cubicBezTo>
                  <a:pt x="5090" y="4643"/>
                  <a:pt x="5089" y="4633"/>
                  <a:pt x="5072" y="4629"/>
                </a:cubicBezTo>
                <a:cubicBezTo>
                  <a:pt x="5038" y="4622"/>
                  <a:pt x="5034" y="4608"/>
                  <a:pt x="5056" y="4580"/>
                </a:cubicBezTo>
                <a:cubicBezTo>
                  <a:pt x="5067" y="4566"/>
                  <a:pt x="5059" y="4518"/>
                  <a:pt x="5042" y="4512"/>
                </a:cubicBezTo>
                <a:cubicBezTo>
                  <a:pt x="5024" y="4505"/>
                  <a:pt x="5020" y="4493"/>
                  <a:pt x="5015" y="4476"/>
                </a:cubicBezTo>
                <a:cubicBezTo>
                  <a:pt x="5006" y="4443"/>
                  <a:pt x="4956" y="4416"/>
                  <a:pt x="4934" y="4430"/>
                </a:cubicBezTo>
                <a:cubicBezTo>
                  <a:pt x="4928" y="4407"/>
                  <a:pt x="4931" y="4382"/>
                  <a:pt x="4920" y="4359"/>
                </a:cubicBezTo>
                <a:cubicBezTo>
                  <a:pt x="4952" y="4362"/>
                  <a:pt x="4967" y="4392"/>
                  <a:pt x="4997" y="4396"/>
                </a:cubicBezTo>
                <a:cubicBezTo>
                  <a:pt x="5026" y="4399"/>
                  <a:pt x="5042" y="4411"/>
                  <a:pt x="5028" y="4446"/>
                </a:cubicBezTo>
                <a:cubicBezTo>
                  <a:pt x="5025" y="4454"/>
                  <a:pt x="5036" y="4479"/>
                  <a:pt x="5044" y="4480"/>
                </a:cubicBezTo>
                <a:cubicBezTo>
                  <a:pt x="5064" y="4484"/>
                  <a:pt x="5082" y="4491"/>
                  <a:pt x="5098" y="4505"/>
                </a:cubicBezTo>
                <a:cubicBezTo>
                  <a:pt x="5104" y="4493"/>
                  <a:pt x="5089" y="4478"/>
                  <a:pt x="5103" y="4474"/>
                </a:cubicBezTo>
                <a:cubicBezTo>
                  <a:pt x="5139" y="4464"/>
                  <a:pt x="5121" y="4452"/>
                  <a:pt x="5107" y="4438"/>
                </a:cubicBezTo>
                <a:cubicBezTo>
                  <a:pt x="5100" y="4430"/>
                  <a:pt x="5089" y="4414"/>
                  <a:pt x="5099" y="4409"/>
                </a:cubicBezTo>
                <a:cubicBezTo>
                  <a:pt x="5120" y="4399"/>
                  <a:pt x="5126" y="4378"/>
                  <a:pt x="5141" y="4361"/>
                </a:cubicBezTo>
                <a:cubicBezTo>
                  <a:pt x="5150" y="4372"/>
                  <a:pt x="5157" y="4387"/>
                  <a:pt x="5175" y="4387"/>
                </a:cubicBezTo>
                <a:cubicBezTo>
                  <a:pt x="5168" y="4362"/>
                  <a:pt x="5184" y="4341"/>
                  <a:pt x="5177" y="4317"/>
                </a:cubicBezTo>
                <a:cubicBezTo>
                  <a:pt x="5186" y="4318"/>
                  <a:pt x="5190" y="4325"/>
                  <a:pt x="5198" y="4324"/>
                </a:cubicBezTo>
                <a:cubicBezTo>
                  <a:pt x="5206" y="4323"/>
                  <a:pt x="5213" y="4327"/>
                  <a:pt x="5217" y="4334"/>
                </a:cubicBezTo>
                <a:cubicBezTo>
                  <a:pt x="5225" y="4347"/>
                  <a:pt x="5237" y="4348"/>
                  <a:pt x="5250" y="4347"/>
                </a:cubicBezTo>
                <a:cubicBezTo>
                  <a:pt x="5273" y="4346"/>
                  <a:pt x="5289" y="4363"/>
                  <a:pt x="5278" y="4381"/>
                </a:cubicBezTo>
                <a:cubicBezTo>
                  <a:pt x="5264" y="4404"/>
                  <a:pt x="5273" y="4422"/>
                  <a:pt x="5280" y="4441"/>
                </a:cubicBezTo>
                <a:cubicBezTo>
                  <a:pt x="5302" y="4416"/>
                  <a:pt x="5316" y="4408"/>
                  <a:pt x="5331" y="4413"/>
                </a:cubicBezTo>
                <a:cubicBezTo>
                  <a:pt x="5320" y="4421"/>
                  <a:pt x="5319" y="4430"/>
                  <a:pt x="5324" y="4481"/>
                </a:cubicBezTo>
                <a:cubicBezTo>
                  <a:pt x="5314" y="4477"/>
                  <a:pt x="5304" y="4474"/>
                  <a:pt x="5295" y="4468"/>
                </a:cubicBezTo>
                <a:cubicBezTo>
                  <a:pt x="5290" y="4465"/>
                  <a:pt x="5286" y="4459"/>
                  <a:pt x="5281" y="4467"/>
                </a:cubicBezTo>
                <a:cubicBezTo>
                  <a:pt x="5277" y="4473"/>
                  <a:pt x="5282" y="4480"/>
                  <a:pt x="5287" y="4481"/>
                </a:cubicBezTo>
                <a:cubicBezTo>
                  <a:pt x="5306" y="4485"/>
                  <a:pt x="5321" y="4501"/>
                  <a:pt x="5341" y="4501"/>
                </a:cubicBezTo>
                <a:cubicBezTo>
                  <a:pt x="5364" y="4502"/>
                  <a:pt x="5371" y="4512"/>
                  <a:pt x="5361" y="4532"/>
                </a:cubicBezTo>
                <a:cubicBezTo>
                  <a:pt x="5358" y="4537"/>
                  <a:pt x="5356" y="4542"/>
                  <a:pt x="5353" y="4548"/>
                </a:cubicBezTo>
                <a:cubicBezTo>
                  <a:pt x="5348" y="4559"/>
                  <a:pt x="5350" y="4569"/>
                  <a:pt x="5359" y="4576"/>
                </a:cubicBezTo>
                <a:cubicBezTo>
                  <a:pt x="5369" y="4585"/>
                  <a:pt x="5373" y="4573"/>
                  <a:pt x="5379" y="4567"/>
                </a:cubicBezTo>
                <a:cubicBezTo>
                  <a:pt x="5386" y="4560"/>
                  <a:pt x="5400" y="4557"/>
                  <a:pt x="5403" y="4566"/>
                </a:cubicBezTo>
                <a:cubicBezTo>
                  <a:pt x="5412" y="4588"/>
                  <a:pt x="5439" y="4600"/>
                  <a:pt x="5437" y="4628"/>
                </a:cubicBezTo>
                <a:cubicBezTo>
                  <a:pt x="5454" y="4622"/>
                  <a:pt x="5461" y="4602"/>
                  <a:pt x="5481" y="4607"/>
                </a:cubicBezTo>
                <a:cubicBezTo>
                  <a:pt x="5504" y="4612"/>
                  <a:pt x="5512" y="4591"/>
                  <a:pt x="5518" y="4577"/>
                </a:cubicBezTo>
                <a:cubicBezTo>
                  <a:pt x="5524" y="4562"/>
                  <a:pt x="5507" y="4557"/>
                  <a:pt x="5495" y="4554"/>
                </a:cubicBezTo>
                <a:cubicBezTo>
                  <a:pt x="5490" y="4552"/>
                  <a:pt x="5487" y="4549"/>
                  <a:pt x="5486" y="4544"/>
                </a:cubicBezTo>
                <a:cubicBezTo>
                  <a:pt x="5482" y="4515"/>
                  <a:pt x="5453" y="4504"/>
                  <a:pt x="5439" y="4484"/>
                </a:cubicBezTo>
                <a:cubicBezTo>
                  <a:pt x="5435" y="4479"/>
                  <a:pt x="5426" y="4475"/>
                  <a:pt x="5423" y="4479"/>
                </a:cubicBezTo>
                <a:cubicBezTo>
                  <a:pt x="5413" y="4493"/>
                  <a:pt x="5403" y="4486"/>
                  <a:pt x="5399" y="4478"/>
                </a:cubicBezTo>
                <a:cubicBezTo>
                  <a:pt x="5393" y="4463"/>
                  <a:pt x="5413" y="4452"/>
                  <a:pt x="5408" y="4436"/>
                </a:cubicBezTo>
                <a:cubicBezTo>
                  <a:pt x="5418" y="4437"/>
                  <a:pt x="5423" y="4446"/>
                  <a:pt x="5432" y="4457"/>
                </a:cubicBezTo>
                <a:cubicBezTo>
                  <a:pt x="5428" y="4424"/>
                  <a:pt x="5458" y="4431"/>
                  <a:pt x="5468" y="4416"/>
                </a:cubicBezTo>
                <a:cubicBezTo>
                  <a:pt x="5468" y="4429"/>
                  <a:pt x="5472" y="4438"/>
                  <a:pt x="5478" y="4448"/>
                </a:cubicBezTo>
                <a:cubicBezTo>
                  <a:pt x="5483" y="4457"/>
                  <a:pt x="5489" y="4463"/>
                  <a:pt x="5497" y="4451"/>
                </a:cubicBezTo>
                <a:cubicBezTo>
                  <a:pt x="5512" y="4429"/>
                  <a:pt x="5525" y="4437"/>
                  <a:pt x="5538" y="4453"/>
                </a:cubicBezTo>
                <a:cubicBezTo>
                  <a:pt x="5548" y="4466"/>
                  <a:pt x="5554" y="4463"/>
                  <a:pt x="5555" y="4449"/>
                </a:cubicBezTo>
                <a:cubicBezTo>
                  <a:pt x="5557" y="4435"/>
                  <a:pt x="5568" y="4436"/>
                  <a:pt x="5576" y="4432"/>
                </a:cubicBezTo>
                <a:cubicBezTo>
                  <a:pt x="5580" y="4431"/>
                  <a:pt x="5584" y="4428"/>
                  <a:pt x="5586" y="4433"/>
                </a:cubicBezTo>
                <a:cubicBezTo>
                  <a:pt x="5588" y="4436"/>
                  <a:pt x="5589" y="4441"/>
                  <a:pt x="5586" y="4444"/>
                </a:cubicBezTo>
                <a:cubicBezTo>
                  <a:pt x="5560" y="4460"/>
                  <a:pt x="5566" y="4488"/>
                  <a:pt x="5563" y="4512"/>
                </a:cubicBezTo>
                <a:cubicBezTo>
                  <a:pt x="5560" y="4539"/>
                  <a:pt x="5572" y="4541"/>
                  <a:pt x="5599" y="4537"/>
                </a:cubicBezTo>
                <a:cubicBezTo>
                  <a:pt x="5627" y="4533"/>
                  <a:pt x="5618" y="4515"/>
                  <a:pt x="5619" y="4499"/>
                </a:cubicBezTo>
                <a:cubicBezTo>
                  <a:pt x="5639" y="4518"/>
                  <a:pt x="5654" y="4516"/>
                  <a:pt x="5651" y="4511"/>
                </a:cubicBezTo>
                <a:cubicBezTo>
                  <a:pt x="5637" y="4488"/>
                  <a:pt x="5677" y="4451"/>
                  <a:pt x="5631" y="4439"/>
                </a:cubicBezTo>
                <a:cubicBezTo>
                  <a:pt x="5626" y="4438"/>
                  <a:pt x="5622" y="4425"/>
                  <a:pt x="5622" y="4419"/>
                </a:cubicBezTo>
                <a:cubicBezTo>
                  <a:pt x="5624" y="4400"/>
                  <a:pt x="5628" y="4382"/>
                  <a:pt x="5631" y="4363"/>
                </a:cubicBezTo>
                <a:cubicBezTo>
                  <a:pt x="5642" y="4370"/>
                  <a:pt x="5636" y="4376"/>
                  <a:pt x="5636" y="4383"/>
                </a:cubicBezTo>
                <a:cubicBezTo>
                  <a:pt x="5635" y="4401"/>
                  <a:pt x="5663" y="4422"/>
                  <a:pt x="5676" y="4411"/>
                </a:cubicBezTo>
                <a:cubicBezTo>
                  <a:pt x="5684" y="4404"/>
                  <a:pt x="5690" y="4405"/>
                  <a:pt x="5697" y="4407"/>
                </a:cubicBezTo>
                <a:cubicBezTo>
                  <a:pt x="5722" y="4412"/>
                  <a:pt x="5739" y="4407"/>
                  <a:pt x="5737" y="4375"/>
                </a:cubicBezTo>
                <a:cubicBezTo>
                  <a:pt x="5747" y="4381"/>
                  <a:pt x="5748" y="4392"/>
                  <a:pt x="5758" y="4394"/>
                </a:cubicBezTo>
                <a:cubicBezTo>
                  <a:pt x="5766" y="4396"/>
                  <a:pt x="5778" y="4394"/>
                  <a:pt x="5774" y="4386"/>
                </a:cubicBezTo>
                <a:cubicBezTo>
                  <a:pt x="5764" y="4367"/>
                  <a:pt x="5761" y="4338"/>
                  <a:pt x="5747" y="4331"/>
                </a:cubicBezTo>
                <a:cubicBezTo>
                  <a:pt x="5724" y="4320"/>
                  <a:pt x="5725" y="4304"/>
                  <a:pt x="5718" y="4283"/>
                </a:cubicBezTo>
                <a:cubicBezTo>
                  <a:pt x="5727" y="4289"/>
                  <a:pt x="5732" y="4292"/>
                  <a:pt x="5736" y="4296"/>
                </a:cubicBezTo>
                <a:cubicBezTo>
                  <a:pt x="5740" y="4300"/>
                  <a:pt x="5743" y="4307"/>
                  <a:pt x="5750" y="4302"/>
                </a:cubicBezTo>
                <a:cubicBezTo>
                  <a:pt x="5755" y="4298"/>
                  <a:pt x="5754" y="4291"/>
                  <a:pt x="5751" y="4286"/>
                </a:cubicBezTo>
                <a:cubicBezTo>
                  <a:pt x="5748" y="4281"/>
                  <a:pt x="5743" y="4274"/>
                  <a:pt x="5739" y="4274"/>
                </a:cubicBezTo>
                <a:cubicBezTo>
                  <a:pt x="5716" y="4270"/>
                  <a:pt x="5723" y="4257"/>
                  <a:pt x="5728" y="4244"/>
                </a:cubicBezTo>
                <a:cubicBezTo>
                  <a:pt x="5730" y="4235"/>
                  <a:pt x="5728" y="4220"/>
                  <a:pt x="5720" y="4226"/>
                </a:cubicBezTo>
                <a:cubicBezTo>
                  <a:pt x="5691" y="4247"/>
                  <a:pt x="5673" y="4221"/>
                  <a:pt x="5654" y="4211"/>
                </a:cubicBezTo>
                <a:cubicBezTo>
                  <a:pt x="5646" y="4207"/>
                  <a:pt x="5621" y="4206"/>
                  <a:pt x="5628" y="4195"/>
                </a:cubicBezTo>
                <a:cubicBezTo>
                  <a:pt x="5641" y="4176"/>
                  <a:pt x="5646" y="4206"/>
                  <a:pt x="5658" y="4207"/>
                </a:cubicBezTo>
                <a:cubicBezTo>
                  <a:pt x="5665" y="4208"/>
                  <a:pt x="5672" y="4216"/>
                  <a:pt x="5679" y="4209"/>
                </a:cubicBezTo>
                <a:cubicBezTo>
                  <a:pt x="5687" y="4202"/>
                  <a:pt x="5681" y="4195"/>
                  <a:pt x="5677" y="4189"/>
                </a:cubicBezTo>
                <a:cubicBezTo>
                  <a:pt x="5664" y="4168"/>
                  <a:pt x="5661" y="4143"/>
                  <a:pt x="5643" y="4126"/>
                </a:cubicBezTo>
                <a:cubicBezTo>
                  <a:pt x="5628" y="4112"/>
                  <a:pt x="5630" y="4097"/>
                  <a:pt x="5645" y="4084"/>
                </a:cubicBezTo>
                <a:cubicBezTo>
                  <a:pt x="5657" y="4074"/>
                  <a:pt x="5665" y="4067"/>
                  <a:pt x="5642" y="4060"/>
                </a:cubicBezTo>
                <a:cubicBezTo>
                  <a:pt x="5634" y="4058"/>
                  <a:pt x="5623" y="4049"/>
                  <a:pt x="5620" y="4045"/>
                </a:cubicBezTo>
                <a:cubicBezTo>
                  <a:pt x="5607" y="4019"/>
                  <a:pt x="5609" y="4018"/>
                  <a:pt x="5583" y="4020"/>
                </a:cubicBezTo>
                <a:cubicBezTo>
                  <a:pt x="5566" y="4021"/>
                  <a:pt x="5566" y="4016"/>
                  <a:pt x="5572" y="4002"/>
                </a:cubicBezTo>
                <a:cubicBezTo>
                  <a:pt x="5576" y="3991"/>
                  <a:pt x="5581" y="3987"/>
                  <a:pt x="5592" y="3986"/>
                </a:cubicBezTo>
                <a:cubicBezTo>
                  <a:pt x="5615" y="3986"/>
                  <a:pt x="5615" y="3949"/>
                  <a:pt x="5643" y="3955"/>
                </a:cubicBezTo>
                <a:cubicBezTo>
                  <a:pt x="5642" y="3950"/>
                  <a:pt x="5643" y="3945"/>
                  <a:pt x="5641" y="3941"/>
                </a:cubicBezTo>
                <a:cubicBezTo>
                  <a:pt x="5639" y="3935"/>
                  <a:pt x="5634" y="3929"/>
                  <a:pt x="5633" y="3923"/>
                </a:cubicBezTo>
                <a:cubicBezTo>
                  <a:pt x="5630" y="3903"/>
                  <a:pt x="5612" y="3905"/>
                  <a:pt x="5601" y="3902"/>
                </a:cubicBezTo>
                <a:cubicBezTo>
                  <a:pt x="5590" y="3899"/>
                  <a:pt x="5576" y="3908"/>
                  <a:pt x="5575" y="3924"/>
                </a:cubicBezTo>
                <a:cubicBezTo>
                  <a:pt x="5574" y="3935"/>
                  <a:pt x="5568" y="3942"/>
                  <a:pt x="5564" y="3951"/>
                </a:cubicBezTo>
                <a:cubicBezTo>
                  <a:pt x="5563" y="3954"/>
                  <a:pt x="5564" y="3965"/>
                  <a:pt x="5558" y="3958"/>
                </a:cubicBezTo>
                <a:cubicBezTo>
                  <a:pt x="5537" y="3935"/>
                  <a:pt x="5514" y="3984"/>
                  <a:pt x="5494" y="3954"/>
                </a:cubicBezTo>
                <a:cubicBezTo>
                  <a:pt x="5493" y="3952"/>
                  <a:pt x="5491" y="3962"/>
                  <a:pt x="5488" y="3965"/>
                </a:cubicBezTo>
                <a:cubicBezTo>
                  <a:pt x="5482" y="3974"/>
                  <a:pt x="5471" y="3972"/>
                  <a:pt x="5463" y="3972"/>
                </a:cubicBezTo>
                <a:cubicBezTo>
                  <a:pt x="5458" y="3972"/>
                  <a:pt x="5450" y="3966"/>
                  <a:pt x="5450" y="3958"/>
                </a:cubicBezTo>
                <a:cubicBezTo>
                  <a:pt x="5450" y="3946"/>
                  <a:pt x="5461" y="3946"/>
                  <a:pt x="5465" y="3942"/>
                </a:cubicBezTo>
                <a:cubicBezTo>
                  <a:pt x="5471" y="3935"/>
                  <a:pt x="5507" y="3941"/>
                  <a:pt x="5480" y="3916"/>
                </a:cubicBezTo>
                <a:cubicBezTo>
                  <a:pt x="5476" y="3913"/>
                  <a:pt x="5482" y="3910"/>
                  <a:pt x="5484" y="3906"/>
                </a:cubicBezTo>
                <a:cubicBezTo>
                  <a:pt x="5498" y="3884"/>
                  <a:pt x="5493" y="3873"/>
                  <a:pt x="5466" y="3871"/>
                </a:cubicBezTo>
                <a:cubicBezTo>
                  <a:pt x="5458" y="3870"/>
                  <a:pt x="5450" y="3871"/>
                  <a:pt x="5442" y="3871"/>
                </a:cubicBezTo>
                <a:cubicBezTo>
                  <a:pt x="5469" y="3864"/>
                  <a:pt x="5489" y="3856"/>
                  <a:pt x="5459" y="3825"/>
                </a:cubicBezTo>
                <a:cubicBezTo>
                  <a:pt x="5467" y="3823"/>
                  <a:pt x="5473" y="3822"/>
                  <a:pt x="5478" y="3821"/>
                </a:cubicBezTo>
                <a:cubicBezTo>
                  <a:pt x="5523" y="3775"/>
                  <a:pt x="5523" y="3775"/>
                  <a:pt x="5523" y="3775"/>
                </a:cubicBezTo>
                <a:cubicBezTo>
                  <a:pt x="5556" y="3779"/>
                  <a:pt x="5547" y="3754"/>
                  <a:pt x="5548" y="3737"/>
                </a:cubicBezTo>
                <a:cubicBezTo>
                  <a:pt x="5549" y="3730"/>
                  <a:pt x="5547" y="3721"/>
                  <a:pt x="5557" y="3723"/>
                </a:cubicBezTo>
                <a:cubicBezTo>
                  <a:pt x="5565" y="3724"/>
                  <a:pt x="5572" y="3731"/>
                  <a:pt x="5567" y="3740"/>
                </a:cubicBezTo>
                <a:cubicBezTo>
                  <a:pt x="5562" y="3751"/>
                  <a:pt x="5564" y="3760"/>
                  <a:pt x="5571" y="3767"/>
                </a:cubicBezTo>
                <a:cubicBezTo>
                  <a:pt x="5581" y="3777"/>
                  <a:pt x="5587" y="3789"/>
                  <a:pt x="5592" y="3802"/>
                </a:cubicBezTo>
                <a:cubicBezTo>
                  <a:pt x="5597" y="3815"/>
                  <a:pt x="5605" y="3809"/>
                  <a:pt x="5606" y="3802"/>
                </a:cubicBezTo>
                <a:cubicBezTo>
                  <a:pt x="5608" y="3785"/>
                  <a:pt x="5617" y="3788"/>
                  <a:pt x="5625" y="3794"/>
                </a:cubicBezTo>
                <a:cubicBezTo>
                  <a:pt x="5645" y="3807"/>
                  <a:pt x="5672" y="3799"/>
                  <a:pt x="5689" y="3819"/>
                </a:cubicBezTo>
                <a:cubicBezTo>
                  <a:pt x="5693" y="3823"/>
                  <a:pt x="5701" y="3822"/>
                  <a:pt x="5704" y="3816"/>
                </a:cubicBezTo>
                <a:cubicBezTo>
                  <a:pt x="5707" y="3810"/>
                  <a:pt x="5703" y="3805"/>
                  <a:pt x="5698" y="3801"/>
                </a:cubicBezTo>
                <a:cubicBezTo>
                  <a:pt x="5690" y="3795"/>
                  <a:pt x="5677" y="3796"/>
                  <a:pt x="5675" y="3785"/>
                </a:cubicBezTo>
                <a:cubicBezTo>
                  <a:pt x="5669" y="3756"/>
                  <a:pt x="5656" y="3778"/>
                  <a:pt x="5642" y="3783"/>
                </a:cubicBezTo>
                <a:cubicBezTo>
                  <a:pt x="5652" y="3770"/>
                  <a:pt x="5653" y="3760"/>
                  <a:pt x="5646" y="3748"/>
                </a:cubicBezTo>
                <a:cubicBezTo>
                  <a:pt x="5635" y="3731"/>
                  <a:pt x="5646" y="3727"/>
                  <a:pt x="5660" y="3729"/>
                </a:cubicBezTo>
                <a:cubicBezTo>
                  <a:pt x="5672" y="3731"/>
                  <a:pt x="5683" y="3735"/>
                  <a:pt x="5689" y="3720"/>
                </a:cubicBezTo>
                <a:cubicBezTo>
                  <a:pt x="5691" y="3716"/>
                  <a:pt x="5696" y="3717"/>
                  <a:pt x="5699" y="3720"/>
                </a:cubicBezTo>
                <a:cubicBezTo>
                  <a:pt x="5714" y="3740"/>
                  <a:pt x="5739" y="3747"/>
                  <a:pt x="5756" y="3766"/>
                </a:cubicBezTo>
                <a:cubicBezTo>
                  <a:pt x="5748" y="3775"/>
                  <a:pt x="5720" y="3780"/>
                  <a:pt x="5744" y="3795"/>
                </a:cubicBezTo>
                <a:cubicBezTo>
                  <a:pt x="5760" y="3806"/>
                  <a:pt x="5784" y="3800"/>
                  <a:pt x="5798" y="3818"/>
                </a:cubicBezTo>
                <a:cubicBezTo>
                  <a:pt x="5801" y="3821"/>
                  <a:pt x="5804" y="3816"/>
                  <a:pt x="5806" y="3812"/>
                </a:cubicBezTo>
                <a:cubicBezTo>
                  <a:pt x="5809" y="3804"/>
                  <a:pt x="5814" y="3797"/>
                  <a:pt x="5819" y="3790"/>
                </a:cubicBezTo>
                <a:cubicBezTo>
                  <a:pt x="5826" y="3778"/>
                  <a:pt x="5818" y="3759"/>
                  <a:pt x="5823" y="3757"/>
                </a:cubicBezTo>
                <a:cubicBezTo>
                  <a:pt x="5843" y="3747"/>
                  <a:pt x="5842" y="3735"/>
                  <a:pt x="5836" y="3719"/>
                </a:cubicBezTo>
                <a:cubicBezTo>
                  <a:pt x="5830" y="3700"/>
                  <a:pt x="5814" y="3696"/>
                  <a:pt x="5797" y="3696"/>
                </a:cubicBezTo>
                <a:cubicBezTo>
                  <a:pt x="5802" y="3686"/>
                  <a:pt x="5824" y="3685"/>
                  <a:pt x="5815" y="3671"/>
                </a:cubicBezTo>
                <a:cubicBezTo>
                  <a:pt x="5807" y="3659"/>
                  <a:pt x="5790" y="3661"/>
                  <a:pt x="5780" y="3673"/>
                </a:cubicBezTo>
                <a:cubicBezTo>
                  <a:pt x="5773" y="3682"/>
                  <a:pt x="5764" y="3682"/>
                  <a:pt x="5757" y="3678"/>
                </a:cubicBezTo>
                <a:cubicBezTo>
                  <a:pt x="5747" y="3673"/>
                  <a:pt x="5740" y="3658"/>
                  <a:pt x="5744" y="3651"/>
                </a:cubicBezTo>
                <a:cubicBezTo>
                  <a:pt x="5755" y="3623"/>
                  <a:pt x="5729" y="3618"/>
                  <a:pt x="5718" y="3617"/>
                </a:cubicBezTo>
                <a:cubicBezTo>
                  <a:pt x="5706" y="3616"/>
                  <a:pt x="5683" y="3620"/>
                  <a:pt x="5686" y="3645"/>
                </a:cubicBezTo>
                <a:cubicBezTo>
                  <a:pt x="5687" y="3652"/>
                  <a:pt x="5683" y="3654"/>
                  <a:pt x="5678" y="3654"/>
                </a:cubicBezTo>
                <a:cubicBezTo>
                  <a:pt x="5672" y="3653"/>
                  <a:pt x="5671" y="3649"/>
                  <a:pt x="5671" y="3643"/>
                </a:cubicBezTo>
                <a:cubicBezTo>
                  <a:pt x="5672" y="3622"/>
                  <a:pt x="5685" y="3601"/>
                  <a:pt x="5671" y="3579"/>
                </a:cubicBezTo>
                <a:cubicBezTo>
                  <a:pt x="5668" y="3574"/>
                  <a:pt x="5677" y="3576"/>
                  <a:pt x="5678" y="3574"/>
                </a:cubicBezTo>
                <a:cubicBezTo>
                  <a:pt x="5689" y="3559"/>
                  <a:pt x="5717" y="3570"/>
                  <a:pt x="5722" y="3549"/>
                </a:cubicBezTo>
                <a:cubicBezTo>
                  <a:pt x="5727" y="3530"/>
                  <a:pt x="5736" y="3508"/>
                  <a:pt x="5710" y="3492"/>
                </a:cubicBezTo>
                <a:cubicBezTo>
                  <a:pt x="5733" y="3493"/>
                  <a:pt x="5752" y="3494"/>
                  <a:pt x="5775" y="3496"/>
                </a:cubicBezTo>
                <a:cubicBezTo>
                  <a:pt x="5764" y="3472"/>
                  <a:pt x="5759" y="3451"/>
                  <a:pt x="5772" y="3430"/>
                </a:cubicBezTo>
                <a:cubicBezTo>
                  <a:pt x="5774" y="3428"/>
                  <a:pt x="5773" y="3424"/>
                  <a:pt x="5772" y="3422"/>
                </a:cubicBezTo>
                <a:cubicBezTo>
                  <a:pt x="5750" y="3383"/>
                  <a:pt x="5733" y="3339"/>
                  <a:pt x="5682" y="3327"/>
                </a:cubicBezTo>
                <a:cubicBezTo>
                  <a:pt x="5659" y="3321"/>
                  <a:pt x="5654" y="3291"/>
                  <a:pt x="5673" y="3275"/>
                </a:cubicBezTo>
                <a:cubicBezTo>
                  <a:pt x="5682" y="3268"/>
                  <a:pt x="5681" y="3264"/>
                  <a:pt x="5677" y="3256"/>
                </a:cubicBezTo>
                <a:cubicBezTo>
                  <a:pt x="5664" y="3231"/>
                  <a:pt x="5683" y="3228"/>
                  <a:pt x="5700" y="3222"/>
                </a:cubicBezTo>
                <a:cubicBezTo>
                  <a:pt x="5721" y="3215"/>
                  <a:pt x="5722" y="3229"/>
                  <a:pt x="5726" y="3241"/>
                </a:cubicBezTo>
                <a:cubicBezTo>
                  <a:pt x="5729" y="3254"/>
                  <a:pt x="5734" y="3265"/>
                  <a:pt x="5749" y="3257"/>
                </a:cubicBezTo>
                <a:cubicBezTo>
                  <a:pt x="5762" y="3251"/>
                  <a:pt x="5780" y="3249"/>
                  <a:pt x="5788" y="3242"/>
                </a:cubicBezTo>
                <a:cubicBezTo>
                  <a:pt x="5805" y="3228"/>
                  <a:pt x="5802" y="3196"/>
                  <a:pt x="5829" y="3186"/>
                </a:cubicBezTo>
                <a:cubicBezTo>
                  <a:pt x="5816" y="3165"/>
                  <a:pt x="5836" y="3152"/>
                  <a:pt x="5845" y="3142"/>
                </a:cubicBezTo>
                <a:cubicBezTo>
                  <a:pt x="5859" y="3125"/>
                  <a:pt x="5863" y="3109"/>
                  <a:pt x="5850" y="3096"/>
                </a:cubicBezTo>
                <a:cubicBezTo>
                  <a:pt x="5837" y="3081"/>
                  <a:pt x="5821" y="3060"/>
                  <a:pt x="5794" y="3077"/>
                </a:cubicBezTo>
                <a:cubicBezTo>
                  <a:pt x="5791" y="3080"/>
                  <a:pt x="5783" y="3082"/>
                  <a:pt x="5781" y="3080"/>
                </a:cubicBezTo>
                <a:cubicBezTo>
                  <a:pt x="5759" y="3061"/>
                  <a:pt x="5753" y="3077"/>
                  <a:pt x="5749" y="3096"/>
                </a:cubicBezTo>
                <a:cubicBezTo>
                  <a:pt x="5737" y="3088"/>
                  <a:pt x="5728" y="3081"/>
                  <a:pt x="5736" y="3067"/>
                </a:cubicBezTo>
                <a:cubicBezTo>
                  <a:pt x="5740" y="3060"/>
                  <a:pt x="5743" y="3054"/>
                  <a:pt x="5754" y="3055"/>
                </a:cubicBezTo>
                <a:cubicBezTo>
                  <a:pt x="5767" y="3057"/>
                  <a:pt x="5787" y="3059"/>
                  <a:pt x="5792" y="3052"/>
                </a:cubicBezTo>
                <a:cubicBezTo>
                  <a:pt x="5802" y="3038"/>
                  <a:pt x="5789" y="3023"/>
                  <a:pt x="5779" y="3010"/>
                </a:cubicBezTo>
                <a:cubicBezTo>
                  <a:pt x="5778" y="3008"/>
                  <a:pt x="5776" y="3006"/>
                  <a:pt x="5775" y="3003"/>
                </a:cubicBezTo>
                <a:cubicBezTo>
                  <a:pt x="5760" y="2977"/>
                  <a:pt x="5763" y="2969"/>
                  <a:pt x="5792" y="2967"/>
                </a:cubicBezTo>
                <a:cubicBezTo>
                  <a:pt x="5834" y="2962"/>
                  <a:pt x="5843" y="2969"/>
                  <a:pt x="5850" y="3007"/>
                </a:cubicBezTo>
                <a:cubicBezTo>
                  <a:pt x="5852" y="3019"/>
                  <a:pt x="5854" y="3040"/>
                  <a:pt x="5867" y="3039"/>
                </a:cubicBezTo>
                <a:cubicBezTo>
                  <a:pt x="5883" y="3037"/>
                  <a:pt x="5883" y="3017"/>
                  <a:pt x="5881" y="3002"/>
                </a:cubicBezTo>
                <a:cubicBezTo>
                  <a:pt x="5880" y="2998"/>
                  <a:pt x="5873" y="2991"/>
                  <a:pt x="5880" y="2991"/>
                </a:cubicBezTo>
                <a:cubicBezTo>
                  <a:pt x="5902" y="2991"/>
                  <a:pt x="5894" y="2980"/>
                  <a:pt x="5889" y="2971"/>
                </a:cubicBezTo>
                <a:cubicBezTo>
                  <a:pt x="5886" y="2965"/>
                  <a:pt x="5886" y="2963"/>
                  <a:pt x="5893" y="2963"/>
                </a:cubicBezTo>
                <a:cubicBezTo>
                  <a:pt x="5902" y="2962"/>
                  <a:pt x="5910" y="2961"/>
                  <a:pt x="5909" y="2950"/>
                </a:cubicBezTo>
                <a:cubicBezTo>
                  <a:pt x="5908" y="2940"/>
                  <a:pt x="5900" y="2935"/>
                  <a:pt x="5892" y="2932"/>
                </a:cubicBezTo>
                <a:cubicBezTo>
                  <a:pt x="5870" y="2925"/>
                  <a:pt x="5849" y="2913"/>
                  <a:pt x="5824" y="2923"/>
                </a:cubicBezTo>
                <a:cubicBezTo>
                  <a:pt x="5817" y="2926"/>
                  <a:pt x="5804" y="2925"/>
                  <a:pt x="5810" y="2914"/>
                </a:cubicBezTo>
                <a:cubicBezTo>
                  <a:pt x="5817" y="2904"/>
                  <a:pt x="5810" y="2893"/>
                  <a:pt x="5816" y="2885"/>
                </a:cubicBezTo>
                <a:cubicBezTo>
                  <a:pt x="5830" y="2865"/>
                  <a:pt x="5818" y="2861"/>
                  <a:pt x="5802" y="2860"/>
                </a:cubicBezTo>
                <a:cubicBezTo>
                  <a:pt x="5776" y="2859"/>
                  <a:pt x="5755" y="2857"/>
                  <a:pt x="5750" y="2823"/>
                </a:cubicBezTo>
                <a:cubicBezTo>
                  <a:pt x="5747" y="2805"/>
                  <a:pt x="5749" y="2788"/>
                  <a:pt x="5758" y="2780"/>
                </a:cubicBezTo>
                <a:cubicBezTo>
                  <a:pt x="5772" y="2770"/>
                  <a:pt x="5775" y="2758"/>
                  <a:pt x="5777" y="2744"/>
                </a:cubicBezTo>
                <a:cubicBezTo>
                  <a:pt x="5780" y="2727"/>
                  <a:pt x="5794" y="2718"/>
                  <a:pt x="5805" y="2729"/>
                </a:cubicBezTo>
                <a:cubicBezTo>
                  <a:pt x="5827" y="2748"/>
                  <a:pt x="5842" y="2741"/>
                  <a:pt x="5857" y="2724"/>
                </a:cubicBezTo>
                <a:cubicBezTo>
                  <a:pt x="5865" y="2731"/>
                  <a:pt x="5856" y="2746"/>
                  <a:pt x="5870" y="2745"/>
                </a:cubicBezTo>
                <a:cubicBezTo>
                  <a:pt x="5880" y="2745"/>
                  <a:pt x="5883" y="2734"/>
                  <a:pt x="5886" y="2726"/>
                </a:cubicBezTo>
                <a:cubicBezTo>
                  <a:pt x="5888" y="2721"/>
                  <a:pt x="5888" y="2715"/>
                  <a:pt x="5889" y="2709"/>
                </a:cubicBezTo>
                <a:cubicBezTo>
                  <a:pt x="5889" y="2703"/>
                  <a:pt x="5891" y="2696"/>
                  <a:pt x="5899" y="2700"/>
                </a:cubicBezTo>
                <a:cubicBezTo>
                  <a:pt x="5914" y="2709"/>
                  <a:pt x="5916" y="2698"/>
                  <a:pt x="5918" y="2689"/>
                </a:cubicBezTo>
                <a:cubicBezTo>
                  <a:pt x="5920" y="2675"/>
                  <a:pt x="5931" y="2665"/>
                  <a:pt x="5940" y="2667"/>
                </a:cubicBezTo>
                <a:cubicBezTo>
                  <a:pt x="5973" y="2674"/>
                  <a:pt x="5955" y="2654"/>
                  <a:pt x="5952" y="2646"/>
                </a:cubicBezTo>
                <a:cubicBezTo>
                  <a:pt x="5947" y="2633"/>
                  <a:pt x="5934" y="2622"/>
                  <a:pt x="5943" y="2608"/>
                </a:cubicBezTo>
                <a:cubicBezTo>
                  <a:pt x="5956" y="2589"/>
                  <a:pt x="5952" y="2578"/>
                  <a:pt x="5933" y="2570"/>
                </a:cubicBezTo>
                <a:cubicBezTo>
                  <a:pt x="5929" y="2568"/>
                  <a:pt x="5926" y="2565"/>
                  <a:pt x="5927" y="2561"/>
                </a:cubicBezTo>
                <a:cubicBezTo>
                  <a:pt x="5929" y="2555"/>
                  <a:pt x="5935" y="2558"/>
                  <a:pt x="5939" y="2556"/>
                </a:cubicBezTo>
                <a:cubicBezTo>
                  <a:pt x="5960" y="2548"/>
                  <a:pt x="5963" y="2574"/>
                  <a:pt x="5979" y="2579"/>
                </a:cubicBezTo>
                <a:cubicBezTo>
                  <a:pt x="5984" y="2561"/>
                  <a:pt x="5982" y="2543"/>
                  <a:pt x="5992" y="2527"/>
                </a:cubicBezTo>
                <a:cubicBezTo>
                  <a:pt x="5995" y="2531"/>
                  <a:pt x="5997" y="2534"/>
                  <a:pt x="6000" y="2537"/>
                </a:cubicBezTo>
                <a:cubicBezTo>
                  <a:pt x="6007" y="2543"/>
                  <a:pt x="6014" y="2556"/>
                  <a:pt x="6024" y="2547"/>
                </a:cubicBezTo>
                <a:cubicBezTo>
                  <a:pt x="6034" y="2538"/>
                  <a:pt x="6019" y="2532"/>
                  <a:pt x="6015" y="2524"/>
                </a:cubicBezTo>
                <a:close/>
                <a:moveTo>
                  <a:pt x="5583" y="1521"/>
                </a:moveTo>
                <a:cubicBezTo>
                  <a:pt x="5602" y="1539"/>
                  <a:pt x="5609" y="1566"/>
                  <a:pt x="5638" y="1563"/>
                </a:cubicBezTo>
                <a:cubicBezTo>
                  <a:pt x="5647" y="1563"/>
                  <a:pt x="5643" y="1576"/>
                  <a:pt x="5641" y="1583"/>
                </a:cubicBezTo>
                <a:cubicBezTo>
                  <a:pt x="5632" y="1608"/>
                  <a:pt x="5611" y="1619"/>
                  <a:pt x="5588" y="1629"/>
                </a:cubicBezTo>
                <a:cubicBezTo>
                  <a:pt x="5598" y="1614"/>
                  <a:pt x="5608" y="1599"/>
                  <a:pt x="5618" y="1584"/>
                </a:cubicBezTo>
                <a:cubicBezTo>
                  <a:pt x="5621" y="1579"/>
                  <a:pt x="5624" y="1574"/>
                  <a:pt x="5619" y="1568"/>
                </a:cubicBezTo>
                <a:cubicBezTo>
                  <a:pt x="5615" y="1564"/>
                  <a:pt x="5609" y="1565"/>
                  <a:pt x="5606" y="1568"/>
                </a:cubicBezTo>
                <a:cubicBezTo>
                  <a:pt x="5582" y="1586"/>
                  <a:pt x="5574" y="1565"/>
                  <a:pt x="5561" y="1549"/>
                </a:cubicBezTo>
                <a:cubicBezTo>
                  <a:pt x="5579" y="1551"/>
                  <a:pt x="5580" y="1537"/>
                  <a:pt x="5583" y="1521"/>
                </a:cubicBezTo>
                <a:close/>
                <a:moveTo>
                  <a:pt x="313" y="2993"/>
                </a:moveTo>
                <a:cubicBezTo>
                  <a:pt x="295" y="3000"/>
                  <a:pt x="278" y="3012"/>
                  <a:pt x="255" y="3010"/>
                </a:cubicBezTo>
                <a:cubicBezTo>
                  <a:pt x="263" y="3002"/>
                  <a:pt x="259" y="2985"/>
                  <a:pt x="281" y="2988"/>
                </a:cubicBezTo>
                <a:cubicBezTo>
                  <a:pt x="293" y="2989"/>
                  <a:pt x="297" y="2972"/>
                  <a:pt x="285" y="2965"/>
                </a:cubicBezTo>
                <a:cubicBezTo>
                  <a:pt x="258" y="2949"/>
                  <a:pt x="274" y="2933"/>
                  <a:pt x="284" y="2920"/>
                </a:cubicBezTo>
                <a:cubicBezTo>
                  <a:pt x="291" y="2912"/>
                  <a:pt x="290" y="2907"/>
                  <a:pt x="284" y="2901"/>
                </a:cubicBezTo>
                <a:cubicBezTo>
                  <a:pt x="262" y="2876"/>
                  <a:pt x="289" y="2875"/>
                  <a:pt x="300" y="2871"/>
                </a:cubicBezTo>
                <a:cubicBezTo>
                  <a:pt x="311" y="2867"/>
                  <a:pt x="322" y="2875"/>
                  <a:pt x="312" y="2886"/>
                </a:cubicBezTo>
                <a:cubicBezTo>
                  <a:pt x="295" y="2906"/>
                  <a:pt x="311" y="2930"/>
                  <a:pt x="300" y="2950"/>
                </a:cubicBezTo>
                <a:cubicBezTo>
                  <a:pt x="296" y="2956"/>
                  <a:pt x="304" y="2968"/>
                  <a:pt x="314" y="2972"/>
                </a:cubicBezTo>
                <a:cubicBezTo>
                  <a:pt x="334" y="2980"/>
                  <a:pt x="326" y="2987"/>
                  <a:pt x="313" y="2993"/>
                </a:cubicBezTo>
                <a:close/>
                <a:moveTo>
                  <a:pt x="352" y="2703"/>
                </a:moveTo>
                <a:cubicBezTo>
                  <a:pt x="360" y="2719"/>
                  <a:pt x="331" y="2754"/>
                  <a:pt x="317" y="2753"/>
                </a:cubicBezTo>
                <a:cubicBezTo>
                  <a:pt x="320" y="2702"/>
                  <a:pt x="331" y="2653"/>
                  <a:pt x="361" y="2607"/>
                </a:cubicBezTo>
                <a:cubicBezTo>
                  <a:pt x="370" y="2615"/>
                  <a:pt x="372" y="2629"/>
                  <a:pt x="389" y="2634"/>
                </a:cubicBezTo>
                <a:cubicBezTo>
                  <a:pt x="356" y="2651"/>
                  <a:pt x="334" y="2666"/>
                  <a:pt x="352" y="2703"/>
                </a:cubicBezTo>
                <a:close/>
                <a:moveTo>
                  <a:pt x="219" y="4408"/>
                </a:moveTo>
                <a:cubicBezTo>
                  <a:pt x="206" y="4411"/>
                  <a:pt x="191" y="4404"/>
                  <a:pt x="189" y="4397"/>
                </a:cubicBezTo>
                <a:cubicBezTo>
                  <a:pt x="187" y="4387"/>
                  <a:pt x="180" y="4382"/>
                  <a:pt x="177" y="4374"/>
                </a:cubicBezTo>
                <a:cubicBezTo>
                  <a:pt x="172" y="4360"/>
                  <a:pt x="168" y="4343"/>
                  <a:pt x="189" y="4336"/>
                </a:cubicBezTo>
                <a:cubicBezTo>
                  <a:pt x="201" y="4332"/>
                  <a:pt x="209" y="4325"/>
                  <a:pt x="213" y="4311"/>
                </a:cubicBezTo>
                <a:cubicBezTo>
                  <a:pt x="217" y="4341"/>
                  <a:pt x="221" y="4371"/>
                  <a:pt x="225" y="4401"/>
                </a:cubicBezTo>
                <a:cubicBezTo>
                  <a:pt x="226" y="4408"/>
                  <a:pt x="222" y="4407"/>
                  <a:pt x="219" y="4408"/>
                </a:cubicBezTo>
                <a:close/>
                <a:moveTo>
                  <a:pt x="526" y="3989"/>
                </a:moveTo>
                <a:cubicBezTo>
                  <a:pt x="515" y="4008"/>
                  <a:pt x="506" y="4029"/>
                  <a:pt x="479" y="4030"/>
                </a:cubicBezTo>
                <a:cubicBezTo>
                  <a:pt x="473" y="4030"/>
                  <a:pt x="468" y="4038"/>
                  <a:pt x="470" y="4046"/>
                </a:cubicBezTo>
                <a:cubicBezTo>
                  <a:pt x="458" y="4040"/>
                  <a:pt x="458" y="4019"/>
                  <a:pt x="436" y="4029"/>
                </a:cubicBezTo>
                <a:cubicBezTo>
                  <a:pt x="421" y="4035"/>
                  <a:pt x="405" y="4022"/>
                  <a:pt x="407" y="4003"/>
                </a:cubicBezTo>
                <a:cubicBezTo>
                  <a:pt x="409" y="3984"/>
                  <a:pt x="403" y="3977"/>
                  <a:pt x="385" y="3980"/>
                </a:cubicBezTo>
                <a:cubicBezTo>
                  <a:pt x="372" y="3983"/>
                  <a:pt x="365" y="3977"/>
                  <a:pt x="358" y="3968"/>
                </a:cubicBezTo>
                <a:cubicBezTo>
                  <a:pt x="345" y="3952"/>
                  <a:pt x="334" y="3937"/>
                  <a:pt x="308" y="3944"/>
                </a:cubicBezTo>
                <a:cubicBezTo>
                  <a:pt x="293" y="3948"/>
                  <a:pt x="292" y="3925"/>
                  <a:pt x="285" y="3913"/>
                </a:cubicBezTo>
                <a:cubicBezTo>
                  <a:pt x="304" y="3915"/>
                  <a:pt x="328" y="3896"/>
                  <a:pt x="340" y="3927"/>
                </a:cubicBezTo>
                <a:cubicBezTo>
                  <a:pt x="342" y="3933"/>
                  <a:pt x="351" y="3937"/>
                  <a:pt x="360" y="3934"/>
                </a:cubicBezTo>
                <a:cubicBezTo>
                  <a:pt x="366" y="3932"/>
                  <a:pt x="372" y="3924"/>
                  <a:pt x="370" y="3918"/>
                </a:cubicBezTo>
                <a:cubicBezTo>
                  <a:pt x="361" y="3895"/>
                  <a:pt x="377" y="3875"/>
                  <a:pt x="376" y="3849"/>
                </a:cubicBezTo>
                <a:cubicBezTo>
                  <a:pt x="389" y="3866"/>
                  <a:pt x="420" y="3866"/>
                  <a:pt x="406" y="3898"/>
                </a:cubicBezTo>
                <a:cubicBezTo>
                  <a:pt x="404" y="3904"/>
                  <a:pt x="413" y="3903"/>
                  <a:pt x="417" y="3902"/>
                </a:cubicBezTo>
                <a:cubicBezTo>
                  <a:pt x="435" y="3900"/>
                  <a:pt x="447" y="3903"/>
                  <a:pt x="446" y="3926"/>
                </a:cubicBezTo>
                <a:cubicBezTo>
                  <a:pt x="446" y="3942"/>
                  <a:pt x="455" y="3947"/>
                  <a:pt x="470" y="3939"/>
                </a:cubicBezTo>
                <a:cubicBezTo>
                  <a:pt x="488" y="3929"/>
                  <a:pt x="499" y="3932"/>
                  <a:pt x="498" y="3956"/>
                </a:cubicBezTo>
                <a:cubicBezTo>
                  <a:pt x="498" y="3971"/>
                  <a:pt x="503" y="3979"/>
                  <a:pt x="519" y="3974"/>
                </a:cubicBezTo>
                <a:cubicBezTo>
                  <a:pt x="524" y="3973"/>
                  <a:pt x="530" y="3974"/>
                  <a:pt x="532" y="3979"/>
                </a:cubicBezTo>
                <a:cubicBezTo>
                  <a:pt x="536" y="3985"/>
                  <a:pt x="529" y="3986"/>
                  <a:pt x="526" y="3989"/>
                </a:cubicBezTo>
                <a:close/>
                <a:moveTo>
                  <a:pt x="972" y="4700"/>
                </a:moveTo>
                <a:cubicBezTo>
                  <a:pt x="961" y="4700"/>
                  <a:pt x="949" y="4702"/>
                  <a:pt x="943" y="4688"/>
                </a:cubicBezTo>
                <a:cubicBezTo>
                  <a:pt x="938" y="4675"/>
                  <a:pt x="941" y="4666"/>
                  <a:pt x="951" y="4657"/>
                </a:cubicBezTo>
                <a:cubicBezTo>
                  <a:pt x="964" y="4646"/>
                  <a:pt x="966" y="4631"/>
                  <a:pt x="965" y="4613"/>
                </a:cubicBezTo>
                <a:cubicBezTo>
                  <a:pt x="968" y="4659"/>
                  <a:pt x="1000" y="4618"/>
                  <a:pt x="1013" y="4631"/>
                </a:cubicBezTo>
                <a:cubicBezTo>
                  <a:pt x="1027" y="4613"/>
                  <a:pt x="1042" y="4629"/>
                  <a:pt x="1059" y="4629"/>
                </a:cubicBezTo>
                <a:cubicBezTo>
                  <a:pt x="1034" y="4660"/>
                  <a:pt x="1022" y="4702"/>
                  <a:pt x="972" y="4700"/>
                </a:cubicBezTo>
                <a:close/>
                <a:moveTo>
                  <a:pt x="1759" y="4950"/>
                </a:moveTo>
                <a:cubicBezTo>
                  <a:pt x="1744" y="4954"/>
                  <a:pt x="1732" y="4960"/>
                  <a:pt x="1723" y="4973"/>
                </a:cubicBezTo>
                <a:cubicBezTo>
                  <a:pt x="1715" y="4984"/>
                  <a:pt x="1701" y="4997"/>
                  <a:pt x="1690" y="4986"/>
                </a:cubicBezTo>
                <a:cubicBezTo>
                  <a:pt x="1679" y="4976"/>
                  <a:pt x="1667" y="4959"/>
                  <a:pt x="1678" y="4940"/>
                </a:cubicBezTo>
                <a:cubicBezTo>
                  <a:pt x="1679" y="4937"/>
                  <a:pt x="1681" y="4935"/>
                  <a:pt x="1682" y="4932"/>
                </a:cubicBezTo>
                <a:cubicBezTo>
                  <a:pt x="1685" y="4925"/>
                  <a:pt x="1698" y="4920"/>
                  <a:pt x="1692" y="4910"/>
                </a:cubicBezTo>
                <a:cubicBezTo>
                  <a:pt x="1686" y="4901"/>
                  <a:pt x="1676" y="4905"/>
                  <a:pt x="1667" y="4906"/>
                </a:cubicBezTo>
                <a:cubicBezTo>
                  <a:pt x="1663" y="4906"/>
                  <a:pt x="1658" y="4906"/>
                  <a:pt x="1649" y="4906"/>
                </a:cubicBezTo>
                <a:cubicBezTo>
                  <a:pt x="1679" y="4895"/>
                  <a:pt x="1677" y="4893"/>
                  <a:pt x="1671" y="4859"/>
                </a:cubicBezTo>
                <a:cubicBezTo>
                  <a:pt x="1682" y="4866"/>
                  <a:pt x="1687" y="4873"/>
                  <a:pt x="1690" y="4884"/>
                </a:cubicBezTo>
                <a:cubicBezTo>
                  <a:pt x="1693" y="4897"/>
                  <a:pt x="1702" y="4909"/>
                  <a:pt x="1716" y="4912"/>
                </a:cubicBezTo>
                <a:cubicBezTo>
                  <a:pt x="1732" y="4917"/>
                  <a:pt x="1735" y="4900"/>
                  <a:pt x="1745" y="4893"/>
                </a:cubicBezTo>
                <a:cubicBezTo>
                  <a:pt x="1751" y="4888"/>
                  <a:pt x="1749" y="4873"/>
                  <a:pt x="1763" y="4876"/>
                </a:cubicBezTo>
                <a:cubicBezTo>
                  <a:pt x="1782" y="4880"/>
                  <a:pt x="1779" y="4891"/>
                  <a:pt x="1775" y="4904"/>
                </a:cubicBezTo>
                <a:cubicBezTo>
                  <a:pt x="1773" y="4908"/>
                  <a:pt x="1774" y="4914"/>
                  <a:pt x="1776" y="4918"/>
                </a:cubicBezTo>
                <a:cubicBezTo>
                  <a:pt x="1791" y="4940"/>
                  <a:pt x="1772" y="4946"/>
                  <a:pt x="1759" y="4950"/>
                </a:cubicBezTo>
                <a:close/>
                <a:moveTo>
                  <a:pt x="1828" y="4672"/>
                </a:moveTo>
                <a:cubicBezTo>
                  <a:pt x="1825" y="4684"/>
                  <a:pt x="1819" y="4675"/>
                  <a:pt x="1813" y="4674"/>
                </a:cubicBezTo>
                <a:cubicBezTo>
                  <a:pt x="1796" y="4672"/>
                  <a:pt x="1793" y="4688"/>
                  <a:pt x="1790" y="4698"/>
                </a:cubicBezTo>
                <a:cubicBezTo>
                  <a:pt x="1786" y="4715"/>
                  <a:pt x="1799" y="4708"/>
                  <a:pt x="1806" y="4707"/>
                </a:cubicBezTo>
                <a:cubicBezTo>
                  <a:pt x="1810" y="4707"/>
                  <a:pt x="1815" y="4706"/>
                  <a:pt x="1815" y="4711"/>
                </a:cubicBezTo>
                <a:cubicBezTo>
                  <a:pt x="1815" y="4717"/>
                  <a:pt x="1815" y="4724"/>
                  <a:pt x="1811" y="4728"/>
                </a:cubicBezTo>
                <a:cubicBezTo>
                  <a:pt x="1794" y="4745"/>
                  <a:pt x="1787" y="4752"/>
                  <a:pt x="1781" y="4773"/>
                </a:cubicBezTo>
                <a:cubicBezTo>
                  <a:pt x="1779" y="4781"/>
                  <a:pt x="1775" y="4780"/>
                  <a:pt x="1769" y="4779"/>
                </a:cubicBezTo>
                <a:cubicBezTo>
                  <a:pt x="1735" y="4775"/>
                  <a:pt x="1718" y="4752"/>
                  <a:pt x="1719" y="4711"/>
                </a:cubicBezTo>
                <a:cubicBezTo>
                  <a:pt x="1723" y="4718"/>
                  <a:pt x="1724" y="4727"/>
                  <a:pt x="1734" y="4725"/>
                </a:cubicBezTo>
                <a:cubicBezTo>
                  <a:pt x="1743" y="4722"/>
                  <a:pt x="1751" y="4716"/>
                  <a:pt x="1750" y="4706"/>
                </a:cubicBezTo>
                <a:cubicBezTo>
                  <a:pt x="1749" y="4693"/>
                  <a:pt x="1753" y="4681"/>
                  <a:pt x="1758" y="4670"/>
                </a:cubicBezTo>
                <a:cubicBezTo>
                  <a:pt x="1765" y="4656"/>
                  <a:pt x="1773" y="4643"/>
                  <a:pt x="1791" y="4657"/>
                </a:cubicBezTo>
                <a:cubicBezTo>
                  <a:pt x="1798" y="4662"/>
                  <a:pt x="1805" y="4664"/>
                  <a:pt x="1813" y="4657"/>
                </a:cubicBezTo>
                <a:cubicBezTo>
                  <a:pt x="1817" y="4653"/>
                  <a:pt x="1820" y="4643"/>
                  <a:pt x="1828" y="4653"/>
                </a:cubicBezTo>
                <a:cubicBezTo>
                  <a:pt x="1833" y="4659"/>
                  <a:pt x="1831" y="4666"/>
                  <a:pt x="1828" y="4672"/>
                </a:cubicBezTo>
                <a:close/>
                <a:moveTo>
                  <a:pt x="2112" y="449"/>
                </a:moveTo>
                <a:cubicBezTo>
                  <a:pt x="2114" y="442"/>
                  <a:pt x="2119" y="435"/>
                  <a:pt x="2112" y="430"/>
                </a:cubicBezTo>
                <a:cubicBezTo>
                  <a:pt x="2105" y="425"/>
                  <a:pt x="2096" y="427"/>
                  <a:pt x="2089" y="429"/>
                </a:cubicBezTo>
                <a:cubicBezTo>
                  <a:pt x="2083" y="430"/>
                  <a:pt x="2087" y="437"/>
                  <a:pt x="2087" y="442"/>
                </a:cubicBezTo>
                <a:cubicBezTo>
                  <a:pt x="2079" y="442"/>
                  <a:pt x="2056" y="424"/>
                  <a:pt x="2057" y="418"/>
                </a:cubicBezTo>
                <a:cubicBezTo>
                  <a:pt x="2058" y="411"/>
                  <a:pt x="2064" y="407"/>
                  <a:pt x="2068" y="405"/>
                </a:cubicBezTo>
                <a:cubicBezTo>
                  <a:pt x="2074" y="402"/>
                  <a:pt x="2081" y="400"/>
                  <a:pt x="2086" y="394"/>
                </a:cubicBezTo>
                <a:cubicBezTo>
                  <a:pt x="2092" y="388"/>
                  <a:pt x="2095" y="397"/>
                  <a:pt x="2095" y="400"/>
                </a:cubicBezTo>
                <a:cubicBezTo>
                  <a:pt x="2098" y="410"/>
                  <a:pt x="2105" y="415"/>
                  <a:pt x="2113" y="420"/>
                </a:cubicBezTo>
                <a:cubicBezTo>
                  <a:pt x="2123" y="425"/>
                  <a:pt x="2124" y="437"/>
                  <a:pt x="2125" y="446"/>
                </a:cubicBezTo>
                <a:cubicBezTo>
                  <a:pt x="2126" y="453"/>
                  <a:pt x="2117" y="448"/>
                  <a:pt x="2112" y="449"/>
                </a:cubicBezTo>
                <a:close/>
                <a:moveTo>
                  <a:pt x="3115" y="4892"/>
                </a:moveTo>
                <a:cubicBezTo>
                  <a:pt x="3115" y="4903"/>
                  <a:pt x="3111" y="4914"/>
                  <a:pt x="3102" y="4920"/>
                </a:cubicBezTo>
                <a:cubicBezTo>
                  <a:pt x="3082" y="4935"/>
                  <a:pt x="3077" y="4955"/>
                  <a:pt x="3078" y="4979"/>
                </a:cubicBezTo>
                <a:cubicBezTo>
                  <a:pt x="3079" y="4988"/>
                  <a:pt x="3077" y="4999"/>
                  <a:pt x="3074" y="5007"/>
                </a:cubicBezTo>
                <a:cubicBezTo>
                  <a:pt x="3062" y="5036"/>
                  <a:pt x="3051" y="5065"/>
                  <a:pt x="3047" y="5096"/>
                </a:cubicBezTo>
                <a:cubicBezTo>
                  <a:pt x="3044" y="5110"/>
                  <a:pt x="3038" y="5116"/>
                  <a:pt x="3027" y="5102"/>
                </a:cubicBezTo>
                <a:cubicBezTo>
                  <a:pt x="3004" y="5070"/>
                  <a:pt x="2968" y="5049"/>
                  <a:pt x="2946" y="5019"/>
                </a:cubicBezTo>
                <a:cubicBezTo>
                  <a:pt x="2930" y="4996"/>
                  <a:pt x="2911" y="4968"/>
                  <a:pt x="2911" y="4936"/>
                </a:cubicBezTo>
                <a:cubicBezTo>
                  <a:pt x="2911" y="4927"/>
                  <a:pt x="2911" y="4921"/>
                  <a:pt x="2924" y="4924"/>
                </a:cubicBezTo>
                <a:cubicBezTo>
                  <a:pt x="2935" y="4926"/>
                  <a:pt x="2947" y="4926"/>
                  <a:pt x="2958" y="4911"/>
                </a:cubicBezTo>
                <a:cubicBezTo>
                  <a:pt x="2918" y="4924"/>
                  <a:pt x="2909" y="4890"/>
                  <a:pt x="2892" y="4870"/>
                </a:cubicBezTo>
                <a:cubicBezTo>
                  <a:pt x="2884" y="4860"/>
                  <a:pt x="2876" y="4848"/>
                  <a:pt x="2897" y="4835"/>
                </a:cubicBezTo>
                <a:cubicBezTo>
                  <a:pt x="2910" y="4827"/>
                  <a:pt x="2924" y="4810"/>
                  <a:pt x="2929" y="4788"/>
                </a:cubicBezTo>
                <a:cubicBezTo>
                  <a:pt x="2934" y="4767"/>
                  <a:pt x="2934" y="4763"/>
                  <a:pt x="2913" y="4769"/>
                </a:cubicBezTo>
                <a:cubicBezTo>
                  <a:pt x="2910" y="4769"/>
                  <a:pt x="2907" y="4768"/>
                  <a:pt x="2905" y="4767"/>
                </a:cubicBezTo>
                <a:cubicBezTo>
                  <a:pt x="2912" y="4736"/>
                  <a:pt x="2870" y="4716"/>
                  <a:pt x="2888" y="4681"/>
                </a:cubicBezTo>
                <a:cubicBezTo>
                  <a:pt x="2896" y="4664"/>
                  <a:pt x="2897" y="4645"/>
                  <a:pt x="2917" y="4634"/>
                </a:cubicBezTo>
                <a:cubicBezTo>
                  <a:pt x="2931" y="4627"/>
                  <a:pt x="2940" y="4612"/>
                  <a:pt x="2945" y="4596"/>
                </a:cubicBezTo>
                <a:cubicBezTo>
                  <a:pt x="2952" y="4577"/>
                  <a:pt x="2962" y="4563"/>
                  <a:pt x="2986" y="4556"/>
                </a:cubicBezTo>
                <a:cubicBezTo>
                  <a:pt x="3000" y="4552"/>
                  <a:pt x="3010" y="4532"/>
                  <a:pt x="3021" y="4518"/>
                </a:cubicBezTo>
                <a:cubicBezTo>
                  <a:pt x="3031" y="4506"/>
                  <a:pt x="3044" y="4502"/>
                  <a:pt x="3060" y="4502"/>
                </a:cubicBezTo>
                <a:cubicBezTo>
                  <a:pt x="3070" y="4503"/>
                  <a:pt x="3082" y="4502"/>
                  <a:pt x="3071" y="4518"/>
                </a:cubicBezTo>
                <a:cubicBezTo>
                  <a:pt x="3070" y="4520"/>
                  <a:pt x="3072" y="4526"/>
                  <a:pt x="3073" y="4526"/>
                </a:cubicBezTo>
                <a:cubicBezTo>
                  <a:pt x="3116" y="4537"/>
                  <a:pt x="3094" y="4572"/>
                  <a:pt x="3097" y="4596"/>
                </a:cubicBezTo>
                <a:cubicBezTo>
                  <a:pt x="3099" y="4613"/>
                  <a:pt x="3106" y="4634"/>
                  <a:pt x="3080" y="4646"/>
                </a:cubicBezTo>
                <a:cubicBezTo>
                  <a:pt x="3068" y="4651"/>
                  <a:pt x="3076" y="4678"/>
                  <a:pt x="3088" y="4677"/>
                </a:cubicBezTo>
                <a:cubicBezTo>
                  <a:pt x="3119" y="4675"/>
                  <a:pt x="3118" y="4699"/>
                  <a:pt x="3120" y="4715"/>
                </a:cubicBezTo>
                <a:cubicBezTo>
                  <a:pt x="3126" y="4774"/>
                  <a:pt x="3116" y="4833"/>
                  <a:pt x="3115" y="4892"/>
                </a:cubicBezTo>
                <a:close/>
                <a:moveTo>
                  <a:pt x="3811" y="4784"/>
                </a:moveTo>
                <a:cubicBezTo>
                  <a:pt x="3809" y="4793"/>
                  <a:pt x="3796" y="4791"/>
                  <a:pt x="3789" y="4795"/>
                </a:cubicBezTo>
                <a:cubicBezTo>
                  <a:pt x="3786" y="4797"/>
                  <a:pt x="3782" y="4797"/>
                  <a:pt x="3777" y="4798"/>
                </a:cubicBezTo>
                <a:cubicBezTo>
                  <a:pt x="3771" y="4785"/>
                  <a:pt x="3784" y="4779"/>
                  <a:pt x="3782" y="4768"/>
                </a:cubicBezTo>
                <a:cubicBezTo>
                  <a:pt x="3780" y="4768"/>
                  <a:pt x="3779" y="4766"/>
                  <a:pt x="3777" y="4766"/>
                </a:cubicBezTo>
                <a:cubicBezTo>
                  <a:pt x="3767" y="4765"/>
                  <a:pt x="3757" y="4791"/>
                  <a:pt x="3747" y="4770"/>
                </a:cubicBezTo>
                <a:cubicBezTo>
                  <a:pt x="3739" y="4754"/>
                  <a:pt x="3744" y="4734"/>
                  <a:pt x="3757" y="4722"/>
                </a:cubicBezTo>
                <a:cubicBezTo>
                  <a:pt x="3768" y="4711"/>
                  <a:pt x="3781" y="4722"/>
                  <a:pt x="3787" y="4732"/>
                </a:cubicBezTo>
                <a:cubicBezTo>
                  <a:pt x="3792" y="4739"/>
                  <a:pt x="3818" y="4748"/>
                  <a:pt x="3791" y="4761"/>
                </a:cubicBezTo>
                <a:cubicBezTo>
                  <a:pt x="3788" y="4762"/>
                  <a:pt x="3790" y="4768"/>
                  <a:pt x="3794" y="4769"/>
                </a:cubicBezTo>
                <a:cubicBezTo>
                  <a:pt x="3802" y="4773"/>
                  <a:pt x="3815" y="4772"/>
                  <a:pt x="3811" y="4784"/>
                </a:cubicBezTo>
                <a:close/>
                <a:moveTo>
                  <a:pt x="3834" y="790"/>
                </a:moveTo>
                <a:cubicBezTo>
                  <a:pt x="3828" y="791"/>
                  <a:pt x="3824" y="791"/>
                  <a:pt x="3826" y="783"/>
                </a:cubicBezTo>
                <a:cubicBezTo>
                  <a:pt x="3827" y="780"/>
                  <a:pt x="3823" y="779"/>
                  <a:pt x="3821" y="777"/>
                </a:cubicBezTo>
                <a:cubicBezTo>
                  <a:pt x="3815" y="774"/>
                  <a:pt x="3805" y="775"/>
                  <a:pt x="3805" y="764"/>
                </a:cubicBezTo>
                <a:cubicBezTo>
                  <a:pt x="3805" y="763"/>
                  <a:pt x="3803" y="763"/>
                  <a:pt x="3802" y="762"/>
                </a:cubicBezTo>
                <a:cubicBezTo>
                  <a:pt x="3787" y="772"/>
                  <a:pt x="3790" y="757"/>
                  <a:pt x="3786" y="751"/>
                </a:cubicBezTo>
                <a:cubicBezTo>
                  <a:pt x="3783" y="745"/>
                  <a:pt x="3782" y="739"/>
                  <a:pt x="3775" y="735"/>
                </a:cubicBezTo>
                <a:cubicBezTo>
                  <a:pt x="3772" y="734"/>
                  <a:pt x="3769" y="733"/>
                  <a:pt x="3772" y="728"/>
                </a:cubicBezTo>
                <a:cubicBezTo>
                  <a:pt x="3775" y="725"/>
                  <a:pt x="3779" y="725"/>
                  <a:pt x="3781" y="727"/>
                </a:cubicBezTo>
                <a:cubicBezTo>
                  <a:pt x="3791" y="740"/>
                  <a:pt x="3808" y="744"/>
                  <a:pt x="3818" y="758"/>
                </a:cubicBezTo>
                <a:cubicBezTo>
                  <a:pt x="3823" y="765"/>
                  <a:pt x="3834" y="769"/>
                  <a:pt x="3837" y="779"/>
                </a:cubicBezTo>
                <a:cubicBezTo>
                  <a:pt x="3838" y="783"/>
                  <a:pt x="3842" y="789"/>
                  <a:pt x="3834" y="790"/>
                </a:cubicBezTo>
                <a:close/>
                <a:moveTo>
                  <a:pt x="3850" y="771"/>
                </a:moveTo>
                <a:cubicBezTo>
                  <a:pt x="3844" y="774"/>
                  <a:pt x="3844" y="765"/>
                  <a:pt x="3844" y="760"/>
                </a:cubicBezTo>
                <a:cubicBezTo>
                  <a:pt x="3848" y="735"/>
                  <a:pt x="3847" y="734"/>
                  <a:pt x="3822" y="738"/>
                </a:cubicBezTo>
                <a:cubicBezTo>
                  <a:pt x="3820" y="738"/>
                  <a:pt x="3818" y="739"/>
                  <a:pt x="3816" y="739"/>
                </a:cubicBezTo>
                <a:cubicBezTo>
                  <a:pt x="3806" y="739"/>
                  <a:pt x="3799" y="736"/>
                  <a:pt x="3796" y="726"/>
                </a:cubicBezTo>
                <a:cubicBezTo>
                  <a:pt x="3793" y="719"/>
                  <a:pt x="3798" y="714"/>
                  <a:pt x="3804" y="714"/>
                </a:cubicBezTo>
                <a:cubicBezTo>
                  <a:pt x="3813" y="713"/>
                  <a:pt x="3824" y="703"/>
                  <a:pt x="3828" y="720"/>
                </a:cubicBezTo>
                <a:cubicBezTo>
                  <a:pt x="3829" y="725"/>
                  <a:pt x="3833" y="731"/>
                  <a:pt x="3838" y="722"/>
                </a:cubicBezTo>
                <a:cubicBezTo>
                  <a:pt x="3842" y="715"/>
                  <a:pt x="3862" y="720"/>
                  <a:pt x="3862" y="727"/>
                </a:cubicBezTo>
                <a:cubicBezTo>
                  <a:pt x="3861" y="745"/>
                  <a:pt x="3875" y="753"/>
                  <a:pt x="3885" y="764"/>
                </a:cubicBezTo>
                <a:cubicBezTo>
                  <a:pt x="3873" y="769"/>
                  <a:pt x="3861" y="763"/>
                  <a:pt x="3850" y="771"/>
                </a:cubicBezTo>
                <a:close/>
                <a:moveTo>
                  <a:pt x="3967" y="717"/>
                </a:moveTo>
                <a:cubicBezTo>
                  <a:pt x="3964" y="734"/>
                  <a:pt x="3950" y="742"/>
                  <a:pt x="3937" y="751"/>
                </a:cubicBezTo>
                <a:cubicBezTo>
                  <a:pt x="3930" y="755"/>
                  <a:pt x="3928" y="746"/>
                  <a:pt x="3925" y="742"/>
                </a:cubicBezTo>
                <a:cubicBezTo>
                  <a:pt x="3923" y="739"/>
                  <a:pt x="3928" y="732"/>
                  <a:pt x="3920" y="733"/>
                </a:cubicBezTo>
                <a:cubicBezTo>
                  <a:pt x="3914" y="733"/>
                  <a:pt x="3909" y="734"/>
                  <a:pt x="3906" y="741"/>
                </a:cubicBezTo>
                <a:cubicBezTo>
                  <a:pt x="3906" y="743"/>
                  <a:pt x="3904" y="745"/>
                  <a:pt x="3903" y="747"/>
                </a:cubicBezTo>
                <a:cubicBezTo>
                  <a:pt x="3902" y="738"/>
                  <a:pt x="3898" y="727"/>
                  <a:pt x="3901" y="722"/>
                </a:cubicBezTo>
                <a:cubicBezTo>
                  <a:pt x="3904" y="715"/>
                  <a:pt x="3895" y="706"/>
                  <a:pt x="3905" y="701"/>
                </a:cubicBezTo>
                <a:cubicBezTo>
                  <a:pt x="3907" y="700"/>
                  <a:pt x="3903" y="696"/>
                  <a:pt x="3898" y="696"/>
                </a:cubicBezTo>
                <a:cubicBezTo>
                  <a:pt x="3892" y="696"/>
                  <a:pt x="3882" y="678"/>
                  <a:pt x="3884" y="672"/>
                </a:cubicBezTo>
                <a:cubicBezTo>
                  <a:pt x="3885" y="671"/>
                  <a:pt x="3886" y="670"/>
                  <a:pt x="3887" y="670"/>
                </a:cubicBezTo>
                <a:cubicBezTo>
                  <a:pt x="3898" y="674"/>
                  <a:pt x="3894" y="665"/>
                  <a:pt x="3895" y="661"/>
                </a:cubicBezTo>
                <a:cubicBezTo>
                  <a:pt x="3897" y="654"/>
                  <a:pt x="3894" y="643"/>
                  <a:pt x="3906" y="643"/>
                </a:cubicBezTo>
                <a:cubicBezTo>
                  <a:pt x="3919" y="644"/>
                  <a:pt x="3927" y="655"/>
                  <a:pt x="3926" y="666"/>
                </a:cubicBezTo>
                <a:cubicBezTo>
                  <a:pt x="3925" y="674"/>
                  <a:pt x="3927" y="681"/>
                  <a:pt x="3939" y="678"/>
                </a:cubicBezTo>
                <a:cubicBezTo>
                  <a:pt x="3947" y="676"/>
                  <a:pt x="3951" y="678"/>
                  <a:pt x="3949" y="688"/>
                </a:cubicBezTo>
                <a:cubicBezTo>
                  <a:pt x="3948" y="696"/>
                  <a:pt x="3955" y="700"/>
                  <a:pt x="3960" y="701"/>
                </a:cubicBezTo>
                <a:cubicBezTo>
                  <a:pt x="3968" y="704"/>
                  <a:pt x="3969" y="711"/>
                  <a:pt x="3967" y="717"/>
                </a:cubicBezTo>
                <a:close/>
                <a:moveTo>
                  <a:pt x="4158" y="4190"/>
                </a:moveTo>
                <a:cubicBezTo>
                  <a:pt x="4149" y="4200"/>
                  <a:pt x="4138" y="4208"/>
                  <a:pt x="4127" y="4215"/>
                </a:cubicBezTo>
                <a:cubicBezTo>
                  <a:pt x="4116" y="4221"/>
                  <a:pt x="4099" y="4220"/>
                  <a:pt x="4111" y="4241"/>
                </a:cubicBezTo>
                <a:cubicBezTo>
                  <a:pt x="4114" y="4245"/>
                  <a:pt x="4104" y="4257"/>
                  <a:pt x="4096" y="4248"/>
                </a:cubicBezTo>
                <a:cubicBezTo>
                  <a:pt x="4086" y="4235"/>
                  <a:pt x="4072" y="4237"/>
                  <a:pt x="4057" y="4231"/>
                </a:cubicBezTo>
                <a:cubicBezTo>
                  <a:pt x="4063" y="4227"/>
                  <a:pt x="4065" y="4214"/>
                  <a:pt x="4073" y="4223"/>
                </a:cubicBezTo>
                <a:cubicBezTo>
                  <a:pt x="4088" y="4240"/>
                  <a:pt x="4089" y="4224"/>
                  <a:pt x="4094" y="4217"/>
                </a:cubicBezTo>
                <a:cubicBezTo>
                  <a:pt x="4100" y="4205"/>
                  <a:pt x="4101" y="4196"/>
                  <a:pt x="4084" y="4194"/>
                </a:cubicBezTo>
                <a:cubicBezTo>
                  <a:pt x="4075" y="4193"/>
                  <a:pt x="4074" y="4184"/>
                  <a:pt x="4075" y="4179"/>
                </a:cubicBezTo>
                <a:cubicBezTo>
                  <a:pt x="4075" y="4170"/>
                  <a:pt x="4086" y="4169"/>
                  <a:pt x="4091" y="4170"/>
                </a:cubicBezTo>
                <a:cubicBezTo>
                  <a:pt x="4115" y="4175"/>
                  <a:pt x="4130" y="4167"/>
                  <a:pt x="4128" y="4146"/>
                </a:cubicBezTo>
                <a:cubicBezTo>
                  <a:pt x="4127" y="4125"/>
                  <a:pt x="4138" y="4133"/>
                  <a:pt x="4145" y="4137"/>
                </a:cubicBezTo>
                <a:cubicBezTo>
                  <a:pt x="4162" y="4144"/>
                  <a:pt x="4170" y="4176"/>
                  <a:pt x="4158" y="4190"/>
                </a:cubicBezTo>
                <a:close/>
                <a:moveTo>
                  <a:pt x="4429" y="4308"/>
                </a:moveTo>
                <a:cubicBezTo>
                  <a:pt x="4428" y="4312"/>
                  <a:pt x="4382" y="4281"/>
                  <a:pt x="4381" y="4274"/>
                </a:cubicBezTo>
                <a:cubicBezTo>
                  <a:pt x="4381" y="4272"/>
                  <a:pt x="4382" y="4268"/>
                  <a:pt x="4383" y="4267"/>
                </a:cubicBezTo>
                <a:cubicBezTo>
                  <a:pt x="4388" y="4265"/>
                  <a:pt x="4392" y="4265"/>
                  <a:pt x="4395" y="4271"/>
                </a:cubicBezTo>
                <a:cubicBezTo>
                  <a:pt x="4402" y="4292"/>
                  <a:pt x="4410" y="4279"/>
                  <a:pt x="4415" y="4270"/>
                </a:cubicBezTo>
                <a:cubicBezTo>
                  <a:pt x="4419" y="4263"/>
                  <a:pt x="4420" y="4256"/>
                  <a:pt x="4431" y="4258"/>
                </a:cubicBezTo>
                <a:cubicBezTo>
                  <a:pt x="4434" y="4258"/>
                  <a:pt x="4440" y="4255"/>
                  <a:pt x="4440" y="4252"/>
                </a:cubicBezTo>
                <a:cubicBezTo>
                  <a:pt x="4443" y="4239"/>
                  <a:pt x="4426" y="4227"/>
                  <a:pt x="4441" y="4209"/>
                </a:cubicBezTo>
                <a:cubicBezTo>
                  <a:pt x="4448" y="4202"/>
                  <a:pt x="4424" y="4189"/>
                  <a:pt x="4410" y="4183"/>
                </a:cubicBezTo>
                <a:cubicBezTo>
                  <a:pt x="4429" y="4163"/>
                  <a:pt x="4446" y="4182"/>
                  <a:pt x="4464" y="4182"/>
                </a:cubicBezTo>
                <a:cubicBezTo>
                  <a:pt x="4472" y="4183"/>
                  <a:pt x="4468" y="4193"/>
                  <a:pt x="4467" y="4200"/>
                </a:cubicBezTo>
                <a:cubicBezTo>
                  <a:pt x="4464" y="4234"/>
                  <a:pt x="4456" y="4270"/>
                  <a:pt x="4491" y="4293"/>
                </a:cubicBezTo>
                <a:cubicBezTo>
                  <a:pt x="4470" y="4305"/>
                  <a:pt x="4444" y="4274"/>
                  <a:pt x="4429" y="4308"/>
                </a:cubicBezTo>
                <a:close/>
                <a:moveTo>
                  <a:pt x="4761" y="4229"/>
                </a:moveTo>
                <a:cubicBezTo>
                  <a:pt x="4760" y="4246"/>
                  <a:pt x="4754" y="4253"/>
                  <a:pt x="4737" y="4245"/>
                </a:cubicBezTo>
                <a:cubicBezTo>
                  <a:pt x="4727" y="4240"/>
                  <a:pt x="4715" y="4238"/>
                  <a:pt x="4706" y="4229"/>
                </a:cubicBezTo>
                <a:cubicBezTo>
                  <a:pt x="4700" y="4223"/>
                  <a:pt x="4691" y="4217"/>
                  <a:pt x="4682" y="4224"/>
                </a:cubicBezTo>
                <a:cubicBezTo>
                  <a:pt x="4704" y="4204"/>
                  <a:pt x="4704" y="4190"/>
                  <a:pt x="4681" y="4164"/>
                </a:cubicBezTo>
                <a:cubicBezTo>
                  <a:pt x="4673" y="4156"/>
                  <a:pt x="4670" y="4144"/>
                  <a:pt x="4675" y="4139"/>
                </a:cubicBezTo>
                <a:cubicBezTo>
                  <a:pt x="4680" y="4132"/>
                  <a:pt x="4694" y="4135"/>
                  <a:pt x="4700" y="4143"/>
                </a:cubicBezTo>
                <a:cubicBezTo>
                  <a:pt x="4715" y="4163"/>
                  <a:pt x="4738" y="4176"/>
                  <a:pt x="4752" y="4197"/>
                </a:cubicBezTo>
                <a:cubicBezTo>
                  <a:pt x="4760" y="4208"/>
                  <a:pt x="4762" y="4217"/>
                  <a:pt x="4761" y="4229"/>
                </a:cubicBezTo>
                <a:close/>
                <a:moveTo>
                  <a:pt x="5280" y="4206"/>
                </a:moveTo>
                <a:cubicBezTo>
                  <a:pt x="5280" y="4206"/>
                  <a:pt x="5278" y="4212"/>
                  <a:pt x="5274" y="4213"/>
                </a:cubicBezTo>
                <a:cubicBezTo>
                  <a:pt x="5253" y="4222"/>
                  <a:pt x="5245" y="4242"/>
                  <a:pt x="5232" y="4258"/>
                </a:cubicBezTo>
                <a:cubicBezTo>
                  <a:pt x="5228" y="4263"/>
                  <a:pt x="5220" y="4274"/>
                  <a:pt x="5219" y="4270"/>
                </a:cubicBezTo>
                <a:cubicBezTo>
                  <a:pt x="5214" y="4257"/>
                  <a:pt x="5197" y="4258"/>
                  <a:pt x="5194" y="4246"/>
                </a:cubicBezTo>
                <a:cubicBezTo>
                  <a:pt x="5192" y="4238"/>
                  <a:pt x="5192" y="4229"/>
                  <a:pt x="5201" y="4226"/>
                </a:cubicBezTo>
                <a:cubicBezTo>
                  <a:pt x="5222" y="4219"/>
                  <a:pt x="5235" y="4204"/>
                  <a:pt x="5247" y="4187"/>
                </a:cubicBezTo>
                <a:cubicBezTo>
                  <a:pt x="5254" y="4177"/>
                  <a:pt x="5262" y="4184"/>
                  <a:pt x="5269" y="4189"/>
                </a:cubicBezTo>
                <a:cubicBezTo>
                  <a:pt x="5275" y="4192"/>
                  <a:pt x="5284" y="4191"/>
                  <a:pt x="5280" y="4206"/>
                </a:cubicBezTo>
                <a:close/>
                <a:moveTo>
                  <a:pt x="5453" y="4278"/>
                </a:moveTo>
                <a:cubicBezTo>
                  <a:pt x="5461" y="4277"/>
                  <a:pt x="5455" y="4290"/>
                  <a:pt x="5448" y="4294"/>
                </a:cubicBezTo>
                <a:cubicBezTo>
                  <a:pt x="5422" y="4306"/>
                  <a:pt x="5427" y="4319"/>
                  <a:pt x="5454" y="4334"/>
                </a:cubicBezTo>
                <a:cubicBezTo>
                  <a:pt x="5433" y="4334"/>
                  <a:pt x="5417" y="4331"/>
                  <a:pt x="5407" y="4346"/>
                </a:cubicBezTo>
                <a:cubicBezTo>
                  <a:pt x="5405" y="4349"/>
                  <a:pt x="5401" y="4350"/>
                  <a:pt x="5397" y="4347"/>
                </a:cubicBezTo>
                <a:cubicBezTo>
                  <a:pt x="5381" y="4336"/>
                  <a:pt x="5365" y="4326"/>
                  <a:pt x="5371" y="4360"/>
                </a:cubicBezTo>
                <a:cubicBezTo>
                  <a:pt x="5372" y="4362"/>
                  <a:pt x="5371" y="4367"/>
                  <a:pt x="5370" y="4363"/>
                </a:cubicBezTo>
                <a:cubicBezTo>
                  <a:pt x="5368" y="4348"/>
                  <a:pt x="5347" y="4367"/>
                  <a:pt x="5348" y="4349"/>
                </a:cubicBezTo>
                <a:cubicBezTo>
                  <a:pt x="5349" y="4328"/>
                  <a:pt x="5323" y="4301"/>
                  <a:pt x="5305" y="4305"/>
                </a:cubicBezTo>
                <a:cubicBezTo>
                  <a:pt x="5290" y="4307"/>
                  <a:pt x="5289" y="4300"/>
                  <a:pt x="5285" y="4290"/>
                </a:cubicBezTo>
                <a:cubicBezTo>
                  <a:pt x="5277" y="4271"/>
                  <a:pt x="5288" y="4252"/>
                  <a:pt x="5288" y="4233"/>
                </a:cubicBezTo>
                <a:cubicBezTo>
                  <a:pt x="5288" y="4227"/>
                  <a:pt x="5296" y="4223"/>
                  <a:pt x="5301" y="4224"/>
                </a:cubicBezTo>
                <a:cubicBezTo>
                  <a:pt x="5321" y="4229"/>
                  <a:pt x="5350" y="4231"/>
                  <a:pt x="5358" y="4240"/>
                </a:cubicBezTo>
                <a:cubicBezTo>
                  <a:pt x="5373" y="4257"/>
                  <a:pt x="5388" y="4252"/>
                  <a:pt x="5409" y="4255"/>
                </a:cubicBezTo>
                <a:cubicBezTo>
                  <a:pt x="5396" y="4267"/>
                  <a:pt x="5379" y="4272"/>
                  <a:pt x="5391" y="4287"/>
                </a:cubicBezTo>
                <a:cubicBezTo>
                  <a:pt x="5399" y="4297"/>
                  <a:pt x="5410" y="4292"/>
                  <a:pt x="5416" y="4280"/>
                </a:cubicBezTo>
                <a:cubicBezTo>
                  <a:pt x="5429" y="4286"/>
                  <a:pt x="5440" y="4279"/>
                  <a:pt x="5453" y="4278"/>
                </a:cubicBezTo>
                <a:close/>
                <a:moveTo>
                  <a:pt x="2303" y="5313"/>
                </a:moveTo>
                <a:cubicBezTo>
                  <a:pt x="2292" y="5306"/>
                  <a:pt x="2280" y="5304"/>
                  <a:pt x="2268" y="5299"/>
                </a:cubicBezTo>
                <a:cubicBezTo>
                  <a:pt x="2254" y="5293"/>
                  <a:pt x="2246" y="5274"/>
                  <a:pt x="2229" y="5277"/>
                </a:cubicBezTo>
                <a:cubicBezTo>
                  <a:pt x="2206" y="5281"/>
                  <a:pt x="2216" y="5304"/>
                  <a:pt x="2209" y="5317"/>
                </a:cubicBezTo>
                <a:cubicBezTo>
                  <a:pt x="2197" y="5341"/>
                  <a:pt x="2220" y="5373"/>
                  <a:pt x="2248" y="5372"/>
                </a:cubicBezTo>
                <a:cubicBezTo>
                  <a:pt x="2262" y="5372"/>
                  <a:pt x="2281" y="5374"/>
                  <a:pt x="2276" y="5353"/>
                </a:cubicBezTo>
                <a:cubicBezTo>
                  <a:pt x="2270" y="5328"/>
                  <a:pt x="2287" y="5336"/>
                  <a:pt x="2298" y="5334"/>
                </a:cubicBezTo>
                <a:cubicBezTo>
                  <a:pt x="2304" y="5334"/>
                  <a:pt x="2311" y="5343"/>
                  <a:pt x="2315" y="5333"/>
                </a:cubicBezTo>
                <a:cubicBezTo>
                  <a:pt x="2319" y="5323"/>
                  <a:pt x="2311" y="5317"/>
                  <a:pt x="2303" y="531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cxnSp>
        <p:nvCxnSpPr>
          <p:cNvPr id="20" name="Straight Connector 36"/>
          <p:cNvCxnSpPr>
            <a:stCxn id="14" idx="6"/>
            <a:endCxn id="18" idx="2"/>
          </p:cNvCxnSpPr>
          <p:nvPr/>
        </p:nvCxnSpPr>
        <p:spPr>
          <a:xfrm flipV="1">
            <a:off x="4431034" y="2656167"/>
            <a:ext cx="2548221" cy="516414"/>
          </a:xfrm>
          <a:prstGeom prst="line">
            <a:avLst/>
          </a:prstGeom>
          <a:ln>
            <a:solidFill>
              <a:srgbClr val="00AF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284132" y="2363396"/>
            <a:ext cx="27363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0">
              <a:buNone/>
            </a:pPr>
            <a:r>
              <a:rPr dirty="0">
                <a:solidFill>
                  <a:schemeClr val="bg1"/>
                </a:solidFill>
                <a:latin typeface="Source Sans Pro"/>
                <a:cs typeface="Source Sans Pro"/>
              </a:rPr>
              <a:t>in </a:t>
            </a:r>
            <a:r>
              <a:rPr dirty="0" err="1">
                <a:solidFill>
                  <a:schemeClr val="bg1"/>
                </a:solidFill>
                <a:latin typeface="Source Sans Pro"/>
                <a:cs typeface="Source Sans Pro"/>
              </a:rPr>
              <a:t>Osnabrück</a:t>
            </a:r>
            <a:r>
              <a:rPr dirty="0">
                <a:solidFill>
                  <a:schemeClr val="bg1"/>
                </a:solidFill>
                <a:latin typeface="Source Sans Pro"/>
                <a:cs typeface="Source Sans Pro"/>
              </a:rPr>
              <a:t> as </a:t>
            </a:r>
            <a:r>
              <a:rPr dirty="0" err="1">
                <a:solidFill>
                  <a:schemeClr val="bg1"/>
                </a:solidFill>
                <a:latin typeface="Source Sans Pro"/>
                <a:cs typeface="Source Sans Pro"/>
              </a:rPr>
              <a:t>Milgray</a:t>
            </a:r>
            <a:r>
              <a:rPr dirty="0">
                <a:solidFill>
                  <a:schemeClr val="bg1"/>
                </a:solidFill>
                <a:latin typeface="Source Sans Pro"/>
                <a:cs typeface="Source Sans Pro"/>
              </a:rPr>
              <a:t> </a:t>
            </a:r>
            <a:r>
              <a:rPr dirty="0" err="1">
                <a:solidFill>
                  <a:schemeClr val="bg1"/>
                </a:solidFill>
                <a:latin typeface="Source Sans Pro"/>
                <a:cs typeface="Source Sans Pro"/>
              </a:rPr>
              <a:t>Elektronik</a:t>
            </a:r>
            <a:r>
              <a:rPr dirty="0">
                <a:solidFill>
                  <a:schemeClr val="bg1"/>
                </a:solidFill>
                <a:latin typeface="Source Sans Pro"/>
                <a:cs typeface="Source Sans Pro"/>
              </a:rPr>
              <a:t> </a:t>
            </a:r>
            <a:r>
              <a:rPr dirty="0" err="1">
                <a:solidFill>
                  <a:schemeClr val="bg1"/>
                </a:solidFill>
                <a:latin typeface="Source Sans Pro"/>
                <a:cs typeface="Source Sans Pro"/>
              </a:rPr>
              <a:t>Vertriebs</a:t>
            </a:r>
            <a:r>
              <a:rPr dirty="0">
                <a:solidFill>
                  <a:schemeClr val="bg1"/>
                </a:solidFill>
                <a:latin typeface="Source Sans Pro"/>
                <a:cs typeface="Source Sans Pro"/>
              </a:rPr>
              <a:t> GmbH, short:</a:t>
            </a:r>
            <a:r>
              <a:rPr dirty="0">
                <a:solidFill>
                  <a:schemeClr val="bg1"/>
                </a:solidFill>
                <a:latin typeface="Source Sans Pro Light"/>
                <a:cs typeface="Source Sans Pro Light"/>
              </a:rPr>
              <a:t> </a:t>
            </a:r>
            <a:r>
              <a:rPr b="1" dirty="0">
                <a:solidFill>
                  <a:schemeClr val="bg1"/>
                </a:solidFill>
                <a:latin typeface="Source Sans Pro"/>
                <a:cs typeface="Source Sans Pro"/>
              </a:rPr>
              <a:t>MEV</a:t>
            </a:r>
          </a:p>
        </p:txBody>
      </p:sp>
      <p:sp>
        <p:nvSpPr>
          <p:cNvPr id="18" name="Oval 17"/>
          <p:cNvSpPr/>
          <p:nvPr/>
        </p:nvSpPr>
        <p:spPr>
          <a:xfrm rot="21188166">
            <a:off x="6978094" y="2474890"/>
            <a:ext cx="323850" cy="323850"/>
          </a:xfrm>
          <a:prstGeom prst="ellipse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73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8510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5106">
                                          <p:cBhvr additive="base">
                                            <p:cTn id="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5106">
                                          <p:cBhvr additive="base">
                                            <p:cTn id="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2" presetID="22" presetClass="entr" presetSubtype="8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5" grpId="0" animBg="1"/>
          <p:bldP spid="14" grpId="0" animBg="1"/>
          <p:bldP spid="24" grpId="0" animBg="1"/>
          <p:bldP spid="26" grpId="0"/>
          <p:bldP spid="18" grpId="0" animBg="1"/>
        </p:bldLst>
      </p:timing>
    </mc:Choice>
    <mc:Fallback xmlns="">
      <p:timing>
        <p:tnLst>
          <p:par>
            <p:cTn xmlns:p14="http://schemas.microsoft.com/office/powerpoint/2010/main"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2" presetID="22" presetClass="entr" presetSubtype="8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5" grpId="0" animBg="1"/>
          <p:bldP spid="14" grpId="0" animBg="1"/>
          <p:bldP spid="24" grpId="0" animBg="1"/>
          <p:bldP spid="26" grpId="0"/>
          <p:bldP spid="18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Key data</a:t>
            </a:r>
          </a:p>
        </p:txBody>
      </p:sp>
      <p:sp>
        <p:nvSpPr>
          <p:cNvPr id="7" name="TextBox 32"/>
          <p:cNvSpPr txBox="1"/>
          <p:nvPr/>
        </p:nvSpPr>
        <p:spPr>
          <a:xfrm>
            <a:off x="1415480" y="1261842"/>
            <a:ext cx="3267582" cy="3267582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txBody>
          <a:bodyPr wrap="none" tIns="0" bIns="45720" rtlCol="0" anchor="ctr" anchorCtr="0">
            <a:noAutofit/>
          </a:bodyPr>
          <a:lstStyle/>
          <a:p>
            <a:pPr algn="ctr">
              <a:lnSpc>
                <a:spcPct val="86000"/>
              </a:lnSpc>
            </a:pPr>
            <a:r>
              <a:rPr sz="4000" dirty="0">
                <a:latin typeface="Source Sans Pro"/>
                <a:cs typeface="Source Sans Pro"/>
              </a:rPr>
              <a:t>1996</a:t>
            </a:r>
            <a:r>
              <a:rPr sz="4000" dirty="0">
                <a:latin typeface="Source Sans Pro Light"/>
                <a:cs typeface="Source Sans Pro Light"/>
              </a:rPr>
              <a:t> </a:t>
            </a:r>
            <a:br>
              <a:rPr sz="4000" dirty="0">
                <a:latin typeface="Source Sans Pro Light"/>
                <a:cs typeface="Source Sans Pro Light"/>
              </a:rPr>
            </a:br>
            <a:r>
              <a:rPr sz="4000" spc="20" dirty="0">
                <a:latin typeface="Source Sans Pro Semibold"/>
                <a:cs typeface="Source Sans Pro Semibold"/>
              </a:rPr>
              <a:t>Change of</a:t>
            </a:r>
            <a:br>
              <a:rPr sz="4000" spc="20" dirty="0">
                <a:latin typeface="Source Sans Pro Semibold"/>
                <a:cs typeface="Source Sans Pro Semibold"/>
              </a:rPr>
            </a:br>
            <a:r>
              <a:rPr sz="4000" spc="20" dirty="0">
                <a:latin typeface="Source Sans Pro Semibold"/>
                <a:cs typeface="Source Sans Pro Semibold"/>
              </a:rPr>
              <a:t>location</a:t>
            </a:r>
            <a:endParaRPr lang="en-US" sz="4000" dirty="0">
              <a:latin typeface="Source Sans Pro Semibold"/>
              <a:ea typeface="Open Sans" panose="020B0606030504020204" pitchFamily="34" charset="0"/>
              <a:cs typeface="Source Sans Pro Semibold"/>
            </a:endParaRPr>
          </a:p>
        </p:txBody>
      </p:sp>
      <p:sp>
        <p:nvSpPr>
          <p:cNvPr id="8" name="Oval 7"/>
          <p:cNvSpPr/>
          <p:nvPr/>
        </p:nvSpPr>
        <p:spPr>
          <a:xfrm>
            <a:off x="7248314" y="1052922"/>
            <a:ext cx="323850" cy="323850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9" name="Straight Connector 36"/>
          <p:cNvCxnSpPr/>
          <p:nvPr/>
        </p:nvCxnSpPr>
        <p:spPr>
          <a:xfrm flipH="1">
            <a:off x="4547828" y="1268760"/>
            <a:ext cx="2700486" cy="9721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47"/>
          <p:cNvSpPr/>
          <p:nvPr/>
        </p:nvSpPr>
        <p:spPr>
          <a:xfrm>
            <a:off x="7680176" y="1016732"/>
            <a:ext cx="3960440" cy="1429314"/>
          </a:xfrm>
          <a:prstGeom prst="rect">
            <a:avLst/>
          </a:prstGeom>
        </p:spPr>
        <p:txBody>
          <a:bodyPr wrap="square" lIns="121920" rIns="121920" bIns="60960">
            <a:spAutoFit/>
          </a:bodyPr>
          <a:lstStyle/>
          <a:p>
            <a:pPr>
              <a:lnSpc>
                <a:spcPct val="89000"/>
              </a:lnSpc>
              <a:spcAft>
                <a:spcPts val="700"/>
              </a:spcAft>
            </a:pPr>
            <a:r>
              <a:rPr dirty="0">
                <a:latin typeface="Source Sans Pro"/>
                <a:cs typeface="Source Sans Pro"/>
              </a:rPr>
              <a:t>New construction of the company headquarters in </a:t>
            </a:r>
            <a:r>
              <a:rPr dirty="0" err="1">
                <a:latin typeface="Source Sans Pro"/>
                <a:cs typeface="Source Sans Pro"/>
              </a:rPr>
              <a:t>Hilter</a:t>
            </a:r>
            <a:r>
              <a:rPr dirty="0">
                <a:latin typeface="Source Sans Pro"/>
                <a:cs typeface="Source Sans Pro"/>
              </a:rPr>
              <a:t> </a:t>
            </a:r>
            <a:r>
              <a:rPr dirty="0" err="1">
                <a:latin typeface="Source Sans Pro"/>
                <a:cs typeface="Source Sans Pro"/>
              </a:rPr>
              <a:t>a.T.W</a:t>
            </a:r>
            <a:r>
              <a:rPr dirty="0">
                <a:latin typeface="Source Sans Pro"/>
                <a:cs typeface="Source Sans Pro"/>
              </a:rPr>
              <a:t>.; continuous expansion since then</a:t>
            </a:r>
            <a:endParaRPr lang="en-US" dirty="0">
              <a:latin typeface="Source Sans Pro"/>
              <a:cs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723576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85106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5106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5106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10" grpId="0"/>
        </p:bldLst>
      </p:timing>
    </mc:Choice>
    <mc:Fallback xmlns="">
      <p:timing>
        <p:tnLst>
          <p:par>
            <p:cTn xmlns:p14="http://schemas.microsoft.com/office/powerpoint/2010/main"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10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Freeform 12"/>
          <p:cNvSpPr>
            <a:spLocks noEditPoints="1"/>
          </p:cNvSpPr>
          <p:nvPr/>
        </p:nvSpPr>
        <p:spPr bwMode="auto">
          <a:xfrm>
            <a:off x="5168328" y="2240868"/>
            <a:ext cx="921440" cy="1836204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12"/>
          <p:cNvSpPr>
            <a:spLocks noEditPoints="1"/>
          </p:cNvSpPr>
          <p:nvPr/>
        </p:nvSpPr>
        <p:spPr bwMode="auto">
          <a:xfrm>
            <a:off x="2736532" y="2118899"/>
            <a:ext cx="906639" cy="1806710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12"/>
          <p:cNvSpPr>
            <a:spLocks noEditPoints="1"/>
          </p:cNvSpPr>
          <p:nvPr/>
        </p:nvSpPr>
        <p:spPr bwMode="auto">
          <a:xfrm>
            <a:off x="4410580" y="1310310"/>
            <a:ext cx="846386" cy="1686642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Key data</a:t>
            </a:r>
          </a:p>
        </p:txBody>
      </p:sp>
      <p:sp>
        <p:nvSpPr>
          <p:cNvPr id="6" name="Freeform 12"/>
          <p:cNvSpPr>
            <a:spLocks noEditPoints="1"/>
          </p:cNvSpPr>
          <p:nvPr/>
        </p:nvSpPr>
        <p:spPr bwMode="auto">
          <a:xfrm>
            <a:off x="623392" y="3774927"/>
            <a:ext cx="1380208" cy="2750417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12"/>
          <p:cNvSpPr>
            <a:spLocks noEditPoints="1"/>
          </p:cNvSpPr>
          <p:nvPr/>
        </p:nvSpPr>
        <p:spPr bwMode="auto">
          <a:xfrm>
            <a:off x="2171564" y="3774927"/>
            <a:ext cx="1380208" cy="2750417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12"/>
          <p:cNvSpPr>
            <a:spLocks noEditPoints="1"/>
          </p:cNvSpPr>
          <p:nvPr/>
        </p:nvSpPr>
        <p:spPr bwMode="auto">
          <a:xfrm>
            <a:off x="3719736" y="3774927"/>
            <a:ext cx="1380208" cy="2750417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12"/>
          <p:cNvSpPr>
            <a:spLocks noEditPoints="1"/>
          </p:cNvSpPr>
          <p:nvPr/>
        </p:nvSpPr>
        <p:spPr bwMode="auto">
          <a:xfrm>
            <a:off x="5267908" y="3774927"/>
            <a:ext cx="1380208" cy="2750417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2"/>
          <p:cNvSpPr>
            <a:spLocks noEditPoints="1"/>
          </p:cNvSpPr>
          <p:nvPr/>
        </p:nvSpPr>
        <p:spPr bwMode="auto">
          <a:xfrm>
            <a:off x="6816080" y="3774927"/>
            <a:ext cx="1380208" cy="2750417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12"/>
          <p:cNvSpPr>
            <a:spLocks noEditPoints="1"/>
          </p:cNvSpPr>
          <p:nvPr/>
        </p:nvSpPr>
        <p:spPr bwMode="auto">
          <a:xfrm>
            <a:off x="5154696" y="842258"/>
            <a:ext cx="614293" cy="1224136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8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12"/>
          <p:cNvSpPr>
            <a:spLocks noEditPoints="1"/>
          </p:cNvSpPr>
          <p:nvPr/>
        </p:nvSpPr>
        <p:spPr bwMode="auto">
          <a:xfrm>
            <a:off x="5550970" y="1307250"/>
            <a:ext cx="706166" cy="1407216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12"/>
          <p:cNvSpPr>
            <a:spLocks noEditPoints="1"/>
          </p:cNvSpPr>
          <p:nvPr/>
        </p:nvSpPr>
        <p:spPr bwMode="auto">
          <a:xfrm>
            <a:off x="6384032" y="833652"/>
            <a:ext cx="706166" cy="1407216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2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12"/>
          <p:cNvSpPr>
            <a:spLocks noEditPoints="1"/>
          </p:cNvSpPr>
          <p:nvPr/>
        </p:nvSpPr>
        <p:spPr bwMode="auto">
          <a:xfrm>
            <a:off x="3952649" y="584684"/>
            <a:ext cx="614293" cy="1224136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2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Freeform 12"/>
          <p:cNvSpPr>
            <a:spLocks noEditPoints="1"/>
          </p:cNvSpPr>
          <p:nvPr/>
        </p:nvSpPr>
        <p:spPr bwMode="auto">
          <a:xfrm>
            <a:off x="7140116" y="1016732"/>
            <a:ext cx="614293" cy="1224136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2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646755" y="812234"/>
            <a:ext cx="49746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dirty="0">
                <a:latin typeface="Source Sans Pro"/>
                <a:cs typeface="Source Sans Pro"/>
              </a:rPr>
              <a:t>Currently </a:t>
            </a:r>
            <a:r>
              <a:rPr lang="de-DE" dirty="0" err="1">
                <a:latin typeface="Source Sans Pro"/>
                <a:cs typeface="Source Sans Pro"/>
              </a:rPr>
              <a:t>more</a:t>
            </a:r>
            <a:r>
              <a:rPr lang="de-DE" dirty="0">
                <a:latin typeface="Source Sans Pro"/>
                <a:cs typeface="Source Sans Pro"/>
              </a:rPr>
              <a:t> </a:t>
            </a:r>
            <a:r>
              <a:rPr lang="de-DE" dirty="0" err="1">
                <a:latin typeface="Source Sans Pro"/>
                <a:cs typeface="Source Sans Pro"/>
              </a:rPr>
              <a:t>than</a:t>
            </a:r>
            <a:r>
              <a:rPr lang="de-DE" dirty="0">
                <a:latin typeface="Source Sans Pro"/>
                <a:cs typeface="Source Sans Pro"/>
              </a:rPr>
              <a:t> </a:t>
            </a:r>
            <a:r>
              <a:rPr dirty="0">
                <a:latin typeface="Source Sans Pro"/>
                <a:cs typeface="Source Sans Pro"/>
              </a:rPr>
              <a:t>50 members of staff, some of them having been </a:t>
            </a:r>
            <a:r>
              <a:rPr lang="de-DE" dirty="0" err="1">
                <a:latin typeface="Source Sans Pro"/>
                <a:cs typeface="Source Sans Pro"/>
              </a:rPr>
              <a:t>with</a:t>
            </a:r>
            <a:r>
              <a:rPr lang="de-DE" dirty="0">
                <a:latin typeface="Source Sans Pro"/>
                <a:cs typeface="Source Sans Pro"/>
              </a:rPr>
              <a:t> </a:t>
            </a:r>
            <a:r>
              <a:rPr lang="de-DE" dirty="0" err="1">
                <a:latin typeface="Source Sans Pro"/>
                <a:cs typeface="Source Sans Pro"/>
              </a:rPr>
              <a:t>the</a:t>
            </a:r>
            <a:r>
              <a:rPr lang="de-DE" dirty="0">
                <a:latin typeface="Source Sans Pro"/>
                <a:cs typeface="Source Sans Pro"/>
              </a:rPr>
              <a:t> </a:t>
            </a:r>
            <a:r>
              <a:rPr lang="de-DE" dirty="0" err="1">
                <a:latin typeface="Source Sans Pro"/>
                <a:cs typeface="Source Sans Pro"/>
              </a:rPr>
              <a:t>company</a:t>
            </a:r>
            <a:r>
              <a:rPr lang="de-DE" dirty="0">
                <a:latin typeface="Source Sans Pro"/>
                <a:cs typeface="Source Sans Pro"/>
              </a:rPr>
              <a:t> </a:t>
            </a:r>
            <a:r>
              <a:rPr lang="de-DE" dirty="0" err="1">
                <a:latin typeface="Source Sans Pro"/>
                <a:cs typeface="Source Sans Pro"/>
              </a:rPr>
              <a:t>right</a:t>
            </a:r>
            <a:r>
              <a:rPr lang="de-DE" dirty="0">
                <a:latin typeface="Source Sans Pro"/>
                <a:cs typeface="Source Sans Pro"/>
              </a:rPr>
              <a:t> </a:t>
            </a:r>
            <a:r>
              <a:rPr lang="de-DE" dirty="0" err="1">
                <a:latin typeface="Source Sans Pro"/>
                <a:cs typeface="Source Sans Pro"/>
              </a:rPr>
              <a:t>from</a:t>
            </a:r>
            <a:r>
              <a:rPr lang="de-DE" dirty="0">
                <a:latin typeface="Source Sans Pro"/>
                <a:cs typeface="Source Sans Pro"/>
              </a:rPr>
              <a:t> </a:t>
            </a:r>
            <a:r>
              <a:rPr dirty="0">
                <a:latin typeface="Source Sans Pro"/>
                <a:cs typeface="Source Sans Pro"/>
              </a:rPr>
              <a:t>the beginning</a:t>
            </a:r>
          </a:p>
        </p:txBody>
      </p:sp>
      <p:sp>
        <p:nvSpPr>
          <p:cNvPr id="85" name="Freeform 12"/>
          <p:cNvSpPr>
            <a:spLocks noEditPoints="1"/>
          </p:cNvSpPr>
          <p:nvPr/>
        </p:nvSpPr>
        <p:spPr bwMode="auto">
          <a:xfrm>
            <a:off x="3755740" y="2118899"/>
            <a:ext cx="906639" cy="1806710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 12"/>
          <p:cNvSpPr>
            <a:spLocks noEditPoints="1"/>
          </p:cNvSpPr>
          <p:nvPr/>
        </p:nvSpPr>
        <p:spPr bwMode="auto">
          <a:xfrm>
            <a:off x="1264925" y="2118899"/>
            <a:ext cx="906639" cy="1806710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12"/>
          <p:cNvSpPr>
            <a:spLocks noEditPoints="1"/>
          </p:cNvSpPr>
          <p:nvPr/>
        </p:nvSpPr>
        <p:spPr bwMode="auto">
          <a:xfrm>
            <a:off x="4207778" y="3273512"/>
            <a:ext cx="1198208" cy="2387736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37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12"/>
          <p:cNvSpPr>
            <a:spLocks noEditPoints="1"/>
          </p:cNvSpPr>
          <p:nvPr/>
        </p:nvSpPr>
        <p:spPr bwMode="auto">
          <a:xfrm>
            <a:off x="5755950" y="3273512"/>
            <a:ext cx="1198208" cy="2387736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37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12"/>
          <p:cNvSpPr>
            <a:spLocks noEditPoints="1"/>
          </p:cNvSpPr>
          <p:nvPr/>
        </p:nvSpPr>
        <p:spPr bwMode="auto">
          <a:xfrm>
            <a:off x="7304122" y="3273512"/>
            <a:ext cx="1198208" cy="2387736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37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12"/>
          <p:cNvSpPr>
            <a:spLocks noEditPoints="1"/>
          </p:cNvSpPr>
          <p:nvPr/>
        </p:nvSpPr>
        <p:spPr bwMode="auto">
          <a:xfrm>
            <a:off x="8852294" y="3273512"/>
            <a:ext cx="1198208" cy="2387736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37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12"/>
          <p:cNvSpPr>
            <a:spLocks noEditPoints="1"/>
          </p:cNvSpPr>
          <p:nvPr/>
        </p:nvSpPr>
        <p:spPr bwMode="auto">
          <a:xfrm>
            <a:off x="443372" y="2362267"/>
            <a:ext cx="614293" cy="1224136"/>
          </a:xfrm>
          <a:custGeom>
            <a:avLst/>
            <a:gdLst>
              <a:gd name="T0" fmla="*/ 58 w 117"/>
              <a:gd name="T1" fmla="*/ 41 h 238"/>
              <a:gd name="T2" fmla="*/ 79 w 117"/>
              <a:gd name="T3" fmla="*/ 20 h 238"/>
              <a:gd name="T4" fmla="*/ 58 w 117"/>
              <a:gd name="T5" fmla="*/ 0 h 238"/>
              <a:gd name="T6" fmla="*/ 38 w 117"/>
              <a:gd name="T7" fmla="*/ 20 h 238"/>
              <a:gd name="T8" fmla="*/ 58 w 117"/>
              <a:gd name="T9" fmla="*/ 41 h 238"/>
              <a:gd name="T10" fmla="*/ 116 w 117"/>
              <a:gd name="T11" fmla="*/ 134 h 238"/>
              <a:gd name="T12" fmla="*/ 92 w 117"/>
              <a:gd name="T13" fmla="*/ 65 h 238"/>
              <a:gd name="T14" fmla="*/ 58 w 117"/>
              <a:gd name="T15" fmla="*/ 51 h 238"/>
              <a:gd name="T16" fmla="*/ 25 w 117"/>
              <a:gd name="T17" fmla="*/ 65 h 238"/>
              <a:gd name="T18" fmla="*/ 1 w 117"/>
              <a:gd name="T19" fmla="*/ 134 h 238"/>
              <a:gd name="T20" fmla="*/ 5 w 117"/>
              <a:gd name="T21" fmla="*/ 142 h 238"/>
              <a:gd name="T22" fmla="*/ 14 w 117"/>
              <a:gd name="T23" fmla="*/ 139 h 238"/>
              <a:gd name="T24" fmla="*/ 35 w 117"/>
              <a:gd name="T25" fmla="*/ 91 h 238"/>
              <a:gd name="T26" fmla="*/ 31 w 117"/>
              <a:gd name="T27" fmla="*/ 231 h 238"/>
              <a:gd name="T28" fmla="*/ 40 w 117"/>
              <a:gd name="T29" fmla="*/ 238 h 238"/>
              <a:gd name="T30" fmla="*/ 49 w 117"/>
              <a:gd name="T31" fmla="*/ 231 h 238"/>
              <a:gd name="T32" fmla="*/ 58 w 117"/>
              <a:gd name="T33" fmla="*/ 149 h 238"/>
              <a:gd name="T34" fmla="*/ 68 w 117"/>
              <a:gd name="T35" fmla="*/ 231 h 238"/>
              <a:gd name="T36" fmla="*/ 77 w 117"/>
              <a:gd name="T37" fmla="*/ 238 h 238"/>
              <a:gd name="T38" fmla="*/ 85 w 117"/>
              <a:gd name="T39" fmla="*/ 231 h 238"/>
              <a:gd name="T40" fmla="*/ 82 w 117"/>
              <a:gd name="T41" fmla="*/ 91 h 238"/>
              <a:gd name="T42" fmla="*/ 103 w 117"/>
              <a:gd name="T43" fmla="*/ 139 h 238"/>
              <a:gd name="T44" fmla="*/ 112 w 117"/>
              <a:gd name="T45" fmla="*/ 142 h 238"/>
              <a:gd name="T46" fmla="*/ 116 w 117"/>
              <a:gd name="T47" fmla="*/ 13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7" h="238">
                <a:moveTo>
                  <a:pt x="58" y="41"/>
                </a:moveTo>
                <a:cubicBezTo>
                  <a:pt x="70" y="41"/>
                  <a:pt x="79" y="32"/>
                  <a:pt x="79" y="20"/>
                </a:cubicBezTo>
                <a:cubicBezTo>
                  <a:pt x="79" y="9"/>
                  <a:pt x="70" y="0"/>
                  <a:pt x="58" y="0"/>
                </a:cubicBezTo>
                <a:cubicBezTo>
                  <a:pt x="47" y="0"/>
                  <a:pt x="38" y="9"/>
                  <a:pt x="38" y="20"/>
                </a:cubicBezTo>
                <a:cubicBezTo>
                  <a:pt x="38" y="32"/>
                  <a:pt x="47" y="41"/>
                  <a:pt x="58" y="41"/>
                </a:cubicBezTo>
                <a:close/>
                <a:moveTo>
                  <a:pt x="116" y="134"/>
                </a:moveTo>
                <a:cubicBezTo>
                  <a:pt x="116" y="135"/>
                  <a:pt x="96" y="73"/>
                  <a:pt x="92" y="65"/>
                </a:cubicBezTo>
                <a:cubicBezTo>
                  <a:pt x="88" y="56"/>
                  <a:pt x="79" y="51"/>
                  <a:pt x="58" y="51"/>
                </a:cubicBezTo>
                <a:cubicBezTo>
                  <a:pt x="38" y="51"/>
                  <a:pt x="29" y="56"/>
                  <a:pt x="25" y="65"/>
                </a:cubicBezTo>
                <a:cubicBezTo>
                  <a:pt x="20" y="73"/>
                  <a:pt x="1" y="135"/>
                  <a:pt x="1" y="134"/>
                </a:cubicBezTo>
                <a:cubicBezTo>
                  <a:pt x="0" y="137"/>
                  <a:pt x="2" y="141"/>
                  <a:pt x="5" y="142"/>
                </a:cubicBezTo>
                <a:cubicBezTo>
                  <a:pt x="9" y="143"/>
                  <a:pt x="12" y="142"/>
                  <a:pt x="14" y="139"/>
                </a:cubicBezTo>
                <a:cubicBezTo>
                  <a:pt x="35" y="91"/>
                  <a:pt x="35" y="91"/>
                  <a:pt x="35" y="91"/>
                </a:cubicBezTo>
                <a:cubicBezTo>
                  <a:pt x="35" y="91"/>
                  <a:pt x="32" y="231"/>
                  <a:pt x="31" y="231"/>
                </a:cubicBezTo>
                <a:cubicBezTo>
                  <a:pt x="32" y="235"/>
                  <a:pt x="36" y="238"/>
                  <a:pt x="40" y="238"/>
                </a:cubicBezTo>
                <a:cubicBezTo>
                  <a:pt x="45" y="238"/>
                  <a:pt x="48" y="235"/>
                  <a:pt x="49" y="231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68" y="231"/>
                  <a:pt x="68" y="231"/>
                  <a:pt x="68" y="231"/>
                </a:cubicBezTo>
                <a:cubicBezTo>
                  <a:pt x="68" y="235"/>
                  <a:pt x="72" y="238"/>
                  <a:pt x="77" y="238"/>
                </a:cubicBezTo>
                <a:cubicBezTo>
                  <a:pt x="81" y="238"/>
                  <a:pt x="85" y="235"/>
                  <a:pt x="85" y="231"/>
                </a:cubicBezTo>
                <a:cubicBezTo>
                  <a:pt x="85" y="231"/>
                  <a:pt x="82" y="91"/>
                  <a:pt x="82" y="91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5" y="142"/>
                  <a:pt x="108" y="143"/>
                  <a:pt x="112" y="142"/>
                </a:cubicBezTo>
                <a:cubicBezTo>
                  <a:pt x="115" y="141"/>
                  <a:pt x="117" y="137"/>
                  <a:pt x="116" y="134"/>
                </a:cubicBezTo>
                <a:close/>
              </a:path>
            </a:pathLst>
          </a:custGeom>
          <a:solidFill>
            <a:schemeClr val="tx1">
              <a:alpha val="8000"/>
            </a:schemeClr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TextBox 32"/>
          <p:cNvSpPr txBox="1"/>
          <p:nvPr/>
        </p:nvSpPr>
        <p:spPr>
          <a:xfrm>
            <a:off x="1947109" y="1278182"/>
            <a:ext cx="3194933" cy="3194933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txBody>
          <a:bodyPr wrap="none" tIns="0" bIns="45720" rtlCol="0" anchor="ctr" anchorCtr="0">
            <a:noAutofit/>
          </a:bodyPr>
          <a:lstStyle/>
          <a:p>
            <a:pPr algn="ctr">
              <a:lnSpc>
                <a:spcPct val="86000"/>
              </a:lnSpc>
            </a:pPr>
            <a:r>
              <a:rPr sz="4000" spc="20" dirty="0">
                <a:latin typeface="Source Sans Pro Semibold"/>
                <a:cs typeface="Source Sans Pro Semibold"/>
              </a:rPr>
              <a:t>Staff</a:t>
            </a:r>
            <a:endParaRPr lang="en-US" sz="4000" dirty="0">
              <a:latin typeface="Source Sans Pro Semibold"/>
              <a:ea typeface="Open Sans" panose="020B0606030504020204" pitchFamily="34" charset="0"/>
              <a:cs typeface="Source Sans Pro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454861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7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2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7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25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3" grpId="0" animBg="1"/>
      <p:bldP spid="64" grpId="0" animBg="1"/>
      <p:bldP spid="6" grpId="0" animBg="1"/>
      <p:bldP spid="7" grpId="0" animBg="1"/>
      <p:bldP spid="8" grpId="0" animBg="1"/>
      <p:bldP spid="9" grpId="0" animBg="1"/>
      <p:bldP spid="10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16" grpId="0"/>
      <p:bldP spid="85" grpId="0" animBg="1"/>
      <p:bldP spid="86" grpId="0" animBg="1"/>
      <p:bldP spid="75" grpId="0" animBg="1"/>
      <p:bldP spid="76" grpId="0" animBg="1"/>
      <p:bldP spid="77" grpId="0" animBg="1"/>
      <p:bldP spid="78" grpId="0" animBg="1"/>
      <p:bldP spid="27" grpId="0" animBg="1"/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Person, drinnen, Fenster enthält.&#10;&#10;Automatisch generierte Beschreibung">
            <a:extLst>
              <a:ext uri="{FF2B5EF4-FFF2-40B4-BE49-F238E27FC236}">
                <a16:creationId xmlns:a16="http://schemas.microsoft.com/office/drawing/2014/main" id="{84CE64F2-B1D4-3741-9E6A-6D67EFDC5B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6000"/>
          </a:blip>
          <a:stretch>
            <a:fillRect/>
          </a:stretch>
        </p:blipFill>
        <p:spPr>
          <a:xfrm>
            <a:off x="5395162" y="279960"/>
            <a:ext cx="3941198" cy="5785951"/>
          </a:xfrm>
          <a:prstGeom prst="rect">
            <a:avLst/>
          </a:prstGeom>
        </p:spPr>
      </p:pic>
      <p:sp>
        <p:nvSpPr>
          <p:cNvPr id="4" name="TextBox 32"/>
          <p:cNvSpPr txBox="1"/>
          <p:nvPr/>
        </p:nvSpPr>
        <p:spPr>
          <a:xfrm>
            <a:off x="-1150371" y="-459432"/>
            <a:ext cx="13357484" cy="7513585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7717668" y="1268760"/>
                </a:moveTo>
                <a:cubicBezTo>
                  <a:pt x="6742508" y="1268760"/>
                  <a:pt x="5951984" y="2059284"/>
                  <a:pt x="5951984" y="3034444"/>
                </a:cubicBezTo>
                <a:cubicBezTo>
                  <a:pt x="5951984" y="4009604"/>
                  <a:pt x="6742508" y="4800128"/>
                  <a:pt x="7717668" y="4800128"/>
                </a:cubicBezTo>
                <a:cubicBezTo>
                  <a:pt x="8692828" y="4800128"/>
                  <a:pt x="9483352" y="4009604"/>
                  <a:pt x="9483352" y="3034444"/>
                </a:cubicBezTo>
                <a:cubicBezTo>
                  <a:pt x="9483352" y="2059284"/>
                  <a:pt x="8692828" y="1268760"/>
                  <a:pt x="7717668" y="126876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28575">
            <a:noFill/>
          </a:ln>
        </p:spPr>
        <p:txBody>
          <a:bodyPr wrap="none" tIns="0" bIns="45720" rtlCol="0" anchor="ctr" anchorCtr="0">
            <a:noAutofit/>
          </a:bodyPr>
          <a:lstStyle/>
          <a:p>
            <a:pPr algn="ctr">
              <a:lnSpc>
                <a:spcPct val="86000"/>
              </a:lnSpc>
            </a:pPr>
            <a:r>
              <a:rPr sz="4000">
                <a:latin typeface="Source Sans Pro Semibold"/>
                <a:ea typeface="Open Sans"/>
                <a:cs typeface="Source Sans Pro Semibold"/>
              </a:rPr>
              <a:t>            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Key data</a:t>
            </a:r>
            <a:endParaRPr lang="en-US" dirty="0"/>
          </a:p>
        </p:txBody>
      </p:sp>
      <p:sp>
        <p:nvSpPr>
          <p:cNvPr id="8" name="TextBox 5"/>
          <p:cNvSpPr txBox="1"/>
          <p:nvPr/>
        </p:nvSpPr>
        <p:spPr>
          <a:xfrm>
            <a:off x="551384" y="2024844"/>
            <a:ext cx="4677544" cy="3077766"/>
          </a:xfrm>
          <a:prstGeom prst="rect">
            <a:avLst/>
          </a:prstGeom>
          <a:noFill/>
        </p:spPr>
        <p:txBody>
          <a:bodyPr wrap="square" lIns="243840" tIns="121920" rIns="243840" bIns="121920" rtlCol="0">
            <a:spAutoFit/>
          </a:bodyPr>
          <a:lstStyle/>
          <a:p>
            <a:pPr algn="r"/>
            <a:r>
              <a:rPr b="1" dirty="0">
                <a:latin typeface="Source Sans Pro"/>
                <a:cs typeface="Source Sans Pro"/>
              </a:rPr>
              <a:t>Family management</a:t>
            </a:r>
          </a:p>
          <a:p>
            <a:pPr algn="r"/>
            <a:endParaRPr lang="de-DE" dirty="0">
              <a:latin typeface="Source Sans Pro Light"/>
              <a:cs typeface="Source Sans Pro Light"/>
            </a:endParaRPr>
          </a:p>
          <a:p>
            <a:pPr algn="r"/>
            <a:r>
              <a:rPr dirty="0">
                <a:latin typeface="Source Sans Pro"/>
                <a:cs typeface="Source Sans Pro"/>
              </a:rPr>
              <a:t>Dieter </a:t>
            </a:r>
            <a:r>
              <a:rPr dirty="0" err="1">
                <a:latin typeface="Source Sans Pro"/>
                <a:cs typeface="Source Sans Pro"/>
              </a:rPr>
              <a:t>Tappmeyer</a:t>
            </a:r>
            <a:r>
              <a:rPr dirty="0">
                <a:latin typeface="Source Sans Pro"/>
                <a:cs typeface="Source Sans Pro"/>
              </a:rPr>
              <a:t/>
            </a:r>
            <a:br>
              <a:rPr dirty="0">
                <a:latin typeface="Source Sans Pro"/>
                <a:cs typeface="Source Sans Pro"/>
              </a:rPr>
            </a:br>
            <a:r>
              <a:rPr sz="2000" dirty="0">
                <a:latin typeface="Source Sans Pro"/>
                <a:cs typeface="Source Sans Pro"/>
              </a:rPr>
              <a:t>(Partner and managing director)</a:t>
            </a:r>
          </a:p>
          <a:p>
            <a:pPr algn="r"/>
            <a:endParaRPr lang="de-DE" dirty="0">
              <a:latin typeface="Source Sans Pro"/>
              <a:cs typeface="Source Sans Pro"/>
            </a:endParaRPr>
          </a:p>
          <a:p>
            <a:pPr algn="r"/>
            <a:r>
              <a:rPr dirty="0">
                <a:latin typeface="Source Sans Pro"/>
                <a:cs typeface="Source Sans Pro"/>
              </a:rPr>
              <a:t>Monika Stephens-</a:t>
            </a:r>
            <a:r>
              <a:rPr dirty="0" err="1">
                <a:latin typeface="Source Sans Pro"/>
                <a:cs typeface="Source Sans Pro"/>
              </a:rPr>
              <a:t>Tappmeyer</a:t>
            </a:r>
            <a:r>
              <a:rPr dirty="0">
                <a:latin typeface="Source Sans Pro"/>
                <a:cs typeface="Source Sans Pro"/>
              </a:rPr>
              <a:t> </a:t>
            </a:r>
            <a:r>
              <a:rPr sz="2000" dirty="0">
                <a:latin typeface="Source Sans Pro"/>
                <a:cs typeface="Source Sans Pro"/>
              </a:rPr>
              <a:t>(Managing director)</a:t>
            </a:r>
          </a:p>
          <a:p>
            <a:pPr algn="r"/>
            <a:r>
              <a:rPr dirty="0">
                <a:solidFill>
                  <a:srgbClr val="FFFFFF"/>
                </a:solidFill>
                <a:latin typeface="Source Sans Pro Light"/>
                <a:cs typeface="Source Sans Pro Light"/>
              </a:rPr>
              <a:t>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91496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 dirty="0"/>
              <a:t>Key </a:t>
            </a:r>
            <a:r>
              <a:rPr lang="de-DE" dirty="0" err="1"/>
              <a:t>data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817878" y="1038398"/>
            <a:ext cx="323838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100" dirty="0" err="1">
                <a:latin typeface="Source Sans Pro Semibold"/>
                <a:cs typeface="Source Sans Pro Semibold"/>
              </a:rPr>
              <a:t>Sales</a:t>
            </a:r>
            <a:r>
              <a:rPr lang="de-DE" sz="2100" dirty="0">
                <a:latin typeface="Source Sans Pro Semibold"/>
                <a:cs typeface="Source Sans Pro Semibold"/>
              </a:rPr>
              <a:t> </a:t>
            </a:r>
            <a:r>
              <a:rPr lang="de-DE" sz="2100" dirty="0" err="1">
                <a:latin typeface="Source Sans Pro Semibold"/>
                <a:cs typeface="Source Sans Pro Semibold"/>
              </a:rPr>
              <a:t>development</a:t>
            </a:r>
            <a:r>
              <a:rPr lang="de-DE" sz="2100" dirty="0">
                <a:latin typeface="Source Sans Pro Semibold"/>
                <a:cs typeface="Source Sans Pro Semibold"/>
              </a:rPr>
              <a:t> in KK €</a:t>
            </a:r>
            <a:endParaRPr lang="de-DE" sz="2100" dirty="0"/>
          </a:p>
        </p:txBody>
      </p:sp>
      <p:graphicFrame>
        <p:nvGraphicFramePr>
          <p:cNvPr id="8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0558830"/>
              </p:ext>
            </p:extLst>
          </p:nvPr>
        </p:nvGraphicFramePr>
        <p:xfrm>
          <a:off x="915114" y="1844824"/>
          <a:ext cx="10363200" cy="40019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4410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4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graphicEl>
                                              <a:chart seriesIdx="0" categoryIdx="4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5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graphicEl>
                                              <a:chart seriesIdx="0" categoryIdx="5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6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graphicEl>
                                              <a:chart seriesIdx="0" categoryIdx="6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8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7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graphicEl>
                                              <a:chart seriesIdx="0" categoryIdx="7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4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8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chart seriesIdx="0" categoryIdx="8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9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9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graphicEl>
                                              <a:chart seriesIdx="0" categoryIdx="9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1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graphicEl>
                                              <a:chart seriesIdx="0" categoryIdx="1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1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>
                                            <p:graphicEl>
                                              <a:chart seriesIdx="0" categoryIdx="1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6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1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>
                                            <p:graphicEl>
                                              <a:chart seriesIdx="0" categoryIdx="1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1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1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>
                                            <p:graphicEl>
                                              <a:chart seriesIdx="0" categoryIdx="1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7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14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>
                                            <p:graphicEl>
                                              <a:chart seriesIdx="0" categoryIdx="14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2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15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>
                                            <p:graphicEl>
                                              <a:chart seriesIdx="0" categoryIdx="15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7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16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">
                                            <p:graphicEl>
                                              <a:chart seriesIdx="0" categoryIdx="16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2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17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">
                                            <p:graphicEl>
                                              <a:chart seriesIdx="0" categoryIdx="17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7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18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">
                                            <p:graphicEl>
                                              <a:chart seriesIdx="0" categoryIdx="18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19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">
                                            <p:graphicEl>
                                              <a:chart seriesIdx="0" categoryIdx="19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Chart bld="categoryEl" animBg="0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Industries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key</a:t>
            </a:r>
            <a:r>
              <a:rPr lang="de-DE" dirty="0"/>
              <a:t> </a:t>
            </a:r>
            <a:r>
              <a:rPr lang="de-DE" dirty="0" err="1"/>
              <a:t>areas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918380" y="2424068"/>
            <a:ext cx="31323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 err="1"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"/>
              </a:rPr>
              <a:t>Sales</a:t>
            </a:r>
            <a:r>
              <a:rPr lang="de-DE" sz="4000" dirty="0"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"/>
              </a:rPr>
              <a:t> </a:t>
            </a:r>
            <a:r>
              <a:rPr lang="de-DE" sz="4000" dirty="0" err="1"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"/>
              </a:rPr>
              <a:t>according</a:t>
            </a:r>
            <a:r>
              <a:rPr lang="de-DE" sz="4000" dirty="0"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"/>
              </a:rPr>
              <a:t> </a:t>
            </a:r>
            <a:r>
              <a:rPr lang="de-DE" sz="4000" dirty="0" err="1"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"/>
              </a:rPr>
              <a:t>to</a:t>
            </a:r>
            <a:r>
              <a:rPr lang="de-DE" sz="4000" dirty="0"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"/>
              </a:rPr>
              <a:t> </a:t>
            </a:r>
            <a:r>
              <a:rPr lang="de-DE" sz="4000" dirty="0" err="1"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"/>
              </a:rPr>
              <a:t>category</a:t>
            </a:r>
            <a:endParaRPr lang="de-DE" sz="4000" dirty="0">
              <a:latin typeface="Source Sans Pro Light" panose="020B0403030403020204" pitchFamily="34" charset="0"/>
              <a:ea typeface="Source Sans Pro Light" panose="020B0403030403020204" pitchFamily="34" charset="0"/>
              <a:cs typeface="Source Sans Pro"/>
            </a:endParaRPr>
          </a:p>
        </p:txBody>
      </p:sp>
      <p:graphicFrame>
        <p:nvGraphicFramePr>
          <p:cNvPr id="7" name="Inhaltsplatzhalter 3">
            <a:extLst>
              <a:ext uri="{FF2B5EF4-FFF2-40B4-BE49-F238E27FC236}">
                <a16:creationId xmlns:a16="http://schemas.microsoft.com/office/drawing/2014/main" id="{8E70911A-C90B-D541-B078-96A0F6553B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1285827"/>
              </p:ext>
            </p:extLst>
          </p:nvPr>
        </p:nvGraphicFramePr>
        <p:xfrm>
          <a:off x="3899756" y="512676"/>
          <a:ext cx="8249915" cy="5913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8163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Chart bld="category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Our services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1535401" y="3789040"/>
            <a:ext cx="1944216" cy="1944216"/>
          </a:xfrm>
          <a:prstGeom prst="round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bIns="140400" rtlCol="0" anchor="ctr"/>
          <a:lstStyle/>
          <a:p>
            <a:pPr algn="ctr"/>
            <a:r>
              <a:rPr sz="2300">
                <a:latin typeface="Source Sans Pro"/>
                <a:cs typeface="Source Sans Pro"/>
              </a:rPr>
              <a:t>Franchise Distribution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5233565" y="3789040"/>
            <a:ext cx="1944216" cy="1944216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bIns="140400" rtlCol="0" anchor="ctr"/>
          <a:lstStyle/>
          <a:p>
            <a:pPr algn="ctr"/>
            <a:r>
              <a:rPr sz="2300" dirty="0">
                <a:latin typeface="Source Sans Pro"/>
                <a:cs typeface="Source Sans Pro"/>
              </a:rPr>
              <a:t>Engineering Service</a:t>
            </a:r>
          </a:p>
        </p:txBody>
      </p:sp>
      <p:sp>
        <p:nvSpPr>
          <p:cNvPr id="6" name="Abgerundetes Rechteck 5"/>
          <p:cNvSpPr/>
          <p:nvPr/>
        </p:nvSpPr>
        <p:spPr>
          <a:xfrm>
            <a:off x="8932091" y="3789040"/>
            <a:ext cx="1944216" cy="1944216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bIns="140400" rtlCol="0" anchor="ctr"/>
          <a:lstStyle/>
          <a:p>
            <a:pPr algn="ctr"/>
            <a:r>
              <a:rPr sz="2300">
                <a:latin typeface="Source Sans Pro"/>
                <a:cs typeface="Source Sans Pro"/>
              </a:rPr>
              <a:t>Logistics</a:t>
            </a:r>
            <a:br>
              <a:rPr sz="2300">
                <a:latin typeface="Source Sans Pro"/>
                <a:cs typeface="Source Sans Pro"/>
              </a:rPr>
            </a:br>
            <a:r>
              <a:rPr sz="2300">
                <a:latin typeface="Source Sans Pro"/>
                <a:cs typeface="Source Sans Pro"/>
              </a:rPr>
              <a:t>solutions</a:t>
            </a:r>
            <a:endParaRPr lang="de-DE" sz="2300" dirty="0">
              <a:latin typeface="Source Sans Pro"/>
              <a:cs typeface="Source Sans Pro"/>
            </a:endParaRPr>
          </a:p>
        </p:txBody>
      </p:sp>
      <p:cxnSp>
        <p:nvCxnSpPr>
          <p:cNvPr id="31" name="Elbow Connector 34"/>
          <p:cNvCxnSpPr/>
          <p:nvPr/>
        </p:nvCxnSpPr>
        <p:spPr>
          <a:xfrm rot="5400000" flipH="1" flipV="1">
            <a:off x="6199504" y="84345"/>
            <a:ext cx="12700" cy="7396690"/>
          </a:xfrm>
          <a:prstGeom prst="bentConnector3">
            <a:avLst>
              <a:gd name="adj1" fmla="val 3735488"/>
            </a:avLst>
          </a:prstGeom>
          <a:noFill/>
          <a:ln w="28575" cmpd="sng">
            <a:solidFill>
              <a:schemeClr val="tx1">
                <a:lumMod val="25000"/>
                <a:lumOff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32" name="Straight Connector 45"/>
          <p:cNvCxnSpPr>
            <a:endCxn id="5" idx="0"/>
          </p:cNvCxnSpPr>
          <p:nvPr/>
        </p:nvCxnSpPr>
        <p:spPr>
          <a:xfrm>
            <a:off x="6205673" y="2780928"/>
            <a:ext cx="0" cy="1008112"/>
          </a:xfrm>
          <a:prstGeom prst="line">
            <a:avLst/>
          </a:prstGeom>
          <a:noFill/>
          <a:ln w="28575" cmpd="sng">
            <a:solidFill>
              <a:schemeClr val="tx1">
                <a:lumMod val="25000"/>
                <a:lumOff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grpSp>
        <p:nvGrpSpPr>
          <p:cNvPr id="41" name="Gruppierung 40"/>
          <p:cNvGrpSpPr/>
          <p:nvPr/>
        </p:nvGrpSpPr>
        <p:grpSpPr>
          <a:xfrm>
            <a:off x="3109329" y="1664804"/>
            <a:ext cx="6192688" cy="1116124"/>
            <a:chOff x="3109329" y="1718232"/>
            <a:chExt cx="6192688" cy="972103"/>
          </a:xfrm>
        </p:grpSpPr>
        <p:sp>
          <p:nvSpPr>
            <p:cNvPr id="7" name="Abgerundetes Rechteck 6"/>
            <p:cNvSpPr/>
            <p:nvPr/>
          </p:nvSpPr>
          <p:spPr>
            <a:xfrm>
              <a:off x="3109329" y="1718232"/>
              <a:ext cx="6192688" cy="972103"/>
            </a:xfrm>
            <a:prstGeom prst="roundRect">
              <a:avLst/>
            </a:prstGeom>
            <a:noFill/>
            <a:ln w="28575" cmpd="sng">
              <a:solidFill>
                <a:schemeClr val="tx1">
                  <a:lumMod val="25000"/>
                  <a:lumOff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n w="28575" cmpd="sng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" name="Textfeld 8"/>
            <p:cNvSpPr txBox="1"/>
            <p:nvPr/>
          </p:nvSpPr>
          <p:spPr>
            <a:xfrm>
              <a:off x="3121163" y="1977804"/>
              <a:ext cx="6156684" cy="40209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dirty="0">
                  <a:latin typeface="Source Sans Pro Semibold"/>
                  <a:cs typeface="Source Sans Pro Semibold"/>
                </a:rPr>
                <a:t>Individual solutions</a:t>
              </a:r>
            </a:p>
          </p:txBody>
        </p:sp>
      </p:grpSp>
      <p:grpSp>
        <p:nvGrpSpPr>
          <p:cNvPr id="16" name="Group 156"/>
          <p:cNvGrpSpPr/>
          <p:nvPr/>
        </p:nvGrpSpPr>
        <p:grpSpPr>
          <a:xfrm rot="10800000">
            <a:off x="9408368" y="1652755"/>
            <a:ext cx="3180261" cy="1600662"/>
            <a:chOff x="198514" y="313260"/>
            <a:chExt cx="3002804" cy="1511345"/>
          </a:xfrm>
        </p:grpSpPr>
        <p:sp>
          <p:nvSpPr>
            <p:cNvPr id="17" name="Rounded Rectangle 5"/>
            <p:cNvSpPr/>
            <p:nvPr/>
          </p:nvSpPr>
          <p:spPr>
            <a:xfrm rot="2700000">
              <a:off x="1874844" y="770460"/>
              <a:ext cx="1325880" cy="41148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18" name="Rounded Rectangle 6"/>
            <p:cNvSpPr/>
            <p:nvPr/>
          </p:nvSpPr>
          <p:spPr>
            <a:xfrm rot="8100000">
              <a:off x="1879512" y="1413125"/>
              <a:ext cx="1321806" cy="41148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19" name="Rounded Rectangle 7"/>
            <p:cNvSpPr/>
            <p:nvPr/>
          </p:nvSpPr>
          <p:spPr>
            <a:xfrm>
              <a:off x="198514" y="1091722"/>
              <a:ext cx="2868837" cy="41148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853440" bIns="0" rtlCol="0" anchor="ctr"/>
            <a:lstStyle/>
            <a:p>
              <a:pPr algn="ctr"/>
              <a:endParaRPr lang="en-US" sz="1867" dirty="0"/>
            </a:p>
          </p:txBody>
        </p:sp>
      </p:grpSp>
    </p:spTree>
    <p:extLst>
      <p:ext uri="{BB962C8B-B14F-4D97-AF65-F5344CB8AC3E}">
        <p14:creationId xmlns:p14="http://schemas.microsoft.com/office/powerpoint/2010/main" val="4165175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fields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competence</a:t>
            </a:r>
            <a:endParaRPr lang="de-DE" dirty="0"/>
          </a:p>
        </p:txBody>
      </p:sp>
      <p:sp>
        <p:nvSpPr>
          <p:cNvPr id="6" name="Abgerundetes Rechteck 5"/>
          <p:cNvSpPr/>
          <p:nvPr/>
        </p:nvSpPr>
        <p:spPr>
          <a:xfrm>
            <a:off x="6151894" y="584684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POWER</a:t>
            </a:r>
            <a:br>
              <a:rPr lang="de-DE" sz="1400" dirty="0">
                <a:latin typeface="Source Sans Pro Semibold"/>
                <a:cs typeface="Source Sans Pro Semibold"/>
              </a:rPr>
            </a:br>
            <a:r>
              <a:rPr lang="de-DE" sz="1400" dirty="0">
                <a:latin typeface="Source Sans Pro Semibold"/>
                <a:cs typeface="Source Sans Pro Semibold"/>
              </a:rPr>
              <a:t>MANAGEMENT</a:t>
            </a:r>
          </a:p>
        </p:txBody>
      </p:sp>
      <p:sp>
        <p:nvSpPr>
          <p:cNvPr id="7" name="Abgerundetes Rechteck 6"/>
          <p:cNvSpPr/>
          <p:nvPr/>
        </p:nvSpPr>
        <p:spPr>
          <a:xfrm>
            <a:off x="7318049" y="1658997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OPTO-</a:t>
            </a:r>
            <a:br>
              <a:rPr lang="de-DE" sz="1400" dirty="0">
                <a:latin typeface="Source Sans Pro Semibold"/>
                <a:cs typeface="Source Sans Pro Semibold"/>
              </a:rPr>
            </a:br>
            <a:r>
              <a:rPr lang="de-DE" sz="1400" dirty="0">
                <a:latin typeface="Source Sans Pro Semibold"/>
                <a:cs typeface="Source Sans Pro Semibold"/>
              </a:rPr>
              <a:t>ELECTRONIC/</a:t>
            </a:r>
            <a:br>
              <a:rPr lang="de-DE" sz="1400" dirty="0">
                <a:latin typeface="Source Sans Pro Semibold"/>
                <a:cs typeface="Source Sans Pro Semibold"/>
              </a:rPr>
            </a:br>
            <a:r>
              <a:rPr lang="de-DE" sz="1400" dirty="0">
                <a:latin typeface="Source Sans Pro Semibold"/>
                <a:cs typeface="Source Sans Pro Semibold"/>
              </a:rPr>
              <a:t>DISPLAYS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8484205" y="2675722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SENSORS</a:t>
            </a:r>
          </a:p>
        </p:txBody>
      </p:sp>
      <p:sp>
        <p:nvSpPr>
          <p:cNvPr id="9" name="Abgerundetes Rechteck 8"/>
          <p:cNvSpPr/>
          <p:nvPr/>
        </p:nvSpPr>
        <p:spPr>
          <a:xfrm>
            <a:off x="7318049" y="3709822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STORAGE</a:t>
            </a:r>
          </a:p>
        </p:txBody>
      </p:sp>
      <p:sp>
        <p:nvSpPr>
          <p:cNvPr id="10" name="Abgerundetes Rechteck 9"/>
          <p:cNvSpPr/>
          <p:nvPr/>
        </p:nvSpPr>
        <p:spPr>
          <a:xfrm>
            <a:off x="6151894" y="4715129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NETWORKING/</a:t>
            </a:r>
            <a:br>
              <a:rPr lang="de-DE" sz="1400" dirty="0">
                <a:latin typeface="Source Sans Pro Semibold"/>
                <a:cs typeface="Source Sans Pro Semibold"/>
              </a:rPr>
            </a:br>
            <a:r>
              <a:rPr lang="de-DE" sz="1400" dirty="0">
                <a:latin typeface="Source Sans Pro Semibold"/>
                <a:cs typeface="Source Sans Pro Semibold"/>
              </a:rPr>
              <a:t>DATACOM</a:t>
            </a:r>
          </a:p>
        </p:txBody>
      </p:sp>
      <p:sp>
        <p:nvSpPr>
          <p:cNvPr id="11" name="Abgerundetes Rechteck 10"/>
          <p:cNvSpPr/>
          <p:nvPr/>
        </p:nvSpPr>
        <p:spPr>
          <a:xfrm>
            <a:off x="5025951" y="3709822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RF MICROWAVE WIRELESS</a:t>
            </a:r>
          </a:p>
        </p:txBody>
      </p:sp>
      <p:sp>
        <p:nvSpPr>
          <p:cNvPr id="12" name="Abgerundetes Rechteck 11"/>
          <p:cNvSpPr/>
          <p:nvPr/>
        </p:nvSpPr>
        <p:spPr>
          <a:xfrm>
            <a:off x="3859795" y="2675722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MOTION</a:t>
            </a:r>
            <a:br>
              <a:rPr lang="de-DE" sz="1400" dirty="0">
                <a:latin typeface="Source Sans Pro Semibold"/>
                <a:cs typeface="Source Sans Pro Semibold"/>
              </a:rPr>
            </a:br>
            <a:r>
              <a:rPr lang="de-DE" sz="1400" dirty="0">
                <a:latin typeface="Source Sans Pro Semibold"/>
                <a:cs typeface="Source Sans Pro Semibold"/>
              </a:rPr>
              <a:t>CONTROL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5025951" y="1658997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SIGNAL</a:t>
            </a:r>
            <a:br>
              <a:rPr lang="de-DE" sz="1400" dirty="0">
                <a:latin typeface="Source Sans Pro Semibold"/>
                <a:cs typeface="Source Sans Pro Semibold"/>
              </a:rPr>
            </a:br>
            <a:r>
              <a:rPr lang="de-DE" sz="1400" dirty="0">
                <a:latin typeface="Source Sans Pro Semibold"/>
                <a:cs typeface="Source Sans Pro Semibold"/>
              </a:rPr>
              <a:t>PROCESSING/</a:t>
            </a:r>
          </a:p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MICRO-</a:t>
            </a:r>
          </a:p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CONTROLLERS</a:t>
            </a:r>
          </a:p>
        </p:txBody>
      </p:sp>
    </p:spTree>
    <p:extLst>
      <p:ext uri="{BB962C8B-B14F-4D97-AF65-F5344CB8AC3E}">
        <p14:creationId xmlns:p14="http://schemas.microsoft.com/office/powerpoint/2010/main" val="89658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00"/>
                            </p:stCondLst>
                            <p:childTnLst>
                              <p:par>
                                <p:cTn id="10" presetID="2" presetClass="entr" presetSubtype="2" decel="5000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4035789" y="2672916"/>
            <a:ext cx="1080120" cy="108012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4" name="Group 3"/>
          <p:cNvGrpSpPr/>
          <p:nvPr/>
        </p:nvGrpSpPr>
        <p:grpSpPr>
          <a:xfrm>
            <a:off x="2008506" y="1961447"/>
            <a:ext cx="1733746" cy="438850"/>
            <a:chOff x="685800" y="1733550"/>
            <a:chExt cx="1595578" cy="304800"/>
          </a:xfrm>
        </p:grpSpPr>
        <p:sp>
          <p:nvSpPr>
            <p:cNvPr id="5" name="Chevron 4"/>
            <p:cNvSpPr/>
            <p:nvPr/>
          </p:nvSpPr>
          <p:spPr>
            <a:xfrm>
              <a:off x="685800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1440291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641137" y="1961447"/>
            <a:ext cx="1733746" cy="438850"/>
            <a:chOff x="6862622" y="1733550"/>
            <a:chExt cx="1595578" cy="304800"/>
          </a:xfrm>
        </p:grpSpPr>
        <p:sp>
          <p:nvSpPr>
            <p:cNvPr id="14" name="Chevron 13"/>
            <p:cNvSpPr/>
            <p:nvPr/>
          </p:nvSpPr>
          <p:spPr>
            <a:xfrm>
              <a:off x="6862622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bg2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7617113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984953" y="1961447"/>
            <a:ext cx="1733746" cy="438850"/>
            <a:chOff x="5318416" y="1733550"/>
            <a:chExt cx="1595578" cy="304800"/>
          </a:xfrm>
        </p:grpSpPr>
        <p:sp>
          <p:nvSpPr>
            <p:cNvPr id="13" name="Chevron 12"/>
            <p:cNvSpPr/>
            <p:nvPr/>
          </p:nvSpPr>
          <p:spPr>
            <a:xfrm>
              <a:off x="5318416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4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6072907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328769" y="1961447"/>
            <a:ext cx="1733746" cy="438850"/>
            <a:chOff x="3774211" y="1733550"/>
            <a:chExt cx="1595578" cy="304800"/>
          </a:xfrm>
        </p:grpSpPr>
        <p:sp>
          <p:nvSpPr>
            <p:cNvPr id="12" name="Chevron 11"/>
            <p:cNvSpPr/>
            <p:nvPr/>
          </p:nvSpPr>
          <p:spPr>
            <a:xfrm>
              <a:off x="3774211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3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4528702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673360" y="1961447"/>
            <a:ext cx="1733746" cy="438850"/>
            <a:chOff x="2230005" y="1733550"/>
            <a:chExt cx="1595578" cy="304800"/>
          </a:xfrm>
        </p:grpSpPr>
        <p:sp>
          <p:nvSpPr>
            <p:cNvPr id="11" name="Chevron 10"/>
            <p:cNvSpPr/>
            <p:nvPr/>
          </p:nvSpPr>
          <p:spPr>
            <a:xfrm>
              <a:off x="2230005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2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3014168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Topics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2516786" y="2863682"/>
            <a:ext cx="708120" cy="7081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7" name="Oval 16"/>
          <p:cNvSpPr/>
          <p:nvPr/>
        </p:nvSpPr>
        <p:spPr>
          <a:xfrm>
            <a:off x="4221789" y="2863682"/>
            <a:ext cx="708120" cy="70812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5865157" y="2863682"/>
            <a:ext cx="708120" cy="70812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7521341" y="2863682"/>
            <a:ext cx="708120" cy="70812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9177525" y="2863682"/>
            <a:ext cx="708120" cy="70812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H="1" flipV="1">
            <a:off x="2870846" y="2355682"/>
            <a:ext cx="0" cy="508000"/>
          </a:xfrm>
          <a:prstGeom prst="line">
            <a:avLst/>
          </a:prstGeom>
          <a:ln w="127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 flipV="1">
            <a:off x="4575849" y="2355682"/>
            <a:ext cx="0" cy="50800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6219217" y="2355682"/>
            <a:ext cx="0" cy="508000"/>
          </a:xfrm>
          <a:prstGeom prst="line">
            <a:avLst/>
          </a:prstGeom>
          <a:ln w="127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7875401" y="2355682"/>
            <a:ext cx="0" cy="508000"/>
          </a:xfrm>
          <a:prstGeom prst="line">
            <a:avLst/>
          </a:prstGeom>
          <a:ln w="12700" cmpd="sng"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9531585" y="2355682"/>
            <a:ext cx="0" cy="508000"/>
          </a:xfrm>
          <a:prstGeom prst="line">
            <a:avLst/>
          </a:prstGeom>
          <a:ln w="1270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1877939" y="3976324"/>
            <a:ext cx="1985813" cy="748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sz="2133">
                <a:latin typeface="Source Sans Pro"/>
                <a:cs typeface="Source Sans Pro"/>
              </a:rPr>
              <a:t>MEV at a glance</a:t>
            </a:r>
            <a:endParaRPr lang="en-US" sz="1467" dirty="0">
              <a:latin typeface="Source Sans Pro"/>
              <a:cs typeface="Source Sans Pro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582943" y="3976324"/>
            <a:ext cx="1985813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133" dirty="0">
                <a:latin typeface="Source Sans Pro"/>
                <a:cs typeface="Source Sans Pro"/>
              </a:rPr>
              <a:t>Quality</a:t>
            </a:r>
            <a:endParaRPr lang="en-US" sz="2133" dirty="0">
              <a:latin typeface="Source Sans Pro"/>
              <a:cs typeface="Source Sans Pro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226311" y="3976324"/>
            <a:ext cx="1985813" cy="7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133" dirty="0">
                <a:latin typeface="Source Sans Pro"/>
                <a:cs typeface="Source Sans Pro"/>
              </a:rPr>
              <a:t>Fields </a:t>
            </a:r>
            <a:r>
              <a:rPr lang="de-DE" sz="2133" dirty="0" err="1">
                <a:latin typeface="Source Sans Pro"/>
                <a:cs typeface="Source Sans Pro"/>
              </a:rPr>
              <a:t>of</a:t>
            </a:r>
            <a:r>
              <a:rPr lang="de-DE" sz="2133" dirty="0">
                <a:latin typeface="Source Sans Pro"/>
                <a:cs typeface="Source Sans Pro"/>
              </a:rPr>
              <a:t> </a:t>
            </a:r>
            <a:r>
              <a:rPr lang="de-DE" sz="2133" dirty="0" err="1">
                <a:latin typeface="Source Sans Pro"/>
                <a:cs typeface="Source Sans Pro"/>
              </a:rPr>
              <a:t>competence</a:t>
            </a:r>
            <a:endParaRPr lang="de-DE" sz="2133" dirty="0">
              <a:latin typeface="Source Sans Pro"/>
              <a:cs typeface="Source Sans Pro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954503" y="3976324"/>
            <a:ext cx="1854613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133" dirty="0">
                <a:latin typeface="Source Sans Pro"/>
                <a:cs typeface="Source Sans Pro"/>
              </a:rPr>
              <a:t>Service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538679" y="3976324"/>
            <a:ext cx="1985813" cy="42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133" dirty="0" err="1">
                <a:latin typeface="Source Sans Pro"/>
                <a:cs typeface="Source Sans Pro"/>
              </a:rPr>
              <a:t>Objectives</a:t>
            </a:r>
            <a:endParaRPr lang="de-DE" sz="2133" dirty="0">
              <a:latin typeface="Source Sans Pro"/>
              <a:cs typeface="Source Sans Pro"/>
            </a:endParaRPr>
          </a:p>
        </p:txBody>
      </p:sp>
      <p:sp useBgFill="1">
        <p:nvSpPr>
          <p:cNvPr id="67" name="Chevron 66"/>
          <p:cNvSpPr/>
          <p:nvPr/>
        </p:nvSpPr>
        <p:spPr bwMode="white">
          <a:xfrm>
            <a:off x="486638" y="1895815"/>
            <a:ext cx="1733746" cy="561077"/>
          </a:xfrm>
          <a:prstGeom prst="chevron">
            <a:avLst>
              <a:gd name="adj" fmla="val 32323"/>
            </a:avLst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cxnSp>
        <p:nvCxnSpPr>
          <p:cNvPr id="15" name="Gerade Verbindung 14"/>
          <p:cNvCxnSpPr/>
          <p:nvPr/>
        </p:nvCxnSpPr>
        <p:spPr>
          <a:xfrm>
            <a:off x="3948576" y="4869160"/>
            <a:ext cx="1225331" cy="0"/>
          </a:xfrm>
          <a:prstGeom prst="line">
            <a:avLst/>
          </a:prstGeom>
          <a:ln w="571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7242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66667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33" grpId="0"/>
      <p:bldP spid="38" grpId="0"/>
      <p:bldP spid="39" grpId="0"/>
      <p:bldP spid="40" grpId="0"/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960948"/>
            <a:ext cx="10363200" cy="817561"/>
          </a:xfrm>
        </p:spPr>
        <p:txBody>
          <a:bodyPr>
            <a:normAutofit/>
          </a:bodyPr>
          <a:lstStyle/>
          <a:p>
            <a:r>
              <a:rPr sz="4000" dirty="0">
                <a:latin typeface="Source Sans Pro Semibold"/>
                <a:cs typeface="Source Sans Pro Semibold"/>
              </a:rPr>
              <a:t>The MEV quality management</a:t>
            </a:r>
            <a:endParaRPr lang="en-US" sz="4000" dirty="0">
              <a:latin typeface="Source Sans Pro Semibold"/>
              <a:cs typeface="Source Sans Pro Semibold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43372" y="1306100"/>
            <a:ext cx="3117973" cy="1197251"/>
          </a:xfrm>
          <a:prstGeom prst="rect">
            <a:avLst/>
          </a:prstGeom>
        </p:spPr>
        <p:txBody>
          <a:bodyPr wrap="square" lIns="243840" rIns="243840" bIns="97536">
            <a:spAutoFit/>
          </a:bodyPr>
          <a:lstStyle/>
          <a:p>
            <a:pPr algn="r">
              <a:lnSpc>
                <a:spcPct val="95000"/>
              </a:lnSpc>
            </a:pPr>
            <a:r>
              <a:rPr dirty="0">
                <a:latin typeface="Source Sans Pro"/>
                <a:cs typeface="Source Sans Pro"/>
              </a:rPr>
              <a:t>Certification according to DIN ISO 9001:2015</a:t>
            </a:r>
            <a:endParaRPr lang="en-US" dirty="0">
              <a:latin typeface="Source Sans Pro"/>
              <a:cs typeface="Source Sans Pro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562444" y="1306100"/>
            <a:ext cx="3582228" cy="1314206"/>
          </a:xfrm>
          <a:prstGeom prst="rect">
            <a:avLst/>
          </a:prstGeom>
        </p:spPr>
        <p:txBody>
          <a:bodyPr wrap="square" lIns="243840" rIns="243840" bIns="97536">
            <a:spAutoFit/>
          </a:bodyPr>
          <a:lstStyle/>
          <a:p>
            <a:pPr>
              <a:lnSpc>
                <a:spcPct val="95000"/>
              </a:lnSpc>
            </a:pPr>
            <a:r>
              <a:rPr dirty="0">
                <a:latin typeface="Source Sans Pro"/>
                <a:cs typeface="Source Sans Pro"/>
              </a:rPr>
              <a:t>Certification according to DIN EN 9120:201</a:t>
            </a:r>
            <a:r>
              <a:rPr lang="de-DE" dirty="0">
                <a:latin typeface="Source Sans Pro"/>
                <a:cs typeface="Source Sans Pro"/>
              </a:rPr>
              <a:t>8</a:t>
            </a:r>
            <a:r>
              <a:rPr dirty="0">
                <a:latin typeface="Source Sans Pro"/>
                <a:cs typeface="Source Sans Pro"/>
              </a:rPr>
              <a:t> </a:t>
            </a:r>
          </a:p>
          <a:p>
            <a:pPr>
              <a:lnSpc>
                <a:spcPct val="95000"/>
              </a:lnSpc>
            </a:pPr>
            <a:r>
              <a:rPr sz="1600" dirty="0">
                <a:latin typeface="Source Sans Pro"/>
                <a:cs typeface="Source Sans Pro"/>
              </a:rPr>
              <a:t>(for suppliers of the aerospace and defense industry)</a:t>
            </a:r>
            <a:endParaRPr lang="en-US" sz="1600" dirty="0">
              <a:latin typeface="Source Sans Pro"/>
              <a:cs typeface="Source Sans Pro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617313" y="4993953"/>
            <a:ext cx="4010635" cy="1621982"/>
          </a:xfrm>
          <a:prstGeom prst="rect">
            <a:avLst/>
          </a:prstGeom>
        </p:spPr>
        <p:txBody>
          <a:bodyPr wrap="square" lIns="243840" rIns="243840" bIns="97536">
            <a:spAutoFit/>
          </a:bodyPr>
          <a:lstStyle/>
          <a:p>
            <a:pPr algn="r">
              <a:tabLst>
                <a:tab pos="542925" algn="l"/>
              </a:tabLst>
            </a:pPr>
            <a:r>
              <a:rPr dirty="0">
                <a:latin typeface="Source Sans Pro"/>
                <a:cs typeface="Source Sans Pro"/>
              </a:rPr>
              <a:t>Maximum efficiency, professionalism and con</a:t>
            </a:r>
            <a:r>
              <a:rPr lang="de-DE" dirty="0" err="1">
                <a:latin typeface="Source Sans Pro"/>
                <a:cs typeface="Source Sans Pro"/>
              </a:rPr>
              <a:t>ti</a:t>
            </a:r>
            <a:r>
              <a:rPr dirty="0" err="1">
                <a:latin typeface="Source Sans Pro"/>
                <a:cs typeface="Source Sans Pro"/>
              </a:rPr>
              <a:t>nuous</a:t>
            </a:r>
            <a:r>
              <a:rPr dirty="0">
                <a:latin typeface="Source Sans Pro"/>
                <a:cs typeface="Source Sans Pro"/>
              </a:rPr>
              <a:t> quality assurance</a:t>
            </a:r>
          </a:p>
        </p:txBody>
      </p:sp>
      <p:cxnSp>
        <p:nvCxnSpPr>
          <p:cNvPr id="40" name="Straight Connector 39"/>
          <p:cNvCxnSpPr>
            <a:stCxn id="43" idx="0"/>
          </p:cNvCxnSpPr>
          <p:nvPr/>
        </p:nvCxnSpPr>
        <p:spPr>
          <a:xfrm flipV="1">
            <a:off x="6280200" y="3717032"/>
            <a:ext cx="0" cy="1126034"/>
          </a:xfrm>
          <a:prstGeom prst="line">
            <a:avLst/>
          </a:prstGeom>
          <a:ln w="12700" cap="sq" cmpd="sng">
            <a:solidFill>
              <a:schemeClr val="tx1"/>
            </a:solidFill>
            <a:round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Oval 12"/>
          <p:cNvSpPr>
            <a:spLocks noChangeArrowheads="1"/>
          </p:cNvSpPr>
          <p:nvPr/>
        </p:nvSpPr>
        <p:spPr bwMode="auto">
          <a:xfrm>
            <a:off x="5663952" y="4843066"/>
            <a:ext cx="1232496" cy="1232499"/>
          </a:xfrm>
          <a:prstGeom prst="ellipse">
            <a:avLst/>
          </a:pr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cxnSp>
        <p:nvCxnSpPr>
          <p:cNvPr id="44" name="Straight Connector 43"/>
          <p:cNvCxnSpPr>
            <a:stCxn id="54" idx="3"/>
          </p:cNvCxnSpPr>
          <p:nvPr/>
        </p:nvCxnSpPr>
        <p:spPr>
          <a:xfrm flipH="1">
            <a:off x="6816080" y="2212752"/>
            <a:ext cx="766338" cy="861295"/>
          </a:xfrm>
          <a:prstGeom prst="line">
            <a:avLst/>
          </a:prstGeom>
          <a:ln w="12700" cap="sq" cmpd="sng">
            <a:solidFill>
              <a:schemeClr val="tx1"/>
            </a:solidFill>
            <a:round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53" idx="5"/>
          </p:cNvCxnSpPr>
          <p:nvPr/>
        </p:nvCxnSpPr>
        <p:spPr>
          <a:xfrm>
            <a:off x="4609584" y="2212752"/>
            <a:ext cx="910352" cy="861295"/>
          </a:xfrm>
          <a:prstGeom prst="line">
            <a:avLst/>
          </a:prstGeom>
          <a:ln w="12700" cap="sq" cmpd="sng">
            <a:solidFill>
              <a:schemeClr val="tx1"/>
            </a:solidFill>
            <a:round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Oval 12"/>
          <p:cNvSpPr>
            <a:spLocks noChangeArrowheads="1"/>
          </p:cNvSpPr>
          <p:nvPr/>
        </p:nvSpPr>
        <p:spPr bwMode="auto">
          <a:xfrm>
            <a:off x="3557582" y="1160748"/>
            <a:ext cx="1232497" cy="1232499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54" name="Oval 12"/>
          <p:cNvSpPr>
            <a:spLocks noChangeArrowheads="1"/>
          </p:cNvSpPr>
          <p:nvPr/>
        </p:nvSpPr>
        <p:spPr bwMode="auto">
          <a:xfrm>
            <a:off x="7401923" y="1160748"/>
            <a:ext cx="1232496" cy="1232499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29030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/>
      <p:bldP spid="39" grpId="0"/>
      <p:bldP spid="43" grpId="0" animBg="1"/>
      <p:bldP spid="53" grpId="0" animBg="1"/>
      <p:bldP spid="5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/>
          <p:cNvCxnSpPr>
            <a:cxnSpLocks/>
          </p:cNvCxnSpPr>
          <p:nvPr/>
        </p:nvCxnSpPr>
        <p:spPr>
          <a:xfrm>
            <a:off x="2819636" y="1772816"/>
            <a:ext cx="2335602" cy="852361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cxnSpLocks/>
          </p:cNvCxnSpPr>
          <p:nvPr/>
        </p:nvCxnSpPr>
        <p:spPr>
          <a:xfrm flipV="1">
            <a:off x="3323692" y="3361188"/>
            <a:ext cx="1655695" cy="607872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cxnSpLocks/>
          </p:cNvCxnSpPr>
          <p:nvPr/>
        </p:nvCxnSpPr>
        <p:spPr>
          <a:xfrm>
            <a:off x="5411924" y="1952836"/>
            <a:ext cx="217333" cy="24616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cxnSpLocks/>
            <a:stCxn id="4" idx="4"/>
            <a:endCxn id="10" idx="0"/>
          </p:cNvCxnSpPr>
          <p:nvPr/>
        </p:nvCxnSpPr>
        <p:spPr>
          <a:xfrm flipH="1">
            <a:off x="5616997" y="4269167"/>
            <a:ext cx="447851" cy="435904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cxnSpLocks/>
            <a:endCxn id="5" idx="3"/>
          </p:cNvCxnSpPr>
          <p:nvPr/>
        </p:nvCxnSpPr>
        <p:spPr>
          <a:xfrm flipV="1">
            <a:off x="6722169" y="2074205"/>
            <a:ext cx="852470" cy="44936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4" idx="6"/>
            <a:endCxn id="17" idx="2"/>
          </p:cNvCxnSpPr>
          <p:nvPr/>
        </p:nvCxnSpPr>
        <p:spPr>
          <a:xfrm flipV="1">
            <a:off x="7150309" y="3059056"/>
            <a:ext cx="2294063" cy="127216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cxnSpLocks/>
          </p:cNvCxnSpPr>
          <p:nvPr/>
        </p:nvCxnSpPr>
        <p:spPr>
          <a:xfrm>
            <a:off x="7140385" y="3574208"/>
            <a:ext cx="755815" cy="483056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" name="Oval 4"/>
          <p:cNvSpPr/>
          <p:nvPr/>
        </p:nvSpPr>
        <p:spPr>
          <a:xfrm>
            <a:off x="7253844" y="263433"/>
            <a:ext cx="2190527" cy="2121451"/>
          </a:xfrm>
          <a:prstGeom prst="ellipse">
            <a:avLst/>
          </a:prstGeom>
          <a:ln w="317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bIns="187200" rtlCol="0" anchor="ctr"/>
          <a:lstStyle/>
          <a:p>
            <a:pPr algn="ctr">
              <a:lnSpc>
                <a:spcPct val="89000"/>
              </a:lnSpc>
            </a:pPr>
            <a:r>
              <a:rPr sz="1900">
                <a:solidFill>
                  <a:schemeClr val="tx1"/>
                </a:solidFill>
                <a:latin typeface="Source Sans Pro"/>
                <a:cs typeface="Source Sans Pro"/>
              </a:rPr>
              <a:t>High </a:t>
            </a:r>
            <a:br>
              <a:rPr sz="1900">
                <a:solidFill>
                  <a:schemeClr val="tx1"/>
                </a:solidFill>
                <a:latin typeface="Source Sans Pro"/>
                <a:cs typeface="Source Sans Pro"/>
              </a:rPr>
            </a:br>
            <a:r>
              <a:rPr sz="1900">
                <a:solidFill>
                  <a:schemeClr val="tx1"/>
                </a:solidFill>
                <a:latin typeface="Source Sans Pro"/>
                <a:cs typeface="Source Sans Pro"/>
              </a:rPr>
              <a:t>product availability</a:t>
            </a:r>
            <a:endParaRPr lang="en-US" sz="1900" dirty="0">
              <a:solidFill>
                <a:schemeClr val="tx1"/>
              </a:solidFill>
              <a:latin typeface="Source Sans Pro"/>
              <a:cs typeface="Source Sans Pro"/>
            </a:endParaRPr>
          </a:p>
        </p:txBody>
      </p:sp>
      <p:sp>
        <p:nvSpPr>
          <p:cNvPr id="6" name="Oval 5"/>
          <p:cNvSpPr/>
          <p:nvPr/>
        </p:nvSpPr>
        <p:spPr>
          <a:xfrm>
            <a:off x="3866970" y="57018"/>
            <a:ext cx="2085014" cy="2003831"/>
          </a:xfrm>
          <a:prstGeom prst="ellipse">
            <a:avLst/>
          </a:prstGeom>
          <a:noFill/>
          <a:ln w="317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9000"/>
              </a:lnSpc>
            </a:pPr>
            <a:r>
              <a:rPr sz="1900">
                <a:solidFill>
                  <a:schemeClr val="tx1"/>
                </a:solidFill>
                <a:latin typeface="Source Sans Pro"/>
                <a:cs typeface="Source Sans Pro"/>
              </a:rPr>
              <a:t>Cost reduction</a:t>
            </a:r>
            <a:endParaRPr lang="en-US" sz="1900" dirty="0">
              <a:solidFill>
                <a:schemeClr val="tx1"/>
              </a:solidFill>
              <a:latin typeface="Source Sans Pro"/>
              <a:cs typeface="Source Sans Pro"/>
            </a:endParaRPr>
          </a:p>
        </p:txBody>
      </p:sp>
      <p:sp>
        <p:nvSpPr>
          <p:cNvPr id="7" name="Oval 6"/>
          <p:cNvSpPr/>
          <p:nvPr/>
        </p:nvSpPr>
        <p:spPr>
          <a:xfrm>
            <a:off x="839416" y="360000"/>
            <a:ext cx="2029679" cy="2024884"/>
          </a:xfrm>
          <a:prstGeom prst="ellipse">
            <a:avLst/>
          </a:prstGeom>
          <a:noFill/>
          <a:ln w="317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9000"/>
              </a:lnSpc>
            </a:pPr>
            <a:r>
              <a:rPr sz="1900" dirty="0">
                <a:solidFill>
                  <a:schemeClr val="tx1"/>
                </a:solidFill>
                <a:latin typeface="Source Sans Pro"/>
                <a:cs typeface="Source Sans Pro"/>
              </a:rPr>
              <a:t>Up-to-date knowledge</a:t>
            </a:r>
            <a:endParaRPr lang="en-US" sz="1900" dirty="0">
              <a:solidFill>
                <a:schemeClr val="tx1"/>
              </a:solidFill>
              <a:latin typeface="Source Sans Pro"/>
              <a:cs typeface="Source Sans Pro"/>
            </a:endParaRPr>
          </a:p>
        </p:txBody>
      </p:sp>
      <p:sp>
        <p:nvSpPr>
          <p:cNvPr id="9" name="Oval 8"/>
          <p:cNvSpPr/>
          <p:nvPr/>
        </p:nvSpPr>
        <p:spPr>
          <a:xfrm>
            <a:off x="335360" y="2925284"/>
            <a:ext cx="3038009" cy="3030830"/>
          </a:xfrm>
          <a:prstGeom prst="ellipse">
            <a:avLst/>
          </a:prstGeom>
          <a:noFill/>
          <a:ln w="317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bIns="187200" rtlCol="0" anchor="ctr"/>
          <a:lstStyle/>
          <a:p>
            <a:pPr algn="ctr">
              <a:lnSpc>
                <a:spcPct val="89000"/>
              </a:lnSpc>
            </a:pPr>
            <a:r>
              <a:rPr sz="1900" dirty="0">
                <a:solidFill>
                  <a:schemeClr val="tx1"/>
                </a:solidFill>
                <a:latin typeface="Source Sans Pro"/>
                <a:cs typeface="Source Sans Pro"/>
              </a:rPr>
              <a:t>Permanent supervision of product quality and delivery performance</a:t>
            </a:r>
            <a:endParaRPr lang="en-US" sz="1900" dirty="0">
              <a:solidFill>
                <a:schemeClr val="tx1"/>
              </a:solidFill>
              <a:latin typeface="Source Sans Pro"/>
              <a:cs typeface="Source Sans Pro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511824" y="4705071"/>
            <a:ext cx="2210345" cy="2051340"/>
          </a:xfrm>
          <a:prstGeom prst="ellipse">
            <a:avLst/>
          </a:prstGeom>
          <a:noFill/>
          <a:ln w="317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9000"/>
              </a:lnSpc>
            </a:pPr>
            <a:r>
              <a:rPr sz="1900" dirty="0">
                <a:solidFill>
                  <a:schemeClr val="tx1"/>
                </a:solidFill>
                <a:latin typeface="Source Sans Pro"/>
                <a:cs typeface="Source Sans Pro"/>
              </a:rPr>
              <a:t>Fast</a:t>
            </a:r>
            <a:br>
              <a:rPr sz="1900" dirty="0">
                <a:solidFill>
                  <a:schemeClr val="tx1"/>
                </a:solidFill>
                <a:latin typeface="Source Sans Pro"/>
                <a:cs typeface="Source Sans Pro"/>
              </a:rPr>
            </a:br>
            <a:r>
              <a:rPr sz="1900" dirty="0">
                <a:solidFill>
                  <a:schemeClr val="tx1"/>
                </a:solidFill>
                <a:latin typeface="Source Sans Pro"/>
                <a:cs typeface="Source Sans Pro"/>
              </a:rPr>
              <a:t>traceability</a:t>
            </a:r>
            <a:endParaRPr lang="en-US" sz="1900" dirty="0">
              <a:solidFill>
                <a:schemeClr val="tx1"/>
              </a:solidFill>
              <a:latin typeface="Source Sans Pro"/>
              <a:cs typeface="Source Sans Pro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7651847" y="3574208"/>
            <a:ext cx="2633322" cy="2627099"/>
          </a:xfrm>
          <a:prstGeom prst="ellipse">
            <a:avLst/>
          </a:prstGeom>
          <a:noFill/>
          <a:ln w="317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89000"/>
              </a:lnSpc>
            </a:pPr>
            <a:r>
              <a:rPr sz="1900" dirty="0">
                <a:solidFill>
                  <a:schemeClr val="tx1"/>
                </a:solidFill>
                <a:latin typeface="Source Sans Pro"/>
                <a:cs typeface="Source Sans Pro"/>
              </a:rPr>
              <a:t>Comprehensive</a:t>
            </a:r>
            <a:br>
              <a:rPr sz="1900" dirty="0">
                <a:solidFill>
                  <a:schemeClr val="tx1"/>
                </a:solidFill>
                <a:latin typeface="Source Sans Pro"/>
                <a:cs typeface="Source Sans Pro"/>
              </a:rPr>
            </a:br>
            <a:r>
              <a:rPr sz="1900" dirty="0">
                <a:solidFill>
                  <a:schemeClr val="tx1"/>
                </a:solidFill>
                <a:latin typeface="Source Sans Pro"/>
                <a:cs typeface="Source Sans Pro"/>
              </a:rPr>
              <a:t>product</a:t>
            </a:r>
            <a:br>
              <a:rPr sz="1900" dirty="0">
                <a:solidFill>
                  <a:schemeClr val="tx1"/>
                </a:solidFill>
                <a:latin typeface="Source Sans Pro"/>
                <a:cs typeface="Source Sans Pro"/>
              </a:rPr>
            </a:br>
            <a:r>
              <a:rPr sz="1900" dirty="0">
                <a:solidFill>
                  <a:schemeClr val="tx1"/>
                </a:solidFill>
                <a:latin typeface="Source Sans Pro"/>
                <a:cs typeface="Source Sans Pro"/>
              </a:rPr>
              <a:t>documentation</a:t>
            </a:r>
            <a:endParaRPr lang="en-US" sz="1900" dirty="0">
              <a:solidFill>
                <a:schemeClr val="tx1"/>
              </a:solidFill>
              <a:latin typeface="Source Sans Pro"/>
              <a:cs typeface="Source Sans Pro"/>
            </a:endParaRPr>
          </a:p>
        </p:txBody>
      </p:sp>
      <p:sp useBgFill="1">
        <p:nvSpPr>
          <p:cNvPr id="17" name="Oval 16"/>
          <p:cNvSpPr/>
          <p:nvPr/>
        </p:nvSpPr>
        <p:spPr>
          <a:xfrm>
            <a:off x="9444372" y="2060848"/>
            <a:ext cx="2124236" cy="1996415"/>
          </a:xfrm>
          <a:prstGeom prst="ellipse">
            <a:avLst/>
          </a:prstGeom>
          <a:ln w="317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bIns="187200" rtlCol="0" anchor="ctr"/>
          <a:lstStyle/>
          <a:p>
            <a:pPr algn="ctr">
              <a:lnSpc>
                <a:spcPct val="89000"/>
              </a:lnSpc>
            </a:pPr>
            <a:r>
              <a:rPr sz="1800" dirty="0">
                <a:solidFill>
                  <a:schemeClr val="tx1"/>
                </a:solidFill>
                <a:latin typeface="Source Sans Pro"/>
                <a:cs typeface="Source Sans Pro"/>
              </a:rPr>
              <a:t>Product</a:t>
            </a:r>
            <a:r>
              <a:rPr lang="de-DE" sz="1800" dirty="0">
                <a:solidFill>
                  <a:schemeClr val="tx1"/>
                </a:solidFill>
                <a:latin typeface="Source Sans Pro"/>
                <a:cs typeface="Source Sans Pro"/>
              </a:rPr>
              <a:t> </a:t>
            </a:r>
            <a:r>
              <a:rPr sz="1800" dirty="0">
                <a:solidFill>
                  <a:schemeClr val="tx1"/>
                </a:solidFill>
                <a:latin typeface="Source Sans Pro"/>
                <a:cs typeface="Source Sans Pro"/>
              </a:rPr>
              <a:t>preservation</a:t>
            </a:r>
            <a:endParaRPr lang="en-US" sz="1800" dirty="0">
              <a:solidFill>
                <a:schemeClr val="tx1"/>
              </a:solidFill>
              <a:latin typeface="Source Sans Pro"/>
              <a:cs typeface="Source Sans Pro"/>
            </a:endParaRPr>
          </a:p>
        </p:txBody>
      </p:sp>
      <p:sp>
        <p:nvSpPr>
          <p:cNvPr id="4" name="Oval 3"/>
          <p:cNvSpPr/>
          <p:nvPr/>
        </p:nvSpPr>
        <p:spPr>
          <a:xfrm>
            <a:off x="4979387" y="2103376"/>
            <a:ext cx="2170922" cy="2165791"/>
          </a:xfrm>
          <a:prstGeom prst="ellipse">
            <a:avLst/>
          </a:prstGeom>
          <a:ln>
            <a:noFill/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bIns="187200" rtlCol="0" anchor="ctr"/>
          <a:lstStyle/>
          <a:p>
            <a:pPr algn="ctr">
              <a:lnSpc>
                <a:spcPct val="89000"/>
              </a:lnSpc>
            </a:pPr>
            <a:r>
              <a:rPr sz="1800" b="1" dirty="0">
                <a:solidFill>
                  <a:schemeClr val="tx2"/>
                </a:solidFill>
                <a:latin typeface="Source Sans Pro"/>
                <a:cs typeface="Source Sans Pro"/>
              </a:rPr>
              <a:t>Your</a:t>
            </a:r>
            <a:br>
              <a:rPr sz="1800" b="1" dirty="0">
                <a:solidFill>
                  <a:schemeClr val="tx2"/>
                </a:solidFill>
                <a:latin typeface="Source Sans Pro"/>
                <a:cs typeface="Source Sans Pro"/>
              </a:rPr>
            </a:br>
            <a:r>
              <a:rPr sz="1800" b="1" dirty="0">
                <a:solidFill>
                  <a:schemeClr val="tx2"/>
                </a:solidFill>
                <a:latin typeface="Source Sans Pro"/>
                <a:cs typeface="Source Sans Pro"/>
              </a:rPr>
              <a:t>advantages</a:t>
            </a:r>
            <a:endParaRPr lang="en-US" sz="1800" b="1" dirty="0">
              <a:solidFill>
                <a:schemeClr val="tx2"/>
              </a:solidFill>
              <a:latin typeface="Source Sans Pro"/>
              <a:cs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20428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5555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556">
                                          <p:cBhvr additive="base">
                                            <p:cTn id="7" dur="9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556">
                                          <p:cBhvr additive="base">
                                            <p:cTn id="8" dur="9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2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2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2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2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5" dur="2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2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2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2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7" dur="2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9" grpId="0" animBg="1"/>
          <p:bldP spid="10" grpId="0" animBg="1"/>
          <p:bldP spid="12" grpId="0" animBg="1"/>
          <p:bldP spid="17" grpId="0" animBg="1"/>
          <p:bldP spid="4" grpId="0" animBg="1"/>
        </p:bldLst>
      </p:timing>
    </mc:Choice>
    <mc:Fallback xmlns="">
      <p:timing>
        <p:tnLst>
          <p:par>
            <p:cTn xmlns:p14="http://schemas.microsoft.com/office/powerpoint/2010/main"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9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9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2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2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2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2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5" dur="2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2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2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2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7" dur="2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9" grpId="0" animBg="1"/>
          <p:bldP spid="10" grpId="0" animBg="1"/>
          <p:bldP spid="12" grpId="0" animBg="1"/>
          <p:bldP spid="17" grpId="0" animBg="1"/>
          <p:bldP spid="4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31404" y="415373"/>
            <a:ext cx="6984776" cy="2509571"/>
          </a:xfrm>
        </p:spPr>
        <p:txBody>
          <a:bodyPr anchor="t" anchorCtr="0">
            <a:normAutofit/>
          </a:bodyPr>
          <a:lstStyle/>
          <a:p>
            <a:pPr algn="l"/>
            <a:r>
              <a:rPr dirty="0">
                <a:latin typeface="Source Sans Pro"/>
                <a:cs typeface="Source Sans Pro"/>
              </a:rPr>
              <a:t>MEV – certified supplier of the aerospace and </a:t>
            </a:r>
            <a:br>
              <a:rPr dirty="0">
                <a:latin typeface="Source Sans Pro"/>
                <a:cs typeface="Source Sans Pro"/>
              </a:rPr>
            </a:br>
            <a:r>
              <a:rPr dirty="0">
                <a:latin typeface="Source Sans Pro"/>
                <a:cs typeface="Source Sans Pro"/>
              </a:rPr>
              <a:t>defense industry</a:t>
            </a:r>
          </a:p>
        </p:txBody>
      </p:sp>
      <p:sp>
        <p:nvSpPr>
          <p:cNvPr id="4" name="Untertitel 3"/>
          <p:cNvSpPr>
            <a:spLocks noGrp="1"/>
          </p:cNvSpPr>
          <p:nvPr>
            <p:ph type="subTitle" idx="4294967295"/>
          </p:nvPr>
        </p:nvSpPr>
        <p:spPr>
          <a:xfrm>
            <a:off x="767408" y="3176972"/>
            <a:ext cx="7092788" cy="2257119"/>
          </a:xfrm>
        </p:spPr>
        <p:txBody>
          <a:bodyPr>
            <a:normAutofit fontScale="77500" lnSpcReduction="20000"/>
          </a:bodyPr>
          <a:lstStyle/>
          <a:p>
            <a:pPr algn="l">
              <a:lnSpc>
                <a:spcPct val="120000"/>
              </a:lnSpc>
              <a:spcBef>
                <a:spcPts val="600"/>
              </a:spcBef>
              <a:tabLst>
                <a:tab pos="542925" algn="l"/>
              </a:tabLst>
            </a:pPr>
            <a:r>
              <a:rPr sz="2600" dirty="0">
                <a:latin typeface="Source Sans Pro Semibold"/>
                <a:cs typeface="Source Sans Pro Semibold"/>
              </a:rPr>
              <a:t>DIN EN 9120:201</a:t>
            </a:r>
            <a:r>
              <a:rPr lang="de-DE" sz="2600" dirty="0">
                <a:latin typeface="Source Sans Pro Semibold"/>
                <a:cs typeface="Source Sans Pro Semibold"/>
              </a:rPr>
              <a:t>8</a:t>
            </a:r>
            <a:endParaRPr sz="2600" dirty="0">
              <a:latin typeface="Source Sans Pro Semibold"/>
              <a:cs typeface="Source Sans Pro Semibold"/>
            </a:endParaRPr>
          </a:p>
          <a:p>
            <a:pPr marL="342900" indent="-342900" algn="l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  <a:tabLst>
                <a:tab pos="542925" algn="l"/>
              </a:tabLst>
            </a:pPr>
            <a:r>
              <a:rPr dirty="0">
                <a:latin typeface="Source Sans Pro"/>
                <a:cs typeface="Source Sans Pro"/>
              </a:rPr>
              <a:t>Comprehensive quality management system for aforementioned supplier</a:t>
            </a:r>
          </a:p>
          <a:p>
            <a:pPr marL="342900" indent="-342900" algn="l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  <a:tabLst>
                <a:tab pos="542925" algn="l"/>
              </a:tabLst>
            </a:pPr>
            <a:r>
              <a:rPr dirty="0">
                <a:latin typeface="Source Sans Pro"/>
                <a:cs typeface="Source Sans Pro"/>
              </a:rPr>
              <a:t>According to statutory provisions of the aviation authorities</a:t>
            </a:r>
          </a:p>
          <a:p>
            <a:pPr marL="342900" indent="-342900" algn="l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  <a:tabLst>
                <a:tab pos="542925" algn="l"/>
              </a:tabLst>
            </a:pPr>
            <a:r>
              <a:rPr dirty="0">
                <a:latin typeface="Source Sans Pro"/>
                <a:cs typeface="Source Sans Pro"/>
              </a:rPr>
              <a:t>Additional requirements and supervision</a:t>
            </a:r>
          </a:p>
          <a:p>
            <a:pPr marL="342900" indent="-342900" algn="l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  <a:tabLst>
                <a:tab pos="542925" algn="l"/>
              </a:tabLst>
            </a:pPr>
            <a:r>
              <a:rPr dirty="0">
                <a:latin typeface="Source Sans Pro"/>
                <a:cs typeface="Source Sans Pro"/>
              </a:rPr>
              <a:t>Extended audits</a:t>
            </a:r>
          </a:p>
          <a:p>
            <a:pPr marL="342900" indent="-342900" algn="l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  <a:tabLst>
                <a:tab pos="542925" algn="l"/>
              </a:tabLst>
            </a:pPr>
            <a:r>
              <a:rPr dirty="0">
                <a:latin typeface="Source Sans Pro"/>
                <a:cs typeface="Source Sans Pro"/>
              </a:rPr>
              <a:t>Entry in the OASIS database </a:t>
            </a:r>
            <a:r>
              <a:rPr sz="1300" dirty="0">
                <a:latin typeface="Source Sans Pro"/>
                <a:cs typeface="Source Sans Pro"/>
              </a:rPr>
              <a:t>(Online Aerospace Supplier Information System) </a:t>
            </a:r>
          </a:p>
          <a:p>
            <a:pPr algn="l">
              <a:lnSpc>
                <a:spcPct val="120000"/>
              </a:lnSpc>
            </a:pPr>
            <a:endParaRPr lang="de-DE" dirty="0">
              <a:latin typeface="Source Sans Pro"/>
              <a:cs typeface="Source Sans Pro"/>
            </a:endParaRPr>
          </a:p>
        </p:txBody>
      </p:sp>
      <p:pic>
        <p:nvPicPr>
          <p:cNvPr id="12" name="Bild 11" descr="tuv-9120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436" y="1286762"/>
            <a:ext cx="2268252" cy="113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21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2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Increased quality due to </a:t>
            </a:r>
            <a:r>
              <a:rPr lang="de-DE" dirty="0" err="1"/>
              <a:t>greater</a:t>
            </a:r>
            <a:r>
              <a:rPr dirty="0"/>
              <a:t> commitment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4958001" y="2945838"/>
            <a:ext cx="2506151" cy="2848563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  <a:scene3d>
            <a:camera prst="perspectiveRelaxed" fov="2400000">
              <a:rot lat="19626000" lon="960000" rev="19092000"/>
            </a:camera>
            <a:lightRig rig="threePt" dir="t"/>
          </a:scene3d>
          <a:sp3d prstMaterial="matte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43" name="Rounded Rectangle 42"/>
          <p:cNvSpPr/>
          <p:nvPr/>
        </p:nvSpPr>
        <p:spPr>
          <a:xfrm>
            <a:off x="4958001" y="2287319"/>
            <a:ext cx="2506151" cy="2848563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  <a:scene3d>
            <a:camera prst="perspectiveRelaxed" fov="2400000">
              <a:rot lat="19626000" lon="960000" rev="19092000"/>
            </a:camera>
            <a:lightRig rig="threePt" dir="t"/>
          </a:scene3d>
          <a:sp3d prstMaterial="matte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44" name="Rounded Rectangle 43"/>
          <p:cNvSpPr/>
          <p:nvPr/>
        </p:nvSpPr>
        <p:spPr>
          <a:xfrm>
            <a:off x="4958001" y="1628800"/>
            <a:ext cx="2506151" cy="2848563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  <a:scene3d>
            <a:camera prst="perspectiveRelaxed" fov="2400000">
              <a:rot lat="19626000" lon="960000" rev="19092000"/>
            </a:camera>
            <a:lightRig rig="threePt" dir="t"/>
          </a:scene3d>
          <a:sp3d prstMaterial="matte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46" name="Oval 12"/>
          <p:cNvSpPr>
            <a:spLocks noChangeArrowheads="1"/>
          </p:cNvSpPr>
          <p:nvPr/>
        </p:nvSpPr>
        <p:spPr bwMode="auto">
          <a:xfrm>
            <a:off x="2325239" y="3490391"/>
            <a:ext cx="791464" cy="791464"/>
          </a:xfrm>
          <a:prstGeom prst="ellipse">
            <a:avLst/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cxnSp>
        <p:nvCxnSpPr>
          <p:cNvPr id="48" name="Straight Connector 47"/>
          <p:cNvCxnSpPr/>
          <p:nvPr/>
        </p:nvCxnSpPr>
        <p:spPr>
          <a:xfrm flipH="1">
            <a:off x="7248128" y="2399032"/>
            <a:ext cx="1238132" cy="0"/>
          </a:xfrm>
          <a:prstGeom prst="line">
            <a:avLst/>
          </a:prstGeom>
          <a:ln w="127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endCxn id="46" idx="6"/>
          </p:cNvCxnSpPr>
          <p:nvPr/>
        </p:nvCxnSpPr>
        <p:spPr>
          <a:xfrm flipH="1">
            <a:off x="3116703" y="3886123"/>
            <a:ext cx="1395122" cy="0"/>
          </a:xfrm>
          <a:prstGeom prst="line">
            <a:avLst/>
          </a:prstGeom>
          <a:ln w="12700" cmpd="sng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926376" y="1916832"/>
            <a:ext cx="3333420" cy="14157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tabLst>
                <a:tab pos="542925" algn="l"/>
              </a:tabLst>
            </a:pPr>
            <a:r>
              <a:rPr sz="2000" dirty="0">
                <a:latin typeface="Source Sans Pro Semibold"/>
                <a:cs typeface="Source Sans Pro Semibold"/>
              </a:rPr>
              <a:t>Co-authorship of the </a:t>
            </a:r>
            <a:r>
              <a:rPr sz="2000" dirty="0" err="1">
                <a:latin typeface="Source Sans Pro Semibold"/>
                <a:cs typeface="Source Sans Pro Semibold"/>
              </a:rPr>
              <a:t>FBDi</a:t>
            </a:r>
            <a:r>
              <a:rPr sz="2000" dirty="0">
                <a:latin typeface="Source Sans Pro Semibold"/>
                <a:cs typeface="Source Sans Pro Semibold"/>
              </a:rPr>
              <a:t> Environment &amp; Conformity compass </a:t>
            </a:r>
            <a:r>
              <a:rPr sz="1600" dirty="0">
                <a:latin typeface="Source Sans Pro"/>
                <a:cs typeface="Source Sans Pro"/>
              </a:rPr>
              <a:t>(action guideline </a:t>
            </a:r>
            <a:r>
              <a:rPr lang="de-DE" sz="1600" dirty="0" err="1">
                <a:latin typeface="Source Sans Pro"/>
                <a:cs typeface="Source Sans Pro"/>
              </a:rPr>
              <a:t>for</a:t>
            </a:r>
            <a:r>
              <a:rPr sz="1600" dirty="0">
                <a:latin typeface="Source Sans Pro"/>
                <a:cs typeface="Source Sans Pro"/>
              </a:rPr>
              <a:t> the topics CE, RoHS/RoHS2, WEEE/WEEE2 etc.)</a:t>
            </a:r>
          </a:p>
        </p:txBody>
      </p:sp>
      <p:cxnSp>
        <p:nvCxnSpPr>
          <p:cNvPr id="51" name="Straight Connector 50"/>
          <p:cNvCxnSpPr/>
          <p:nvPr/>
        </p:nvCxnSpPr>
        <p:spPr>
          <a:xfrm flipH="1">
            <a:off x="7536160" y="4686772"/>
            <a:ext cx="950100" cy="0"/>
          </a:xfrm>
          <a:prstGeom prst="line">
            <a:avLst/>
          </a:prstGeom>
          <a:ln w="1270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8976320" y="1982530"/>
            <a:ext cx="2668648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tabLst>
                <a:tab pos="542925" algn="l"/>
              </a:tabLst>
            </a:pPr>
            <a:r>
              <a:rPr sz="1600" dirty="0">
                <a:latin typeface="Source Sans Pro"/>
                <a:cs typeface="Source Sans Pro"/>
              </a:rPr>
              <a:t>Member of the </a:t>
            </a:r>
            <a:r>
              <a:rPr sz="1600" dirty="0" err="1">
                <a:latin typeface="Source Sans Pro"/>
                <a:cs typeface="Source Sans Pro"/>
              </a:rPr>
              <a:t>FBDi</a:t>
            </a:r>
            <a:r>
              <a:rPr sz="1600" dirty="0">
                <a:latin typeface="Source Sans Pro"/>
                <a:cs typeface="Source Sans Pro"/>
              </a:rPr>
              <a:t> (professional association for component distribution)</a:t>
            </a:r>
          </a:p>
        </p:txBody>
      </p:sp>
      <p:sp>
        <p:nvSpPr>
          <p:cNvPr id="53" name="Oval 12"/>
          <p:cNvSpPr>
            <a:spLocks noChangeArrowheads="1"/>
          </p:cNvSpPr>
          <p:nvPr/>
        </p:nvSpPr>
        <p:spPr bwMode="auto">
          <a:xfrm>
            <a:off x="8040216" y="2003300"/>
            <a:ext cx="791464" cy="791464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54" name="Oval 12"/>
          <p:cNvSpPr>
            <a:spLocks noChangeArrowheads="1"/>
          </p:cNvSpPr>
          <p:nvPr/>
        </p:nvSpPr>
        <p:spPr bwMode="auto">
          <a:xfrm>
            <a:off x="8040216" y="4291040"/>
            <a:ext cx="791464" cy="791464"/>
          </a:xfrm>
          <a:prstGeom prst="ellipse">
            <a:avLst/>
          </a:pr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57" name="Rectangle 56"/>
          <p:cNvSpPr/>
          <p:nvPr/>
        </p:nvSpPr>
        <p:spPr>
          <a:xfrm>
            <a:off x="8976320" y="4365104"/>
            <a:ext cx="2837931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tabLst>
                <a:tab pos="542925" algn="l"/>
              </a:tabLst>
            </a:pPr>
            <a:r>
              <a:rPr sz="2000" dirty="0">
                <a:latin typeface="Source Sans Pro Semibold"/>
                <a:cs typeface="Source Sans Pro Semibold"/>
              </a:rPr>
              <a:t>Actively involved in the Environment and Compliance work group</a:t>
            </a:r>
          </a:p>
        </p:txBody>
      </p:sp>
    </p:spTree>
    <p:extLst>
      <p:ext uri="{BB962C8B-B14F-4D97-AF65-F5344CB8AC3E}">
        <p14:creationId xmlns:p14="http://schemas.microsoft.com/office/powerpoint/2010/main" val="215923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59259E-6 L -4.375E-6 0.08426 " pathEditMode="relative" rAng="0" ptsTypes="AA">
                                      <p:cBhvr>
                                        <p:cTn id="9" dur="80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1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375E-6 2.59259E-6 L -4.375E-6 0.08426 " pathEditMode="relative" rAng="0" ptsTypes="AA">
                                      <p:cBhvr>
                                        <p:cTn id="14" dur="80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1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44" grpId="0" animBg="1"/>
      <p:bldP spid="44" grpId="1" animBg="1"/>
      <p:bldP spid="46" grpId="0" animBg="1"/>
      <p:bldP spid="50" grpId="0"/>
      <p:bldP spid="52" grpId="0"/>
      <p:bldP spid="53" grpId="0" animBg="1"/>
      <p:bldP spid="54" grpId="0" animBg="1"/>
      <p:bldP spid="5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5643153" y="2672916"/>
            <a:ext cx="1080120" cy="108012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5" name="Gerade Verbindung 14"/>
          <p:cNvCxnSpPr/>
          <p:nvPr/>
        </p:nvCxnSpPr>
        <p:spPr>
          <a:xfrm>
            <a:off x="5567561" y="4869160"/>
            <a:ext cx="1225331" cy="0"/>
          </a:xfrm>
          <a:prstGeom prst="line">
            <a:avLst/>
          </a:prstGeom>
          <a:ln w="5715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1972502" y="1961447"/>
            <a:ext cx="1733746" cy="438850"/>
            <a:chOff x="685800" y="1733550"/>
            <a:chExt cx="1595578" cy="304800"/>
          </a:xfrm>
        </p:grpSpPr>
        <p:sp>
          <p:nvSpPr>
            <p:cNvPr id="5" name="Chevron 4"/>
            <p:cNvSpPr/>
            <p:nvPr/>
          </p:nvSpPr>
          <p:spPr>
            <a:xfrm>
              <a:off x="685800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1440291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605133" y="1961447"/>
            <a:ext cx="1733746" cy="438850"/>
            <a:chOff x="6862622" y="1733550"/>
            <a:chExt cx="1595578" cy="304800"/>
          </a:xfrm>
        </p:grpSpPr>
        <p:sp>
          <p:nvSpPr>
            <p:cNvPr id="14" name="Chevron 13"/>
            <p:cNvSpPr/>
            <p:nvPr/>
          </p:nvSpPr>
          <p:spPr>
            <a:xfrm>
              <a:off x="6862622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bg2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7617113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948949" y="1961447"/>
            <a:ext cx="1733746" cy="438850"/>
            <a:chOff x="5318416" y="1733550"/>
            <a:chExt cx="1595578" cy="304800"/>
          </a:xfrm>
        </p:grpSpPr>
        <p:sp>
          <p:nvSpPr>
            <p:cNvPr id="13" name="Chevron 12"/>
            <p:cNvSpPr/>
            <p:nvPr/>
          </p:nvSpPr>
          <p:spPr>
            <a:xfrm>
              <a:off x="5318416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4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6072907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292765" y="1961447"/>
            <a:ext cx="1733746" cy="438850"/>
            <a:chOff x="3774211" y="1733550"/>
            <a:chExt cx="1595578" cy="304800"/>
          </a:xfrm>
        </p:grpSpPr>
        <p:sp>
          <p:nvSpPr>
            <p:cNvPr id="12" name="Chevron 11"/>
            <p:cNvSpPr/>
            <p:nvPr/>
          </p:nvSpPr>
          <p:spPr>
            <a:xfrm>
              <a:off x="3774211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3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4528702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637356" y="1961447"/>
            <a:ext cx="1733746" cy="438850"/>
            <a:chOff x="2230005" y="1733550"/>
            <a:chExt cx="1595578" cy="304800"/>
          </a:xfrm>
        </p:grpSpPr>
        <p:sp>
          <p:nvSpPr>
            <p:cNvPr id="11" name="Chevron 10"/>
            <p:cNvSpPr/>
            <p:nvPr/>
          </p:nvSpPr>
          <p:spPr>
            <a:xfrm>
              <a:off x="2230005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2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3014168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Topics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2480782" y="2863682"/>
            <a:ext cx="708120" cy="7081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7" name="Oval 16"/>
          <p:cNvSpPr/>
          <p:nvPr/>
        </p:nvSpPr>
        <p:spPr>
          <a:xfrm>
            <a:off x="4185785" y="2863682"/>
            <a:ext cx="708120" cy="70812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5829153" y="2863682"/>
            <a:ext cx="708120" cy="70812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7485337" y="2863682"/>
            <a:ext cx="708120" cy="70812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9141521" y="2863682"/>
            <a:ext cx="708120" cy="70812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H="1" flipV="1">
            <a:off x="2834842" y="2355682"/>
            <a:ext cx="0" cy="508000"/>
          </a:xfrm>
          <a:prstGeom prst="line">
            <a:avLst/>
          </a:prstGeom>
          <a:ln w="127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 flipV="1">
            <a:off x="4539845" y="2355682"/>
            <a:ext cx="0" cy="50800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6183213" y="2355682"/>
            <a:ext cx="0" cy="508000"/>
          </a:xfrm>
          <a:prstGeom prst="line">
            <a:avLst/>
          </a:prstGeom>
          <a:ln w="127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7839397" y="2355682"/>
            <a:ext cx="0" cy="508000"/>
          </a:xfrm>
          <a:prstGeom prst="line">
            <a:avLst/>
          </a:prstGeom>
          <a:ln w="12700" cmpd="sng"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9495581" y="2355682"/>
            <a:ext cx="0" cy="508000"/>
          </a:xfrm>
          <a:prstGeom prst="line">
            <a:avLst/>
          </a:prstGeom>
          <a:ln w="1270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1841935" y="3976324"/>
            <a:ext cx="1985813" cy="748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sz="2133">
                <a:latin typeface="Source Sans Pro"/>
                <a:cs typeface="Source Sans Pro"/>
              </a:rPr>
              <a:t>MEV at a glance</a:t>
            </a:r>
            <a:endParaRPr lang="en-US" sz="1467" dirty="0">
              <a:latin typeface="Source Sans Pro"/>
              <a:cs typeface="Source Sans Pro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546939" y="3976324"/>
            <a:ext cx="1985813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133" dirty="0">
                <a:latin typeface="Source Sans Pro"/>
                <a:cs typeface="Source Sans Pro"/>
              </a:rPr>
              <a:t>Quality</a:t>
            </a:r>
            <a:endParaRPr lang="en-US" sz="2133" dirty="0">
              <a:latin typeface="Source Sans Pro"/>
              <a:cs typeface="Source Sans Pro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190307" y="3976324"/>
            <a:ext cx="1985813" cy="7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133" dirty="0">
                <a:latin typeface="Source Sans Pro"/>
                <a:cs typeface="Source Sans Pro"/>
              </a:rPr>
              <a:t>Fields </a:t>
            </a:r>
            <a:r>
              <a:rPr lang="de-DE" sz="2133" dirty="0" err="1">
                <a:latin typeface="Source Sans Pro"/>
                <a:cs typeface="Source Sans Pro"/>
              </a:rPr>
              <a:t>of</a:t>
            </a:r>
            <a:r>
              <a:rPr lang="de-DE" sz="2133" dirty="0">
                <a:latin typeface="Source Sans Pro"/>
                <a:cs typeface="Source Sans Pro"/>
              </a:rPr>
              <a:t> </a:t>
            </a:r>
            <a:r>
              <a:rPr lang="de-DE" sz="2133" dirty="0" err="1">
                <a:latin typeface="Source Sans Pro"/>
                <a:cs typeface="Source Sans Pro"/>
              </a:rPr>
              <a:t>competence</a:t>
            </a:r>
            <a:endParaRPr lang="de-DE" sz="2133" dirty="0">
              <a:latin typeface="Source Sans Pro"/>
              <a:cs typeface="Source Sans Pro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918499" y="3976324"/>
            <a:ext cx="1854613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133" dirty="0">
                <a:latin typeface="Source Sans Pro"/>
                <a:cs typeface="Source Sans Pro"/>
              </a:rPr>
              <a:t>Service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502675" y="3976324"/>
            <a:ext cx="1985813" cy="42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133" dirty="0" err="1">
                <a:latin typeface="Source Sans Pro"/>
                <a:cs typeface="Source Sans Pro"/>
              </a:rPr>
              <a:t>Objectives</a:t>
            </a:r>
            <a:endParaRPr lang="de-DE" sz="2133" dirty="0">
              <a:latin typeface="Source Sans Pro"/>
              <a:cs typeface="Source Sans Pro"/>
            </a:endParaRPr>
          </a:p>
        </p:txBody>
      </p:sp>
      <p:sp useBgFill="1">
        <p:nvSpPr>
          <p:cNvPr id="67" name="Chevron 66"/>
          <p:cNvSpPr/>
          <p:nvPr/>
        </p:nvSpPr>
        <p:spPr bwMode="white">
          <a:xfrm>
            <a:off x="450634" y="1895815"/>
            <a:ext cx="1733746" cy="561077"/>
          </a:xfrm>
          <a:prstGeom prst="chevron">
            <a:avLst>
              <a:gd name="adj" fmla="val 32323"/>
            </a:avLst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646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66667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33" grpId="0"/>
      <p:bldP spid="38" grpId="0"/>
      <p:bldP spid="39" grpId="0"/>
      <p:bldP spid="40" grpId="0"/>
      <p:bldP spid="4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fields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competence</a:t>
            </a:r>
            <a:endParaRPr lang="de-DE" dirty="0"/>
          </a:p>
        </p:txBody>
      </p:sp>
      <p:sp>
        <p:nvSpPr>
          <p:cNvPr id="6" name="Abgerundetes Rechteck 5"/>
          <p:cNvSpPr/>
          <p:nvPr/>
        </p:nvSpPr>
        <p:spPr>
          <a:xfrm>
            <a:off x="6151894" y="584684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POWER</a:t>
            </a:r>
            <a:br>
              <a:rPr lang="de-DE" sz="1400" dirty="0">
                <a:latin typeface="Source Sans Pro Semibold"/>
                <a:cs typeface="Source Sans Pro Semibold"/>
              </a:rPr>
            </a:br>
            <a:r>
              <a:rPr lang="de-DE" sz="1400" dirty="0">
                <a:latin typeface="Source Sans Pro Semibold"/>
                <a:cs typeface="Source Sans Pro Semibold"/>
              </a:rPr>
              <a:t>MANAGEMENT</a:t>
            </a:r>
          </a:p>
        </p:txBody>
      </p:sp>
      <p:sp>
        <p:nvSpPr>
          <p:cNvPr id="7" name="Abgerundetes Rechteck 6"/>
          <p:cNvSpPr/>
          <p:nvPr/>
        </p:nvSpPr>
        <p:spPr>
          <a:xfrm>
            <a:off x="7318049" y="1658997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OPTO-</a:t>
            </a:r>
            <a:br>
              <a:rPr lang="de-DE" sz="1400" dirty="0">
                <a:latin typeface="Source Sans Pro Semibold"/>
                <a:cs typeface="Source Sans Pro Semibold"/>
              </a:rPr>
            </a:br>
            <a:r>
              <a:rPr lang="de-DE" sz="1400" dirty="0">
                <a:latin typeface="Source Sans Pro Semibold"/>
                <a:cs typeface="Source Sans Pro Semibold"/>
              </a:rPr>
              <a:t>ELECTRONIC/</a:t>
            </a:r>
            <a:br>
              <a:rPr lang="de-DE" sz="1400" dirty="0">
                <a:latin typeface="Source Sans Pro Semibold"/>
                <a:cs typeface="Source Sans Pro Semibold"/>
              </a:rPr>
            </a:br>
            <a:r>
              <a:rPr lang="de-DE" sz="1400" dirty="0">
                <a:latin typeface="Source Sans Pro Semibold"/>
                <a:cs typeface="Source Sans Pro Semibold"/>
              </a:rPr>
              <a:t>DISPLAYS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8484205" y="2675722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SENSORS</a:t>
            </a:r>
          </a:p>
        </p:txBody>
      </p:sp>
      <p:sp>
        <p:nvSpPr>
          <p:cNvPr id="9" name="Abgerundetes Rechteck 8"/>
          <p:cNvSpPr/>
          <p:nvPr/>
        </p:nvSpPr>
        <p:spPr>
          <a:xfrm>
            <a:off x="7318049" y="3709822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STORAGE</a:t>
            </a:r>
          </a:p>
        </p:txBody>
      </p:sp>
      <p:sp>
        <p:nvSpPr>
          <p:cNvPr id="10" name="Abgerundetes Rechteck 9"/>
          <p:cNvSpPr/>
          <p:nvPr/>
        </p:nvSpPr>
        <p:spPr>
          <a:xfrm>
            <a:off x="6151894" y="4715129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NETWORKING/</a:t>
            </a:r>
            <a:br>
              <a:rPr lang="de-DE" sz="1400" dirty="0">
                <a:latin typeface="Source Sans Pro Semibold"/>
                <a:cs typeface="Source Sans Pro Semibold"/>
              </a:rPr>
            </a:br>
            <a:r>
              <a:rPr lang="de-DE" sz="1400" dirty="0">
                <a:latin typeface="Source Sans Pro Semibold"/>
                <a:cs typeface="Source Sans Pro Semibold"/>
              </a:rPr>
              <a:t>DATACOM</a:t>
            </a:r>
          </a:p>
        </p:txBody>
      </p:sp>
      <p:sp>
        <p:nvSpPr>
          <p:cNvPr id="11" name="Abgerundetes Rechteck 10"/>
          <p:cNvSpPr/>
          <p:nvPr/>
        </p:nvSpPr>
        <p:spPr>
          <a:xfrm>
            <a:off x="5025951" y="3709822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RF MICROWAVE WIRELESS</a:t>
            </a:r>
          </a:p>
        </p:txBody>
      </p:sp>
      <p:sp>
        <p:nvSpPr>
          <p:cNvPr id="12" name="Abgerundetes Rechteck 11"/>
          <p:cNvSpPr/>
          <p:nvPr/>
        </p:nvSpPr>
        <p:spPr>
          <a:xfrm>
            <a:off x="3859795" y="2675722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MOTION</a:t>
            </a:r>
            <a:br>
              <a:rPr lang="de-DE" sz="1400" dirty="0">
                <a:latin typeface="Source Sans Pro Semibold"/>
                <a:cs typeface="Source Sans Pro Semibold"/>
              </a:rPr>
            </a:br>
            <a:r>
              <a:rPr lang="de-DE" sz="1400" dirty="0">
                <a:latin typeface="Source Sans Pro Semibold"/>
                <a:cs typeface="Source Sans Pro Semibold"/>
              </a:rPr>
              <a:t>CONTROL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5025951" y="1484784"/>
            <a:ext cx="1568278" cy="1568278"/>
          </a:xfrm>
          <a:prstGeom prst="roundRect">
            <a:avLst>
              <a:gd name="adj" fmla="val 24000"/>
            </a:avLst>
          </a:prstGeom>
          <a:solidFill>
            <a:schemeClr val="accent3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SIGNAL</a:t>
            </a:r>
            <a:br>
              <a:rPr lang="de-DE" sz="1400" dirty="0">
                <a:latin typeface="Source Sans Pro Semibold"/>
                <a:cs typeface="Source Sans Pro Semibold"/>
              </a:rPr>
            </a:br>
            <a:r>
              <a:rPr lang="de-DE" sz="1400" dirty="0">
                <a:latin typeface="Source Sans Pro Semibold"/>
                <a:cs typeface="Source Sans Pro Semibold"/>
              </a:rPr>
              <a:t>PROCESSING/</a:t>
            </a:r>
          </a:p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MICRO-CONTROLLERS</a:t>
            </a:r>
          </a:p>
        </p:txBody>
      </p:sp>
      <p:sp>
        <p:nvSpPr>
          <p:cNvPr id="14" name="Abgerundetes Rechteck 13">
            <a:extLst>
              <a:ext uri="{FF2B5EF4-FFF2-40B4-BE49-F238E27FC236}">
                <a16:creationId xmlns:a16="http://schemas.microsoft.com/office/drawing/2014/main" id="{365E111C-3D77-B240-9284-4421EE7F563E}"/>
              </a:ext>
            </a:extLst>
          </p:cNvPr>
          <p:cNvSpPr/>
          <p:nvPr/>
        </p:nvSpPr>
        <p:spPr>
          <a:xfrm>
            <a:off x="6475993" y="1675021"/>
            <a:ext cx="920080" cy="293839"/>
          </a:xfrm>
          <a:prstGeom prst="roundRect">
            <a:avLst>
              <a:gd name="adj" fmla="val 24000"/>
            </a:avLst>
          </a:prstGeom>
          <a:solidFill>
            <a:schemeClr val="bg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38,6 %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FDB98E1E-1C3E-F242-AB62-5CF265A73982}"/>
              </a:ext>
            </a:extLst>
          </p:cNvPr>
          <p:cNvSpPr txBox="1"/>
          <p:nvPr/>
        </p:nvSpPr>
        <p:spPr>
          <a:xfrm>
            <a:off x="839416" y="866689"/>
            <a:ext cx="36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err="1">
                <a:latin typeface="Source Sans Pro"/>
                <a:cs typeface="Source Sans Pro"/>
              </a:rPr>
              <a:t>according</a:t>
            </a:r>
            <a:r>
              <a:rPr lang="de-DE" sz="2000" dirty="0">
                <a:latin typeface="Source Sans Pro"/>
                <a:cs typeface="Source Sans Pro"/>
              </a:rPr>
              <a:t> </a:t>
            </a:r>
            <a:r>
              <a:rPr lang="de-DE" sz="2000" dirty="0" err="1">
                <a:latin typeface="Source Sans Pro"/>
                <a:cs typeface="Source Sans Pro"/>
              </a:rPr>
              <a:t>to</a:t>
            </a:r>
            <a:r>
              <a:rPr lang="de-DE" sz="2000" dirty="0">
                <a:latin typeface="Source Sans Pro"/>
                <a:cs typeface="Source Sans Pro"/>
              </a:rPr>
              <a:t> </a:t>
            </a:r>
            <a:r>
              <a:rPr lang="de-DE" sz="2000" dirty="0" err="1">
                <a:latin typeface="Source Sans Pro"/>
                <a:cs typeface="Source Sans Pro"/>
              </a:rPr>
              <a:t>turnover</a:t>
            </a:r>
            <a:r>
              <a:rPr lang="de-DE" sz="2000" dirty="0">
                <a:latin typeface="Source Sans Pro"/>
                <a:cs typeface="Source Sans Pro"/>
              </a:rPr>
              <a:t> </a:t>
            </a:r>
            <a:r>
              <a:rPr lang="de-DE" sz="2000" dirty="0" err="1">
                <a:latin typeface="Source Sans Pro"/>
                <a:cs typeface="Source Sans Pro"/>
              </a:rPr>
              <a:t>level</a:t>
            </a:r>
            <a:r>
              <a:rPr lang="de-DE" sz="2000" dirty="0">
                <a:latin typeface="Source Sans Pro"/>
                <a:cs typeface="Source Sans Pro"/>
              </a:rPr>
              <a:t> in %</a:t>
            </a:r>
          </a:p>
        </p:txBody>
      </p:sp>
      <p:sp>
        <p:nvSpPr>
          <p:cNvPr id="18" name="Abgerundetes Rechteck 17">
            <a:extLst>
              <a:ext uri="{FF2B5EF4-FFF2-40B4-BE49-F238E27FC236}">
                <a16:creationId xmlns:a16="http://schemas.microsoft.com/office/drawing/2014/main" id="{10E13574-A3FD-4544-86C5-606B7487F14D}"/>
              </a:ext>
            </a:extLst>
          </p:cNvPr>
          <p:cNvSpPr/>
          <p:nvPr/>
        </p:nvSpPr>
        <p:spPr>
          <a:xfrm>
            <a:off x="7642148" y="2838117"/>
            <a:ext cx="920080" cy="293839"/>
          </a:xfrm>
          <a:prstGeom prst="roundRect">
            <a:avLst>
              <a:gd name="adj" fmla="val 24000"/>
            </a:avLst>
          </a:prstGeom>
          <a:solidFill>
            <a:schemeClr val="bg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8,2 %</a:t>
            </a:r>
          </a:p>
        </p:txBody>
      </p:sp>
      <p:sp>
        <p:nvSpPr>
          <p:cNvPr id="19" name="Abgerundetes Rechteck 18">
            <a:extLst>
              <a:ext uri="{FF2B5EF4-FFF2-40B4-BE49-F238E27FC236}">
                <a16:creationId xmlns:a16="http://schemas.microsoft.com/office/drawing/2014/main" id="{CA5D1511-36F4-1346-9D69-DAECB6C95929}"/>
              </a:ext>
            </a:extLst>
          </p:cNvPr>
          <p:cNvSpPr/>
          <p:nvPr/>
        </p:nvSpPr>
        <p:spPr>
          <a:xfrm>
            <a:off x="8807812" y="3788750"/>
            <a:ext cx="920080" cy="293839"/>
          </a:xfrm>
          <a:prstGeom prst="roundRect">
            <a:avLst>
              <a:gd name="adj" fmla="val 24000"/>
            </a:avLst>
          </a:prstGeom>
          <a:solidFill>
            <a:schemeClr val="bg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8,4 %</a:t>
            </a:r>
          </a:p>
        </p:txBody>
      </p:sp>
      <p:sp>
        <p:nvSpPr>
          <p:cNvPr id="20" name="Abgerundetes Rechteck 19">
            <a:extLst>
              <a:ext uri="{FF2B5EF4-FFF2-40B4-BE49-F238E27FC236}">
                <a16:creationId xmlns:a16="http://schemas.microsoft.com/office/drawing/2014/main" id="{0C24B07B-65CF-FB49-BB40-B1D7FCB7B5B0}"/>
              </a:ext>
            </a:extLst>
          </p:cNvPr>
          <p:cNvSpPr/>
          <p:nvPr/>
        </p:nvSpPr>
        <p:spPr>
          <a:xfrm>
            <a:off x="7642148" y="4805475"/>
            <a:ext cx="920080" cy="293839"/>
          </a:xfrm>
          <a:prstGeom prst="roundRect">
            <a:avLst>
              <a:gd name="adj" fmla="val 24000"/>
            </a:avLst>
          </a:prstGeom>
          <a:solidFill>
            <a:schemeClr val="bg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6,4 %</a:t>
            </a:r>
          </a:p>
        </p:txBody>
      </p:sp>
      <p:sp>
        <p:nvSpPr>
          <p:cNvPr id="21" name="Abgerundetes Rechteck 20">
            <a:extLst>
              <a:ext uri="{FF2B5EF4-FFF2-40B4-BE49-F238E27FC236}">
                <a16:creationId xmlns:a16="http://schemas.microsoft.com/office/drawing/2014/main" id="{596E26FA-E1AA-F640-82D6-0716134B6807}"/>
              </a:ext>
            </a:extLst>
          </p:cNvPr>
          <p:cNvSpPr/>
          <p:nvPr/>
        </p:nvSpPr>
        <p:spPr>
          <a:xfrm>
            <a:off x="6475993" y="5789888"/>
            <a:ext cx="920080" cy="293839"/>
          </a:xfrm>
          <a:prstGeom prst="roundRect">
            <a:avLst>
              <a:gd name="adj" fmla="val 24000"/>
            </a:avLst>
          </a:prstGeom>
          <a:solidFill>
            <a:schemeClr val="bg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9,4 %</a:t>
            </a:r>
          </a:p>
        </p:txBody>
      </p:sp>
      <p:sp>
        <p:nvSpPr>
          <p:cNvPr id="22" name="Abgerundetes Rechteck 21">
            <a:extLst>
              <a:ext uri="{FF2B5EF4-FFF2-40B4-BE49-F238E27FC236}">
                <a16:creationId xmlns:a16="http://schemas.microsoft.com/office/drawing/2014/main" id="{DCA6DF47-E5D3-1C40-BEFA-8E33D43D20CD}"/>
              </a:ext>
            </a:extLst>
          </p:cNvPr>
          <p:cNvSpPr/>
          <p:nvPr/>
        </p:nvSpPr>
        <p:spPr>
          <a:xfrm>
            <a:off x="5315700" y="4905164"/>
            <a:ext cx="920080" cy="293839"/>
          </a:xfrm>
          <a:prstGeom prst="roundRect">
            <a:avLst>
              <a:gd name="adj" fmla="val 24000"/>
            </a:avLst>
          </a:prstGeom>
          <a:solidFill>
            <a:schemeClr val="bg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14,2 %</a:t>
            </a:r>
          </a:p>
        </p:txBody>
      </p:sp>
      <p:sp>
        <p:nvSpPr>
          <p:cNvPr id="23" name="Abgerundetes Rechteck 22">
            <a:extLst>
              <a:ext uri="{FF2B5EF4-FFF2-40B4-BE49-F238E27FC236}">
                <a16:creationId xmlns:a16="http://schemas.microsoft.com/office/drawing/2014/main" id="{FFE355DC-466F-4F4F-B5B0-7194F796F59A}"/>
              </a:ext>
            </a:extLst>
          </p:cNvPr>
          <p:cNvSpPr/>
          <p:nvPr/>
        </p:nvSpPr>
        <p:spPr>
          <a:xfrm>
            <a:off x="4183894" y="3789306"/>
            <a:ext cx="920080" cy="293839"/>
          </a:xfrm>
          <a:prstGeom prst="roundRect">
            <a:avLst>
              <a:gd name="adj" fmla="val 24000"/>
            </a:avLst>
          </a:prstGeom>
          <a:solidFill>
            <a:schemeClr val="bg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10,2 %</a:t>
            </a:r>
          </a:p>
        </p:txBody>
      </p:sp>
      <p:sp>
        <p:nvSpPr>
          <p:cNvPr id="24" name="Abgerundetes Rechteck 23">
            <a:extLst>
              <a:ext uri="{FF2B5EF4-FFF2-40B4-BE49-F238E27FC236}">
                <a16:creationId xmlns:a16="http://schemas.microsoft.com/office/drawing/2014/main" id="{EB22DC74-EC72-854E-AE40-0D7A03ED4807}"/>
              </a:ext>
            </a:extLst>
          </p:cNvPr>
          <p:cNvSpPr/>
          <p:nvPr/>
        </p:nvSpPr>
        <p:spPr>
          <a:xfrm>
            <a:off x="5350050" y="2740013"/>
            <a:ext cx="920080" cy="293839"/>
          </a:xfrm>
          <a:prstGeom prst="roundRect">
            <a:avLst>
              <a:gd name="adj" fmla="val 24000"/>
            </a:avLst>
          </a:prstGeom>
          <a:solidFill>
            <a:schemeClr val="bg2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93600" rtlCol="0" anchor="ctr"/>
          <a:lstStyle/>
          <a:p>
            <a:pPr algn="ctr">
              <a:lnSpc>
                <a:spcPts val="2020"/>
              </a:lnSpc>
            </a:pPr>
            <a:r>
              <a:rPr lang="de-DE" sz="1400" dirty="0">
                <a:latin typeface="Source Sans Pro Semibold"/>
                <a:cs typeface="Source Sans Pro Semibold"/>
              </a:rPr>
              <a:t>4,6 %</a:t>
            </a:r>
          </a:p>
        </p:txBody>
      </p:sp>
    </p:spTree>
    <p:extLst>
      <p:ext uri="{BB962C8B-B14F-4D97-AF65-F5344CB8AC3E}">
        <p14:creationId xmlns:p14="http://schemas.microsoft.com/office/powerpoint/2010/main" val="189458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00"/>
                            </p:stCondLst>
                            <p:childTnLst>
                              <p:par>
                                <p:cTn id="10" presetID="2" presetClass="entr" presetSubtype="2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"/>
                            </p:stCondLst>
                            <p:childTnLst>
                              <p:par>
                                <p:cTn id="15" presetID="2" presetClass="entr" presetSubtype="2" decel="5000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900"/>
                            </p:stCondLst>
                            <p:childTnLst>
                              <p:par>
                                <p:cTn id="20" presetID="2" presetClass="entr" presetSubtype="2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00"/>
                            </p:stCondLst>
                            <p:childTnLst>
                              <p:par>
                                <p:cTn id="29" presetID="2" presetClass="entr" presetSubtype="2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00"/>
                            </p:stCondLst>
                            <p:childTnLst>
                              <p:par>
                                <p:cTn id="38" presetID="2" presetClass="entr" presetSubtype="2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" presetClass="entr" presetSubtype="2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700"/>
                            </p:stCondLst>
                            <p:childTnLst>
                              <p:par>
                                <p:cTn id="56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400"/>
                            </p:stCondLst>
                            <p:childTnLst>
                              <p:par>
                                <p:cTn id="6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100"/>
                            </p:stCondLst>
                            <p:childTnLst>
                              <p:par>
                                <p:cTn id="74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 rot="340742">
            <a:off x="9872722" y="1561494"/>
            <a:ext cx="1275331" cy="1966739"/>
          </a:xfrm>
          <a:prstGeom prst="ellipse">
            <a:avLst/>
          </a:prstGeom>
          <a:solidFill>
            <a:srgbClr val="FF6600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0" y="20620"/>
            <a:ext cx="12192000" cy="6858000"/>
          </a:xfrm>
          <a:prstGeom prst="rect">
            <a:avLst/>
          </a:prstGeom>
          <a:solidFill>
            <a:srgbClr val="310000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1" name="Textfeld 100">
            <a:extLst>
              <a:ext uri="{FF2B5EF4-FFF2-40B4-BE49-F238E27FC236}">
                <a16:creationId xmlns:a16="http://schemas.microsoft.com/office/drawing/2014/main" id="{3514C310-E0BE-7E4D-ABD2-3C6CAE95FC18}"/>
              </a:ext>
            </a:extLst>
          </p:cNvPr>
          <p:cNvSpPr txBox="1"/>
          <p:nvPr/>
        </p:nvSpPr>
        <p:spPr>
          <a:xfrm>
            <a:off x="3395690" y="2256779"/>
            <a:ext cx="54006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400" dirty="0">
                <a:latin typeface="Source Sans Pro Semibold"/>
                <a:cs typeface="Source Sans Pro Semibold"/>
              </a:rPr>
              <a:t>POWER MANAGEMENT</a:t>
            </a:r>
          </a:p>
          <a:p>
            <a:pPr algn="ctr"/>
            <a:r>
              <a:rPr lang="de-DE" sz="4000" dirty="0" err="1">
                <a:latin typeface="Source Sans Pro Semibold"/>
                <a:cs typeface="Source Sans Pro Semibold"/>
              </a:rPr>
              <a:t>active</a:t>
            </a:r>
            <a:endParaRPr lang="de-DE" sz="4000" dirty="0">
              <a:latin typeface="Source Sans Pro Semibold"/>
              <a:cs typeface="Source Sans Pro Semibold"/>
            </a:endParaRPr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EC9215C7-E9A5-9B4A-8FD6-58490AD6D006}"/>
              </a:ext>
            </a:extLst>
          </p:cNvPr>
          <p:cNvSpPr txBox="1"/>
          <p:nvPr/>
        </p:nvSpPr>
        <p:spPr>
          <a:xfrm>
            <a:off x="860065" y="2272806"/>
            <a:ext cx="211468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dirty="0">
                <a:latin typeface="Source Sans Pro Semibold"/>
                <a:cs typeface="Source Sans Pro Semibold"/>
              </a:rPr>
              <a:t>Battery Charger</a:t>
            </a:r>
            <a:endParaRPr lang="de-DE" sz="2200" dirty="0">
              <a:latin typeface="Source Sans Pro Light"/>
              <a:cs typeface="Source Sans Pro Light"/>
            </a:endParaRPr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C92CCA74-6ED2-964D-BAAD-CF192C5BDC67}"/>
              </a:ext>
            </a:extLst>
          </p:cNvPr>
          <p:cNvSpPr txBox="1"/>
          <p:nvPr/>
        </p:nvSpPr>
        <p:spPr>
          <a:xfrm>
            <a:off x="4654502" y="856971"/>
            <a:ext cx="287450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dirty="0">
                <a:latin typeface="Source Sans Pro Semibold"/>
                <a:cs typeface="Source Sans Pro Semibold"/>
              </a:rPr>
              <a:t>AC/DC Power Supplies</a:t>
            </a:r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2825C773-9E5D-6145-835C-53C21852F3D8}"/>
              </a:ext>
            </a:extLst>
          </p:cNvPr>
          <p:cNvSpPr txBox="1"/>
          <p:nvPr/>
        </p:nvSpPr>
        <p:spPr>
          <a:xfrm>
            <a:off x="7768634" y="1276039"/>
            <a:ext cx="235192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dirty="0">
                <a:latin typeface="Source Sans Pro Semibold"/>
                <a:cs typeface="Source Sans Pro Semibold"/>
              </a:rPr>
              <a:t>DC/DC Converters</a:t>
            </a:r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2AA4C1B4-4B41-E14A-B144-9903C3095383}"/>
              </a:ext>
            </a:extLst>
          </p:cNvPr>
          <p:cNvSpPr txBox="1"/>
          <p:nvPr/>
        </p:nvSpPr>
        <p:spPr>
          <a:xfrm>
            <a:off x="8773689" y="4638448"/>
            <a:ext cx="245772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dirty="0">
                <a:latin typeface="Source Sans Pro Semibold"/>
                <a:cs typeface="Source Sans Pro Semibold"/>
              </a:rPr>
              <a:t>Protection Devices</a:t>
            </a:r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03B23150-7857-FC41-97D6-FAE87639A003}"/>
              </a:ext>
            </a:extLst>
          </p:cNvPr>
          <p:cNvSpPr txBox="1"/>
          <p:nvPr/>
        </p:nvSpPr>
        <p:spPr>
          <a:xfrm>
            <a:off x="9191485" y="2105241"/>
            <a:ext cx="16193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200" dirty="0">
                <a:latin typeface="Source Sans Pro Semibold"/>
                <a:cs typeface="Source Sans Pro Semibold"/>
              </a:rPr>
              <a:t>Power over </a:t>
            </a:r>
          </a:p>
          <a:p>
            <a:r>
              <a:rPr lang="de-DE" sz="2200" dirty="0">
                <a:latin typeface="Source Sans Pro Semibold"/>
                <a:cs typeface="Source Sans Pro Semibold"/>
              </a:rPr>
              <a:t>Ethernet</a:t>
            </a:r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01AD349A-4A5D-DD45-AAB7-F90C977F70DE}"/>
              </a:ext>
            </a:extLst>
          </p:cNvPr>
          <p:cNvSpPr txBox="1"/>
          <p:nvPr/>
        </p:nvSpPr>
        <p:spPr>
          <a:xfrm>
            <a:off x="9473252" y="2982919"/>
            <a:ext cx="262924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200" dirty="0">
                <a:latin typeface="Source Sans Pro Semibold"/>
                <a:cs typeface="Source Sans Pro Semibold"/>
              </a:rPr>
              <a:t>Switching &amp;</a:t>
            </a:r>
          </a:p>
          <a:p>
            <a:r>
              <a:rPr lang="de-DE" sz="2200" dirty="0">
                <a:latin typeface="Source Sans Pro Semibold"/>
                <a:cs typeface="Source Sans Pro Semibold"/>
              </a:rPr>
              <a:t>Linear Regulator ICs</a:t>
            </a:r>
          </a:p>
          <a:p>
            <a:r>
              <a:rPr lang="de-DE" sz="2200" dirty="0">
                <a:latin typeface="Source Sans Pro Semibold"/>
                <a:cs typeface="Source Sans Pro Semibold"/>
              </a:rPr>
              <a:t>Current &amp; </a:t>
            </a:r>
          </a:p>
          <a:p>
            <a:r>
              <a:rPr lang="de-DE" sz="2200" dirty="0">
                <a:latin typeface="Source Sans Pro Semibold"/>
                <a:cs typeface="Source Sans Pro Semibold"/>
              </a:rPr>
              <a:t>Voltage Sensors</a:t>
            </a: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B1FF4BB1-EBDB-3449-BF06-AF8CF47E56B7}"/>
              </a:ext>
            </a:extLst>
          </p:cNvPr>
          <p:cNvSpPr txBox="1"/>
          <p:nvPr/>
        </p:nvSpPr>
        <p:spPr>
          <a:xfrm>
            <a:off x="4951563" y="5632181"/>
            <a:ext cx="230543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dirty="0">
                <a:latin typeface="Source Sans Pro Semibold"/>
                <a:cs typeface="Source Sans Pro Semibold"/>
              </a:rPr>
              <a:t>MOSFETs &amp; IGBTs</a:t>
            </a:r>
          </a:p>
        </p:txBody>
      </p:sp>
      <p:sp>
        <p:nvSpPr>
          <p:cNvPr id="63" name="Textfeld 62">
            <a:extLst>
              <a:ext uri="{FF2B5EF4-FFF2-40B4-BE49-F238E27FC236}">
                <a16:creationId xmlns:a16="http://schemas.microsoft.com/office/drawing/2014/main" id="{7A14F1E7-8394-BF43-88D3-EE5195E22F81}"/>
              </a:ext>
            </a:extLst>
          </p:cNvPr>
          <p:cNvSpPr txBox="1"/>
          <p:nvPr/>
        </p:nvSpPr>
        <p:spPr>
          <a:xfrm>
            <a:off x="7468889" y="5341377"/>
            <a:ext cx="245451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dirty="0">
                <a:latin typeface="Source Sans Pro Semibold"/>
                <a:cs typeface="Source Sans Pro Semibold"/>
              </a:rPr>
              <a:t>Diodes &amp; Rectifiers</a:t>
            </a:r>
            <a:endParaRPr lang="de-DE" sz="2200" dirty="0">
              <a:latin typeface="Source Sans Pro Light"/>
              <a:cs typeface="Source Sans Pro Light"/>
            </a:endParaRPr>
          </a:p>
        </p:txBody>
      </p:sp>
      <p:sp>
        <p:nvSpPr>
          <p:cNvPr id="64" name="Textfeld 63">
            <a:extLst>
              <a:ext uri="{FF2B5EF4-FFF2-40B4-BE49-F238E27FC236}">
                <a16:creationId xmlns:a16="http://schemas.microsoft.com/office/drawing/2014/main" id="{ED2E7336-CCAB-5D43-A7A9-88DA9FDACD1F}"/>
              </a:ext>
            </a:extLst>
          </p:cNvPr>
          <p:cNvSpPr txBox="1"/>
          <p:nvPr/>
        </p:nvSpPr>
        <p:spPr>
          <a:xfrm>
            <a:off x="401962" y="4432325"/>
            <a:ext cx="28857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200" dirty="0">
                <a:latin typeface="Source Sans Pro" panose="020B0503030403020204" pitchFamily="34" charset="0"/>
                <a:ea typeface="Source Sans Pro" panose="020B0503030403020204" pitchFamily="34" charset="0"/>
                <a:cs typeface="Source Sans Pro Semibold"/>
              </a:rPr>
              <a:t>MOSFET Gate Drivers &amp;</a:t>
            </a:r>
          </a:p>
          <a:p>
            <a:pPr algn="r"/>
            <a:r>
              <a:rPr lang="de-DE" sz="2200" dirty="0">
                <a:latin typeface="Source Sans Pro" panose="020B0503030403020204" pitchFamily="34" charset="0"/>
                <a:ea typeface="Source Sans Pro" panose="020B0503030403020204" pitchFamily="34" charset="0"/>
                <a:cs typeface="Source Sans Pro Semibold"/>
              </a:rPr>
              <a:t>Optocouplers</a:t>
            </a:r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4E0A414D-948F-B54A-8032-499069F2CF8A}"/>
              </a:ext>
            </a:extLst>
          </p:cNvPr>
          <p:cNvSpPr txBox="1"/>
          <p:nvPr/>
        </p:nvSpPr>
        <p:spPr>
          <a:xfrm>
            <a:off x="1177040" y="3449620"/>
            <a:ext cx="142218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dirty="0">
                <a:latin typeface="Source Sans Pro Semibold"/>
                <a:cs typeface="Source Sans Pro Light"/>
              </a:rPr>
              <a:t>Thyristors</a:t>
            </a:r>
          </a:p>
        </p:txBody>
      </p:sp>
      <p:sp>
        <p:nvSpPr>
          <p:cNvPr id="66" name="Textfeld 65">
            <a:extLst>
              <a:ext uri="{FF2B5EF4-FFF2-40B4-BE49-F238E27FC236}">
                <a16:creationId xmlns:a16="http://schemas.microsoft.com/office/drawing/2014/main" id="{C45C2B66-18E1-924F-AB9B-14783C398EA5}"/>
              </a:ext>
            </a:extLst>
          </p:cNvPr>
          <p:cNvSpPr txBox="1"/>
          <p:nvPr/>
        </p:nvSpPr>
        <p:spPr>
          <a:xfrm>
            <a:off x="2619896" y="5301207"/>
            <a:ext cx="20104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dirty="0">
                <a:latin typeface="Source Sans Pro Semibold"/>
                <a:cs typeface="Source Sans Pro Semibold"/>
              </a:rPr>
              <a:t>Silicon Carbide</a:t>
            </a:r>
          </a:p>
          <a:p>
            <a:pPr algn="ctr"/>
            <a:r>
              <a:rPr lang="de-DE" sz="2200" dirty="0">
                <a:latin typeface="Source Sans Pro Semibold"/>
                <a:cs typeface="Source Sans Pro Semibold"/>
              </a:rPr>
              <a:t> (SiC)</a:t>
            </a:r>
          </a:p>
        </p:txBody>
      </p:sp>
      <p:grpSp>
        <p:nvGrpSpPr>
          <p:cNvPr id="67" name="Gruppieren 66">
            <a:extLst>
              <a:ext uri="{FF2B5EF4-FFF2-40B4-BE49-F238E27FC236}">
                <a16:creationId xmlns:a16="http://schemas.microsoft.com/office/drawing/2014/main" id="{7C2B2F23-A8EF-9946-80AE-ABB25B6B5126}"/>
              </a:ext>
            </a:extLst>
          </p:cNvPr>
          <p:cNvGrpSpPr/>
          <p:nvPr/>
        </p:nvGrpSpPr>
        <p:grpSpPr>
          <a:xfrm>
            <a:off x="2756365" y="1412776"/>
            <a:ext cx="6663570" cy="4068836"/>
            <a:chOff x="2756365" y="1412776"/>
            <a:chExt cx="6663570" cy="4068836"/>
          </a:xfrm>
        </p:grpSpPr>
        <p:grpSp>
          <p:nvGrpSpPr>
            <p:cNvPr id="68" name="Gruppierung 4">
              <a:extLst>
                <a:ext uri="{FF2B5EF4-FFF2-40B4-BE49-F238E27FC236}">
                  <a16:creationId xmlns:a16="http://schemas.microsoft.com/office/drawing/2014/main" id="{A9E6674C-596F-CA4E-ACD9-E9C7D5B0E324}"/>
                </a:ext>
              </a:extLst>
            </p:cNvPr>
            <p:cNvGrpSpPr/>
            <p:nvPr/>
          </p:nvGrpSpPr>
          <p:grpSpPr>
            <a:xfrm>
              <a:off x="2756365" y="1412776"/>
              <a:ext cx="6663570" cy="3897587"/>
              <a:chOff x="2430226" y="1516851"/>
              <a:chExt cx="7314311" cy="4278211"/>
            </a:xfrm>
          </p:grpSpPr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6A0EAC57-9348-134D-B571-BB072B685E27}"/>
                  </a:ext>
                </a:extLst>
              </p:cNvPr>
              <p:cNvSpPr/>
              <p:nvPr/>
            </p:nvSpPr>
            <p:spPr>
              <a:xfrm>
                <a:off x="2621614" y="1720198"/>
                <a:ext cx="6948772" cy="4064814"/>
              </a:xfrm>
              <a:prstGeom prst="ellipse">
                <a:avLst/>
              </a:prstGeom>
              <a:noFill/>
              <a:ln w="28575" cmpd="sng"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71" name="Abgerundetes Rechteck 70">
                <a:extLst>
                  <a:ext uri="{FF2B5EF4-FFF2-40B4-BE49-F238E27FC236}">
                    <a16:creationId xmlns:a16="http://schemas.microsoft.com/office/drawing/2014/main" id="{C7934AA1-BA9B-D948-A9E9-82B27FA90F33}"/>
                  </a:ext>
                </a:extLst>
              </p:cNvPr>
              <p:cNvSpPr/>
              <p:nvPr/>
            </p:nvSpPr>
            <p:spPr>
              <a:xfrm>
                <a:off x="5898398" y="1516851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72" name="Abgerundetes Rechteck 71">
                <a:extLst>
                  <a:ext uri="{FF2B5EF4-FFF2-40B4-BE49-F238E27FC236}">
                    <a16:creationId xmlns:a16="http://schemas.microsoft.com/office/drawing/2014/main" id="{AE1DA46C-CFC4-9E46-BFDE-E9ED978C190E}"/>
                  </a:ext>
                </a:extLst>
              </p:cNvPr>
              <p:cNvSpPr/>
              <p:nvPr/>
            </p:nvSpPr>
            <p:spPr>
              <a:xfrm>
                <a:off x="4366003" y="5399017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3" name="Abgerundetes Rechteck 72">
                <a:extLst>
                  <a:ext uri="{FF2B5EF4-FFF2-40B4-BE49-F238E27FC236}">
                    <a16:creationId xmlns:a16="http://schemas.microsoft.com/office/drawing/2014/main" id="{D1027045-0DEE-8546-92F0-A1AB58C10BA7}"/>
                  </a:ext>
                </a:extLst>
              </p:cNvPr>
              <p:cNvSpPr/>
              <p:nvPr/>
            </p:nvSpPr>
            <p:spPr>
              <a:xfrm>
                <a:off x="2948807" y="2504851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74" name="Abgerundetes Rechteck 73">
                <a:extLst>
                  <a:ext uri="{FF2B5EF4-FFF2-40B4-BE49-F238E27FC236}">
                    <a16:creationId xmlns:a16="http://schemas.microsoft.com/office/drawing/2014/main" id="{4B76E573-CAB0-7E4E-8E36-B7DD8D7CE7C0}"/>
                  </a:ext>
                </a:extLst>
              </p:cNvPr>
              <p:cNvSpPr/>
              <p:nvPr/>
            </p:nvSpPr>
            <p:spPr>
              <a:xfrm>
                <a:off x="9348493" y="3768648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75" name="Abgerundetes Rechteck 74">
                <a:extLst>
                  <a:ext uri="{FF2B5EF4-FFF2-40B4-BE49-F238E27FC236}">
                    <a16:creationId xmlns:a16="http://schemas.microsoft.com/office/drawing/2014/main" id="{122400D9-4DFB-FD43-8486-087B0BD3FB1C}"/>
                  </a:ext>
                </a:extLst>
              </p:cNvPr>
              <p:cNvSpPr/>
              <p:nvPr/>
            </p:nvSpPr>
            <p:spPr>
              <a:xfrm>
                <a:off x="7518719" y="1713607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76" name="Abgerundetes Rechteck 75">
                <a:extLst>
                  <a:ext uri="{FF2B5EF4-FFF2-40B4-BE49-F238E27FC236}">
                    <a16:creationId xmlns:a16="http://schemas.microsoft.com/office/drawing/2014/main" id="{16E316FC-061B-AE4C-900F-FCFD0D2AA01C}"/>
                  </a:ext>
                </a:extLst>
              </p:cNvPr>
              <p:cNvSpPr/>
              <p:nvPr/>
            </p:nvSpPr>
            <p:spPr>
              <a:xfrm>
                <a:off x="8889570" y="2504007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77" name="Abgerundetes Rechteck 76">
                <a:extLst>
                  <a:ext uri="{FF2B5EF4-FFF2-40B4-BE49-F238E27FC236}">
                    <a16:creationId xmlns:a16="http://schemas.microsoft.com/office/drawing/2014/main" id="{2DA430DD-4915-BB4A-8A00-827BB1A0803E}"/>
                  </a:ext>
                </a:extLst>
              </p:cNvPr>
              <p:cNvSpPr/>
              <p:nvPr/>
            </p:nvSpPr>
            <p:spPr>
              <a:xfrm>
                <a:off x="7375026" y="5399018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78" name="Abgerundetes Rechteck 77">
                <a:extLst>
                  <a:ext uri="{FF2B5EF4-FFF2-40B4-BE49-F238E27FC236}">
                    <a16:creationId xmlns:a16="http://schemas.microsoft.com/office/drawing/2014/main" id="{0F851D0D-50A2-E549-87C9-7E23AF9B98F5}"/>
                  </a:ext>
                </a:extLst>
              </p:cNvPr>
              <p:cNvSpPr/>
              <p:nvPr/>
            </p:nvSpPr>
            <p:spPr>
              <a:xfrm>
                <a:off x="3141931" y="4795745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9" name="Abgerundetes Rechteck 78">
                <a:extLst>
                  <a:ext uri="{FF2B5EF4-FFF2-40B4-BE49-F238E27FC236}">
                    <a16:creationId xmlns:a16="http://schemas.microsoft.com/office/drawing/2014/main" id="{D49DEADF-ECBA-2D41-99F7-84295C0C7498}"/>
                  </a:ext>
                </a:extLst>
              </p:cNvPr>
              <p:cNvSpPr/>
              <p:nvPr/>
            </p:nvSpPr>
            <p:spPr>
              <a:xfrm>
                <a:off x="8670218" y="4795746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80" name="Abgerundetes Rechteck 79">
                <a:extLst>
                  <a:ext uri="{FF2B5EF4-FFF2-40B4-BE49-F238E27FC236}">
                    <a16:creationId xmlns:a16="http://schemas.microsoft.com/office/drawing/2014/main" id="{7531C221-FE5B-4747-967E-39D638001DC6}"/>
                  </a:ext>
                </a:extLst>
              </p:cNvPr>
              <p:cNvSpPr/>
              <p:nvPr/>
            </p:nvSpPr>
            <p:spPr>
              <a:xfrm>
                <a:off x="4277798" y="1753127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81" name="Abgerundetes Rechteck 80">
                <a:extLst>
                  <a:ext uri="{FF2B5EF4-FFF2-40B4-BE49-F238E27FC236}">
                    <a16:creationId xmlns:a16="http://schemas.microsoft.com/office/drawing/2014/main" id="{AAC04F3F-680A-4149-8293-0F76D8FF3807}"/>
                  </a:ext>
                </a:extLst>
              </p:cNvPr>
              <p:cNvSpPr/>
              <p:nvPr/>
            </p:nvSpPr>
            <p:spPr>
              <a:xfrm>
                <a:off x="2430226" y="3768648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69" name="Abgerundetes Rechteck 68">
              <a:extLst>
                <a:ext uri="{FF2B5EF4-FFF2-40B4-BE49-F238E27FC236}">
                  <a16:creationId xmlns:a16="http://schemas.microsoft.com/office/drawing/2014/main" id="{BA395AA0-4F2E-C545-9795-DA0E9C953686}"/>
                </a:ext>
              </a:extLst>
            </p:cNvPr>
            <p:cNvSpPr/>
            <p:nvPr/>
          </p:nvSpPr>
          <p:spPr>
            <a:xfrm>
              <a:off x="5917445" y="5120803"/>
              <a:ext cx="360809" cy="360809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82" name="Textfeld 81">
            <a:extLst>
              <a:ext uri="{FF2B5EF4-FFF2-40B4-BE49-F238E27FC236}">
                <a16:creationId xmlns:a16="http://schemas.microsoft.com/office/drawing/2014/main" id="{D8BFAAF9-3AC1-4748-952B-165E334F89F2}"/>
              </a:ext>
            </a:extLst>
          </p:cNvPr>
          <p:cNvSpPr txBox="1"/>
          <p:nvPr/>
        </p:nvSpPr>
        <p:spPr>
          <a:xfrm>
            <a:off x="1955540" y="1160748"/>
            <a:ext cx="20633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200" dirty="0">
                <a:latin typeface="Source Sans Pro Semibold"/>
                <a:cs typeface="Source Sans Pro Semibold"/>
              </a:rPr>
              <a:t>Compact PCI</a:t>
            </a:r>
          </a:p>
          <a:p>
            <a:pPr algn="r"/>
            <a:r>
              <a:rPr lang="de-DE" sz="2200" dirty="0">
                <a:latin typeface="Source Sans Pro Semibold"/>
                <a:cs typeface="Source Sans Pro Light"/>
              </a:rPr>
              <a:t>Power </a:t>
            </a:r>
            <a:r>
              <a:rPr lang="de-DE" sz="2200" dirty="0" err="1">
                <a:latin typeface="Source Sans Pro Semibold"/>
                <a:cs typeface="Source Sans Pro Light"/>
              </a:rPr>
              <a:t>Supplies</a:t>
            </a:r>
            <a:endParaRPr lang="de-DE" sz="2200" dirty="0">
              <a:latin typeface="Source Sans Pro Light"/>
              <a:cs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296903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 rot="340742">
            <a:off x="9872722" y="1561494"/>
            <a:ext cx="1275331" cy="1966739"/>
          </a:xfrm>
          <a:prstGeom prst="ellipse">
            <a:avLst/>
          </a:prstGeom>
          <a:solidFill>
            <a:srgbClr val="FF6600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2654" y="-8620"/>
            <a:ext cx="12192000" cy="6858000"/>
          </a:xfrm>
          <a:prstGeom prst="rect">
            <a:avLst/>
          </a:prstGeom>
          <a:solidFill>
            <a:srgbClr val="310000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79F9E070-C0B4-D44E-887E-244BA112BAE1}"/>
              </a:ext>
            </a:extLst>
          </p:cNvPr>
          <p:cNvSpPr txBox="1"/>
          <p:nvPr/>
        </p:nvSpPr>
        <p:spPr>
          <a:xfrm>
            <a:off x="3395700" y="2240868"/>
            <a:ext cx="54006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400" dirty="0">
                <a:latin typeface="Source Sans Pro Semibold"/>
                <a:cs typeface="Source Sans Pro Semibold"/>
              </a:rPr>
              <a:t>POWER MANAGEMENT</a:t>
            </a:r>
          </a:p>
          <a:p>
            <a:pPr algn="ctr"/>
            <a:r>
              <a:rPr lang="de-DE" sz="4000" dirty="0">
                <a:latin typeface="Source Sans Pro Semibold"/>
                <a:cs typeface="Source Sans Pro Semibold"/>
              </a:rPr>
              <a:t>passive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23AFEECA-C337-1840-B394-F00D9069CCF7}"/>
              </a:ext>
            </a:extLst>
          </p:cNvPr>
          <p:cNvSpPr txBox="1"/>
          <p:nvPr/>
        </p:nvSpPr>
        <p:spPr>
          <a:xfrm>
            <a:off x="6629972" y="858498"/>
            <a:ext cx="87235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200" dirty="0">
                <a:latin typeface="Source Sans Pro Semibold"/>
                <a:cs typeface="Source Sans Pro Semibold"/>
              </a:rPr>
              <a:t>Fuses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B363F700-2326-5A42-8DAC-34D7FBDAE9B1}"/>
              </a:ext>
            </a:extLst>
          </p:cNvPr>
          <p:cNvSpPr txBox="1"/>
          <p:nvPr/>
        </p:nvSpPr>
        <p:spPr>
          <a:xfrm>
            <a:off x="8627130" y="1688617"/>
            <a:ext cx="12682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dirty="0">
                <a:latin typeface="Source Sans Pro Semibold"/>
                <a:cs typeface="Source Sans Pro Semibold"/>
              </a:rPr>
              <a:t>Varistors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E812407C-FA32-4448-BC25-E46137472382}"/>
              </a:ext>
            </a:extLst>
          </p:cNvPr>
          <p:cNvSpPr txBox="1"/>
          <p:nvPr/>
        </p:nvSpPr>
        <p:spPr>
          <a:xfrm>
            <a:off x="6885746" y="5487615"/>
            <a:ext cx="95250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dirty="0">
                <a:latin typeface="Source Sans Pro Semibold"/>
                <a:cs typeface="Source Sans Pro Semibold"/>
              </a:rPr>
              <a:t>Filters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5C1ECBE9-ECA4-DD4B-B8FC-62D265591EB1}"/>
              </a:ext>
            </a:extLst>
          </p:cNvPr>
          <p:cNvSpPr txBox="1"/>
          <p:nvPr/>
        </p:nvSpPr>
        <p:spPr>
          <a:xfrm>
            <a:off x="9248513" y="4026643"/>
            <a:ext cx="22204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dirty="0">
                <a:latin typeface="Source Sans Pro Semibold"/>
                <a:cs typeface="Source Sans Pro Semibold"/>
              </a:rPr>
              <a:t>Thermal Sensors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C05E23D7-BB8A-ED40-9151-5BD5929A7F10}"/>
              </a:ext>
            </a:extLst>
          </p:cNvPr>
          <p:cNvSpPr txBox="1"/>
          <p:nvPr/>
        </p:nvSpPr>
        <p:spPr>
          <a:xfrm>
            <a:off x="3726465" y="5474216"/>
            <a:ext cx="188545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dirty="0">
                <a:latin typeface="Source Sans Pro Semibold"/>
                <a:cs typeface="Source Sans Pro Semibold"/>
              </a:rPr>
              <a:t>Transformers </a:t>
            </a:r>
          </a:p>
          <a:p>
            <a:pPr algn="ctr"/>
            <a:r>
              <a:rPr lang="de-DE" sz="2200" dirty="0">
                <a:latin typeface="Source Sans Pro Semibold"/>
                <a:cs typeface="Source Sans Pro Light"/>
              </a:rPr>
              <a:t>&amp; EMI Chokes</a:t>
            </a:r>
            <a:endParaRPr lang="de-DE" sz="2200" dirty="0">
              <a:latin typeface="Source Sans Pro Light"/>
              <a:cs typeface="Source Sans Pro Light"/>
            </a:endParaRP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5C417A3B-838B-024A-A2EB-6BD844DCEE1B}"/>
              </a:ext>
            </a:extLst>
          </p:cNvPr>
          <p:cNvSpPr txBox="1"/>
          <p:nvPr/>
        </p:nvSpPr>
        <p:spPr>
          <a:xfrm>
            <a:off x="1423952" y="4006225"/>
            <a:ext cx="148630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dirty="0">
                <a:latin typeface="Source Sans Pro Semibold"/>
                <a:cs typeface="Source Sans Pro Light"/>
              </a:rPr>
              <a:t>Capacitors</a:t>
            </a:r>
            <a:endParaRPr lang="de-DE" sz="2200" dirty="0">
              <a:latin typeface="Source Sans Pro Light"/>
              <a:cs typeface="Source Sans Pro Light"/>
            </a:endParaRP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3C256CA8-5DF2-4F49-94C7-D08D6875F7BC}"/>
              </a:ext>
            </a:extLst>
          </p:cNvPr>
          <p:cNvSpPr txBox="1"/>
          <p:nvPr/>
        </p:nvSpPr>
        <p:spPr>
          <a:xfrm>
            <a:off x="1792758" y="1825164"/>
            <a:ext cx="138691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dirty="0">
                <a:latin typeface="Source Sans Pro Semibold"/>
                <a:cs typeface="Source Sans Pro Semibold"/>
              </a:rPr>
              <a:t>Heatsinks</a:t>
            </a:r>
            <a:endParaRPr lang="de-DE" sz="2200" dirty="0">
              <a:latin typeface="Source Sans Pro Light"/>
              <a:cs typeface="Source Sans Pro Light"/>
            </a:endParaRPr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6364E2EC-1E61-1840-853C-BBD68E913989}"/>
              </a:ext>
            </a:extLst>
          </p:cNvPr>
          <p:cNvGrpSpPr/>
          <p:nvPr/>
        </p:nvGrpSpPr>
        <p:grpSpPr>
          <a:xfrm>
            <a:off x="2930725" y="1477632"/>
            <a:ext cx="6330553" cy="3896354"/>
            <a:chOff x="2930725" y="1477632"/>
            <a:chExt cx="6330553" cy="3896354"/>
          </a:xfrm>
        </p:grpSpPr>
        <p:grpSp>
          <p:nvGrpSpPr>
            <p:cNvPr id="37" name="Gruppierung 4">
              <a:extLst>
                <a:ext uri="{FF2B5EF4-FFF2-40B4-BE49-F238E27FC236}">
                  <a16:creationId xmlns:a16="http://schemas.microsoft.com/office/drawing/2014/main" id="{7DBEB653-C95C-A64A-AEEB-6DB296BC0730}"/>
                </a:ext>
              </a:extLst>
            </p:cNvPr>
            <p:cNvGrpSpPr/>
            <p:nvPr/>
          </p:nvGrpSpPr>
          <p:grpSpPr>
            <a:xfrm>
              <a:off x="2930725" y="1477632"/>
              <a:ext cx="6330553" cy="3896354"/>
              <a:chOff x="2621614" y="1588040"/>
              <a:chExt cx="6948772" cy="4276857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3245BF9C-EBD1-CE4C-A354-56235CE4C288}"/>
                  </a:ext>
                </a:extLst>
              </p:cNvPr>
              <p:cNvSpPr/>
              <p:nvPr/>
            </p:nvSpPr>
            <p:spPr>
              <a:xfrm>
                <a:off x="2621614" y="1720197"/>
                <a:ext cx="6948772" cy="4064816"/>
              </a:xfrm>
              <a:prstGeom prst="ellipse">
                <a:avLst/>
              </a:prstGeom>
              <a:noFill/>
              <a:ln w="28575" cmpd="sng"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40" name="Abgerundetes Rechteck 39">
                <a:extLst>
                  <a:ext uri="{FF2B5EF4-FFF2-40B4-BE49-F238E27FC236}">
                    <a16:creationId xmlns:a16="http://schemas.microsoft.com/office/drawing/2014/main" id="{8974E5BB-6861-2B4C-A2DD-10952F3B5BB6}"/>
                  </a:ext>
                </a:extLst>
              </p:cNvPr>
              <p:cNvSpPr/>
              <p:nvPr/>
            </p:nvSpPr>
            <p:spPr>
              <a:xfrm>
                <a:off x="6962868" y="1588040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41" name="Abgerundetes Rechteck 40">
                <a:extLst>
                  <a:ext uri="{FF2B5EF4-FFF2-40B4-BE49-F238E27FC236}">
                    <a16:creationId xmlns:a16="http://schemas.microsoft.com/office/drawing/2014/main" id="{872B1F34-4895-D547-A7ED-0FE54117252C}"/>
                  </a:ext>
                </a:extLst>
              </p:cNvPr>
              <p:cNvSpPr/>
              <p:nvPr/>
            </p:nvSpPr>
            <p:spPr>
              <a:xfrm>
                <a:off x="4762977" y="5468009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42" name="Abgerundetes Rechteck 41">
                <a:extLst>
                  <a:ext uri="{FF2B5EF4-FFF2-40B4-BE49-F238E27FC236}">
                    <a16:creationId xmlns:a16="http://schemas.microsoft.com/office/drawing/2014/main" id="{62111A11-B481-9D48-8814-4842A23D70B0}"/>
                  </a:ext>
                </a:extLst>
              </p:cNvPr>
              <p:cNvSpPr/>
              <p:nvPr/>
            </p:nvSpPr>
            <p:spPr>
              <a:xfrm>
                <a:off x="8936163" y="2473517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43" name="Abgerundetes Rechteck 42">
                <a:extLst>
                  <a:ext uri="{FF2B5EF4-FFF2-40B4-BE49-F238E27FC236}">
                    <a16:creationId xmlns:a16="http://schemas.microsoft.com/office/drawing/2014/main" id="{6C3CA49F-3C33-F444-85EF-CB8888CFE5BE}"/>
                  </a:ext>
                </a:extLst>
              </p:cNvPr>
              <p:cNvSpPr/>
              <p:nvPr/>
            </p:nvSpPr>
            <p:spPr>
              <a:xfrm>
                <a:off x="6968658" y="5468853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4" name="Abgerundetes Rechteck 43">
                <a:extLst>
                  <a:ext uri="{FF2B5EF4-FFF2-40B4-BE49-F238E27FC236}">
                    <a16:creationId xmlns:a16="http://schemas.microsoft.com/office/drawing/2014/main" id="{BAE044E3-F702-C14A-9799-F832D83AC239}"/>
                  </a:ext>
                </a:extLst>
              </p:cNvPr>
              <p:cNvSpPr/>
              <p:nvPr/>
            </p:nvSpPr>
            <p:spPr>
              <a:xfrm>
                <a:off x="2736797" y="4441332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45" name="Abgerundetes Rechteck 44">
                <a:extLst>
                  <a:ext uri="{FF2B5EF4-FFF2-40B4-BE49-F238E27FC236}">
                    <a16:creationId xmlns:a16="http://schemas.microsoft.com/office/drawing/2014/main" id="{90DDC03D-2CBE-AB4E-9655-DE742DAA7FB8}"/>
                  </a:ext>
                </a:extLst>
              </p:cNvPr>
              <p:cNvSpPr/>
              <p:nvPr/>
            </p:nvSpPr>
            <p:spPr>
              <a:xfrm>
                <a:off x="9019636" y="4441332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55" name="Abgerundetes Rechteck 54">
                <a:extLst>
                  <a:ext uri="{FF2B5EF4-FFF2-40B4-BE49-F238E27FC236}">
                    <a16:creationId xmlns:a16="http://schemas.microsoft.com/office/drawing/2014/main" id="{C0C6BA36-FBCB-054D-BA65-D85ACAA6408C}"/>
                  </a:ext>
                </a:extLst>
              </p:cNvPr>
              <p:cNvSpPr/>
              <p:nvPr/>
            </p:nvSpPr>
            <p:spPr>
              <a:xfrm>
                <a:off x="2855357" y="2508555"/>
                <a:ext cx="396044" cy="396044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</p:grpSp>
        <p:sp>
          <p:nvSpPr>
            <p:cNvPr id="38" name="Abgerundetes Rechteck 37">
              <a:extLst>
                <a:ext uri="{FF2B5EF4-FFF2-40B4-BE49-F238E27FC236}">
                  <a16:creationId xmlns:a16="http://schemas.microsoft.com/office/drawing/2014/main" id="{E1A4FAF8-5B14-5641-8FC4-667422F989BA}"/>
                </a:ext>
              </a:extLst>
            </p:cNvPr>
            <p:cNvSpPr/>
            <p:nvPr/>
          </p:nvSpPr>
          <p:spPr>
            <a:xfrm>
              <a:off x="4905978" y="1477632"/>
              <a:ext cx="360809" cy="360809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56" name="Textfeld 55">
            <a:extLst>
              <a:ext uri="{FF2B5EF4-FFF2-40B4-BE49-F238E27FC236}">
                <a16:creationId xmlns:a16="http://schemas.microsoft.com/office/drawing/2014/main" id="{4B33E24C-2417-274C-ACD4-217CCF60EDA6}"/>
              </a:ext>
            </a:extLst>
          </p:cNvPr>
          <p:cNvSpPr txBox="1"/>
          <p:nvPr/>
        </p:nvSpPr>
        <p:spPr>
          <a:xfrm>
            <a:off x="4572902" y="845042"/>
            <a:ext cx="97815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dirty="0" err="1">
                <a:latin typeface="Source Sans Pro Semibold"/>
                <a:cs typeface="Source Sans Pro Semibold"/>
              </a:rPr>
              <a:t>Relays</a:t>
            </a:r>
            <a:endParaRPr lang="de-DE" sz="2200" dirty="0">
              <a:latin typeface="Source Sans Pro Light"/>
              <a:cs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4106376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8715248" y="1736812"/>
            <a:ext cx="2925368" cy="2914909"/>
          </a:xfrm>
          <a:custGeom>
            <a:avLst/>
            <a:gdLst>
              <a:gd name="T0" fmla="*/ 189 w 197"/>
              <a:gd name="T1" fmla="*/ 92 h 196"/>
              <a:gd name="T2" fmla="*/ 196 w 197"/>
              <a:gd name="T3" fmla="*/ 80 h 196"/>
              <a:gd name="T4" fmla="*/ 187 w 197"/>
              <a:gd name="T5" fmla="*/ 79 h 196"/>
              <a:gd name="T6" fmla="*/ 189 w 197"/>
              <a:gd name="T7" fmla="*/ 58 h 196"/>
              <a:gd name="T8" fmla="*/ 183 w 197"/>
              <a:gd name="T9" fmla="*/ 50 h 196"/>
              <a:gd name="T10" fmla="*/ 172 w 197"/>
              <a:gd name="T11" fmla="*/ 35 h 196"/>
              <a:gd name="T12" fmla="*/ 165 w 197"/>
              <a:gd name="T13" fmla="*/ 26 h 196"/>
              <a:gd name="T14" fmla="*/ 147 w 197"/>
              <a:gd name="T15" fmla="*/ 21 h 196"/>
              <a:gd name="T16" fmla="*/ 141 w 197"/>
              <a:gd name="T17" fmla="*/ 9 h 196"/>
              <a:gd name="T18" fmla="*/ 135 w 197"/>
              <a:gd name="T19" fmla="*/ 15 h 196"/>
              <a:gd name="T20" fmla="*/ 122 w 197"/>
              <a:gd name="T21" fmla="*/ 4 h 196"/>
              <a:gd name="T22" fmla="*/ 111 w 197"/>
              <a:gd name="T23" fmla="*/ 0 h 196"/>
              <a:gd name="T24" fmla="*/ 98 w 197"/>
              <a:gd name="T25" fmla="*/ 8 h 196"/>
              <a:gd name="T26" fmla="*/ 98 w 197"/>
              <a:gd name="T27" fmla="*/ 8 h 196"/>
              <a:gd name="T28" fmla="*/ 92 w 197"/>
              <a:gd name="T29" fmla="*/ 2 h 196"/>
              <a:gd name="T30" fmla="*/ 81 w 197"/>
              <a:gd name="T31" fmla="*/ 1 h 196"/>
              <a:gd name="T32" fmla="*/ 65 w 197"/>
              <a:gd name="T33" fmla="*/ 14 h 196"/>
              <a:gd name="T34" fmla="*/ 59 w 197"/>
              <a:gd name="T35" fmla="*/ 7 h 196"/>
              <a:gd name="T36" fmla="*/ 53 w 197"/>
              <a:gd name="T37" fmla="*/ 20 h 196"/>
              <a:gd name="T38" fmla="*/ 35 w 197"/>
              <a:gd name="T39" fmla="*/ 23 h 196"/>
              <a:gd name="T40" fmla="*/ 27 w 197"/>
              <a:gd name="T41" fmla="*/ 33 h 196"/>
              <a:gd name="T42" fmla="*/ 16 w 197"/>
              <a:gd name="T43" fmla="*/ 47 h 196"/>
              <a:gd name="T44" fmla="*/ 9 w 197"/>
              <a:gd name="T45" fmla="*/ 55 h 196"/>
              <a:gd name="T46" fmla="*/ 13 w 197"/>
              <a:gd name="T47" fmla="*/ 69 h 196"/>
              <a:gd name="T48" fmla="*/ 4 w 197"/>
              <a:gd name="T49" fmla="*/ 75 h 196"/>
              <a:gd name="T50" fmla="*/ 2 w 197"/>
              <a:gd name="T51" fmla="*/ 88 h 196"/>
              <a:gd name="T52" fmla="*/ 2 w 197"/>
              <a:gd name="T53" fmla="*/ 105 h 196"/>
              <a:gd name="T54" fmla="*/ 4 w 197"/>
              <a:gd name="T55" fmla="*/ 118 h 196"/>
              <a:gd name="T56" fmla="*/ 15 w 197"/>
              <a:gd name="T57" fmla="*/ 132 h 196"/>
              <a:gd name="T58" fmla="*/ 12 w 197"/>
              <a:gd name="T59" fmla="*/ 145 h 196"/>
              <a:gd name="T60" fmla="*/ 21 w 197"/>
              <a:gd name="T61" fmla="*/ 144 h 196"/>
              <a:gd name="T62" fmla="*/ 25 w 197"/>
              <a:gd name="T63" fmla="*/ 163 h 196"/>
              <a:gd name="T64" fmla="*/ 34 w 197"/>
              <a:gd name="T65" fmla="*/ 170 h 196"/>
              <a:gd name="T66" fmla="*/ 48 w 197"/>
              <a:gd name="T67" fmla="*/ 180 h 196"/>
              <a:gd name="T68" fmla="*/ 58 w 197"/>
              <a:gd name="T69" fmla="*/ 187 h 196"/>
              <a:gd name="T70" fmla="*/ 70 w 197"/>
              <a:gd name="T71" fmla="*/ 183 h 196"/>
              <a:gd name="T72" fmla="*/ 78 w 197"/>
              <a:gd name="T73" fmla="*/ 194 h 196"/>
              <a:gd name="T74" fmla="*/ 89 w 197"/>
              <a:gd name="T75" fmla="*/ 194 h 196"/>
              <a:gd name="T76" fmla="*/ 105 w 197"/>
              <a:gd name="T77" fmla="*/ 188 h 196"/>
              <a:gd name="T78" fmla="*/ 108 w 197"/>
              <a:gd name="T79" fmla="*/ 196 h 196"/>
              <a:gd name="T80" fmla="*/ 118 w 197"/>
              <a:gd name="T81" fmla="*/ 186 h 196"/>
              <a:gd name="T82" fmla="*/ 137 w 197"/>
              <a:gd name="T83" fmla="*/ 189 h 196"/>
              <a:gd name="T84" fmla="*/ 147 w 197"/>
              <a:gd name="T85" fmla="*/ 182 h 196"/>
              <a:gd name="T86" fmla="*/ 161 w 197"/>
              <a:gd name="T87" fmla="*/ 172 h 196"/>
              <a:gd name="T88" fmla="*/ 171 w 197"/>
              <a:gd name="T89" fmla="*/ 166 h 196"/>
              <a:gd name="T90" fmla="*/ 176 w 197"/>
              <a:gd name="T91" fmla="*/ 146 h 196"/>
              <a:gd name="T92" fmla="*/ 184 w 197"/>
              <a:gd name="T93" fmla="*/ 148 h 196"/>
              <a:gd name="T94" fmla="*/ 182 w 197"/>
              <a:gd name="T95" fmla="*/ 134 h 196"/>
              <a:gd name="T96" fmla="*/ 193 w 197"/>
              <a:gd name="T97" fmla="*/ 121 h 196"/>
              <a:gd name="T98" fmla="*/ 197 w 197"/>
              <a:gd name="T99" fmla="*/ 111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97" h="196">
                <a:moveTo>
                  <a:pt x="195" y="108"/>
                </a:moveTo>
                <a:cubicBezTo>
                  <a:pt x="189" y="107"/>
                  <a:pt x="189" y="107"/>
                  <a:pt x="189" y="107"/>
                </a:cubicBezTo>
                <a:cubicBezTo>
                  <a:pt x="190" y="102"/>
                  <a:pt x="190" y="97"/>
                  <a:pt x="189" y="92"/>
                </a:cubicBezTo>
                <a:cubicBezTo>
                  <a:pt x="195" y="91"/>
                  <a:pt x="195" y="91"/>
                  <a:pt x="195" y="91"/>
                </a:cubicBezTo>
                <a:cubicBezTo>
                  <a:pt x="197" y="90"/>
                  <a:pt x="197" y="89"/>
                  <a:pt x="197" y="88"/>
                </a:cubicBezTo>
                <a:cubicBezTo>
                  <a:pt x="197" y="85"/>
                  <a:pt x="197" y="83"/>
                  <a:pt x="196" y="80"/>
                </a:cubicBezTo>
                <a:cubicBezTo>
                  <a:pt x="196" y="79"/>
                  <a:pt x="195" y="78"/>
                  <a:pt x="194" y="78"/>
                </a:cubicBezTo>
                <a:cubicBezTo>
                  <a:pt x="194" y="78"/>
                  <a:pt x="194" y="78"/>
                  <a:pt x="194" y="78"/>
                </a:cubicBezTo>
                <a:cubicBezTo>
                  <a:pt x="187" y="79"/>
                  <a:pt x="187" y="79"/>
                  <a:pt x="187" y="79"/>
                </a:cubicBezTo>
                <a:cubicBezTo>
                  <a:pt x="186" y="74"/>
                  <a:pt x="185" y="69"/>
                  <a:pt x="183" y="64"/>
                </a:cubicBezTo>
                <a:cubicBezTo>
                  <a:pt x="188" y="61"/>
                  <a:pt x="188" y="61"/>
                  <a:pt x="188" y="61"/>
                </a:cubicBezTo>
                <a:cubicBezTo>
                  <a:pt x="189" y="61"/>
                  <a:pt x="190" y="59"/>
                  <a:pt x="189" y="58"/>
                </a:cubicBezTo>
                <a:cubicBezTo>
                  <a:pt x="188" y="56"/>
                  <a:pt x="187" y="53"/>
                  <a:pt x="186" y="51"/>
                </a:cubicBezTo>
                <a:cubicBezTo>
                  <a:pt x="185" y="50"/>
                  <a:pt x="184" y="49"/>
                  <a:pt x="184" y="49"/>
                </a:cubicBezTo>
                <a:cubicBezTo>
                  <a:pt x="183" y="49"/>
                  <a:pt x="183" y="50"/>
                  <a:pt x="183" y="50"/>
                </a:cubicBezTo>
                <a:cubicBezTo>
                  <a:pt x="177" y="52"/>
                  <a:pt x="177" y="52"/>
                  <a:pt x="177" y="52"/>
                </a:cubicBezTo>
                <a:cubicBezTo>
                  <a:pt x="174" y="48"/>
                  <a:pt x="171" y="44"/>
                  <a:pt x="168" y="40"/>
                </a:cubicBezTo>
                <a:cubicBezTo>
                  <a:pt x="172" y="35"/>
                  <a:pt x="172" y="35"/>
                  <a:pt x="172" y="35"/>
                </a:cubicBezTo>
                <a:cubicBezTo>
                  <a:pt x="173" y="35"/>
                  <a:pt x="173" y="33"/>
                  <a:pt x="173" y="32"/>
                </a:cubicBezTo>
                <a:cubicBezTo>
                  <a:pt x="171" y="30"/>
                  <a:pt x="169" y="28"/>
                  <a:pt x="167" y="26"/>
                </a:cubicBezTo>
                <a:cubicBezTo>
                  <a:pt x="166" y="26"/>
                  <a:pt x="166" y="26"/>
                  <a:pt x="165" y="26"/>
                </a:cubicBezTo>
                <a:cubicBezTo>
                  <a:pt x="164" y="26"/>
                  <a:pt x="164" y="26"/>
                  <a:pt x="163" y="26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5" y="27"/>
                  <a:pt x="151" y="24"/>
                  <a:pt x="147" y="21"/>
                </a:cubicBezTo>
                <a:cubicBezTo>
                  <a:pt x="150" y="16"/>
                  <a:pt x="150" y="16"/>
                  <a:pt x="150" y="16"/>
                </a:cubicBezTo>
                <a:cubicBezTo>
                  <a:pt x="150" y="15"/>
                  <a:pt x="150" y="13"/>
                  <a:pt x="149" y="13"/>
                </a:cubicBezTo>
                <a:cubicBezTo>
                  <a:pt x="146" y="12"/>
                  <a:pt x="144" y="10"/>
                  <a:pt x="141" y="9"/>
                </a:cubicBezTo>
                <a:cubicBezTo>
                  <a:pt x="141" y="9"/>
                  <a:pt x="140" y="9"/>
                  <a:pt x="140" y="9"/>
                </a:cubicBezTo>
                <a:cubicBezTo>
                  <a:pt x="139" y="9"/>
                  <a:pt x="139" y="9"/>
                  <a:pt x="138" y="10"/>
                </a:cubicBezTo>
                <a:cubicBezTo>
                  <a:pt x="135" y="15"/>
                  <a:pt x="135" y="15"/>
                  <a:pt x="135" y="15"/>
                </a:cubicBezTo>
                <a:cubicBezTo>
                  <a:pt x="133" y="14"/>
                  <a:pt x="130" y="13"/>
                  <a:pt x="128" y="13"/>
                </a:cubicBezTo>
                <a:cubicBezTo>
                  <a:pt x="126" y="12"/>
                  <a:pt x="123" y="11"/>
                  <a:pt x="121" y="10"/>
                </a:cubicBezTo>
                <a:cubicBezTo>
                  <a:pt x="122" y="4"/>
                  <a:pt x="122" y="4"/>
                  <a:pt x="122" y="4"/>
                </a:cubicBezTo>
                <a:cubicBezTo>
                  <a:pt x="122" y="3"/>
                  <a:pt x="121" y="2"/>
                  <a:pt x="120" y="2"/>
                </a:cubicBezTo>
                <a:cubicBezTo>
                  <a:pt x="117" y="1"/>
                  <a:pt x="114" y="1"/>
                  <a:pt x="11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0" y="0"/>
                  <a:pt x="109" y="1"/>
                  <a:pt x="109" y="2"/>
                </a:cubicBezTo>
                <a:cubicBezTo>
                  <a:pt x="108" y="8"/>
                  <a:pt x="108" y="8"/>
                  <a:pt x="108" y="8"/>
                </a:cubicBezTo>
                <a:cubicBezTo>
                  <a:pt x="105" y="8"/>
                  <a:pt x="102" y="8"/>
                  <a:pt x="98" y="8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8"/>
                  <a:pt x="98" y="8"/>
                  <a:pt x="98" y="8"/>
                </a:cubicBezTo>
                <a:cubicBezTo>
                  <a:pt x="98" y="8"/>
                  <a:pt x="98" y="8"/>
                  <a:pt x="98" y="8"/>
                </a:cubicBezTo>
                <a:cubicBezTo>
                  <a:pt x="96" y="8"/>
                  <a:pt x="95" y="8"/>
                  <a:pt x="93" y="8"/>
                </a:cubicBezTo>
                <a:cubicBezTo>
                  <a:pt x="92" y="2"/>
                  <a:pt x="92" y="2"/>
                  <a:pt x="92" y="2"/>
                </a:cubicBezTo>
                <a:cubicBezTo>
                  <a:pt x="91" y="1"/>
                  <a:pt x="90" y="0"/>
                  <a:pt x="89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6" y="0"/>
                  <a:pt x="83" y="0"/>
                  <a:pt x="81" y="1"/>
                </a:cubicBezTo>
                <a:cubicBezTo>
                  <a:pt x="79" y="1"/>
                  <a:pt x="79" y="2"/>
                  <a:pt x="79" y="3"/>
                </a:cubicBezTo>
                <a:cubicBezTo>
                  <a:pt x="80" y="10"/>
                  <a:pt x="80" y="10"/>
                  <a:pt x="80" y="10"/>
                </a:cubicBezTo>
                <a:cubicBezTo>
                  <a:pt x="75" y="11"/>
                  <a:pt x="70" y="12"/>
                  <a:pt x="65" y="14"/>
                </a:cubicBezTo>
                <a:cubicBezTo>
                  <a:pt x="62" y="8"/>
                  <a:pt x="62" y="8"/>
                  <a:pt x="62" y="8"/>
                </a:cubicBezTo>
                <a:cubicBezTo>
                  <a:pt x="62" y="8"/>
                  <a:pt x="61" y="7"/>
                  <a:pt x="60" y="7"/>
                </a:cubicBezTo>
                <a:cubicBezTo>
                  <a:pt x="60" y="7"/>
                  <a:pt x="59" y="7"/>
                  <a:pt x="59" y="7"/>
                </a:cubicBezTo>
                <a:cubicBezTo>
                  <a:pt x="57" y="8"/>
                  <a:pt x="54" y="10"/>
                  <a:pt x="52" y="11"/>
                </a:cubicBezTo>
                <a:cubicBezTo>
                  <a:pt x="50" y="12"/>
                  <a:pt x="50" y="13"/>
                  <a:pt x="51" y="14"/>
                </a:cubicBezTo>
                <a:cubicBezTo>
                  <a:pt x="53" y="20"/>
                  <a:pt x="53" y="20"/>
                  <a:pt x="53" y="20"/>
                </a:cubicBezTo>
                <a:cubicBezTo>
                  <a:pt x="49" y="22"/>
                  <a:pt x="45" y="25"/>
                  <a:pt x="41" y="28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5" y="23"/>
                  <a:pt x="35" y="23"/>
                </a:cubicBezTo>
                <a:cubicBezTo>
                  <a:pt x="34" y="23"/>
                  <a:pt x="33" y="24"/>
                  <a:pt x="33" y="24"/>
                </a:cubicBezTo>
                <a:cubicBezTo>
                  <a:pt x="31" y="26"/>
                  <a:pt x="29" y="28"/>
                  <a:pt x="27" y="30"/>
                </a:cubicBezTo>
                <a:cubicBezTo>
                  <a:pt x="26" y="31"/>
                  <a:pt x="26" y="32"/>
                  <a:pt x="27" y="33"/>
                </a:cubicBezTo>
                <a:cubicBezTo>
                  <a:pt x="31" y="38"/>
                  <a:pt x="31" y="38"/>
                  <a:pt x="31" y="38"/>
                </a:cubicBezTo>
                <a:cubicBezTo>
                  <a:pt x="28" y="41"/>
                  <a:pt x="25" y="45"/>
                  <a:pt x="22" y="50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47"/>
                  <a:pt x="16" y="47"/>
                  <a:pt x="15" y="47"/>
                </a:cubicBezTo>
                <a:cubicBezTo>
                  <a:pt x="14" y="47"/>
                  <a:pt x="14" y="47"/>
                  <a:pt x="13" y="48"/>
                </a:cubicBezTo>
                <a:cubicBezTo>
                  <a:pt x="12" y="50"/>
                  <a:pt x="11" y="53"/>
                  <a:pt x="9" y="55"/>
                </a:cubicBezTo>
                <a:cubicBezTo>
                  <a:pt x="9" y="56"/>
                  <a:pt x="9" y="58"/>
                  <a:pt x="10" y="58"/>
                </a:cubicBezTo>
                <a:cubicBezTo>
                  <a:pt x="16" y="61"/>
                  <a:pt x="16" y="61"/>
                  <a:pt x="16" y="61"/>
                </a:cubicBezTo>
                <a:cubicBezTo>
                  <a:pt x="15" y="64"/>
                  <a:pt x="14" y="66"/>
                  <a:pt x="13" y="69"/>
                </a:cubicBezTo>
                <a:cubicBezTo>
                  <a:pt x="12" y="71"/>
                  <a:pt x="11" y="73"/>
                  <a:pt x="11" y="76"/>
                </a:cubicBezTo>
                <a:cubicBezTo>
                  <a:pt x="5" y="75"/>
                  <a:pt x="5" y="75"/>
                  <a:pt x="5" y="75"/>
                </a:cubicBezTo>
                <a:cubicBezTo>
                  <a:pt x="4" y="75"/>
                  <a:pt x="4" y="75"/>
                  <a:pt x="4" y="75"/>
                </a:cubicBezTo>
                <a:cubicBezTo>
                  <a:pt x="3" y="75"/>
                  <a:pt x="2" y="76"/>
                  <a:pt x="2" y="77"/>
                </a:cubicBezTo>
                <a:cubicBezTo>
                  <a:pt x="1" y="80"/>
                  <a:pt x="1" y="82"/>
                  <a:pt x="0" y="85"/>
                </a:cubicBezTo>
                <a:cubicBezTo>
                  <a:pt x="0" y="86"/>
                  <a:pt x="1" y="87"/>
                  <a:pt x="2" y="88"/>
                </a:cubicBezTo>
                <a:cubicBezTo>
                  <a:pt x="8" y="89"/>
                  <a:pt x="8" y="89"/>
                  <a:pt x="8" y="89"/>
                </a:cubicBezTo>
                <a:cubicBezTo>
                  <a:pt x="8" y="94"/>
                  <a:pt x="8" y="99"/>
                  <a:pt x="8" y="104"/>
                </a:cubicBezTo>
                <a:cubicBezTo>
                  <a:pt x="2" y="105"/>
                  <a:pt x="2" y="105"/>
                  <a:pt x="2" y="105"/>
                </a:cubicBezTo>
                <a:cubicBezTo>
                  <a:pt x="1" y="105"/>
                  <a:pt x="0" y="106"/>
                  <a:pt x="0" y="108"/>
                </a:cubicBezTo>
                <a:cubicBezTo>
                  <a:pt x="1" y="110"/>
                  <a:pt x="1" y="113"/>
                  <a:pt x="1" y="116"/>
                </a:cubicBezTo>
                <a:cubicBezTo>
                  <a:pt x="2" y="117"/>
                  <a:pt x="3" y="118"/>
                  <a:pt x="4" y="118"/>
                </a:cubicBezTo>
                <a:cubicBezTo>
                  <a:pt x="4" y="118"/>
                  <a:pt x="4" y="118"/>
                  <a:pt x="4" y="118"/>
                </a:cubicBezTo>
                <a:cubicBezTo>
                  <a:pt x="10" y="117"/>
                  <a:pt x="10" y="117"/>
                  <a:pt x="10" y="117"/>
                </a:cubicBezTo>
                <a:cubicBezTo>
                  <a:pt x="11" y="122"/>
                  <a:pt x="13" y="127"/>
                  <a:pt x="15" y="132"/>
                </a:cubicBezTo>
                <a:cubicBezTo>
                  <a:pt x="9" y="135"/>
                  <a:pt x="9" y="135"/>
                  <a:pt x="9" y="135"/>
                </a:cubicBezTo>
                <a:cubicBezTo>
                  <a:pt x="8" y="135"/>
                  <a:pt x="8" y="136"/>
                  <a:pt x="8" y="138"/>
                </a:cubicBezTo>
                <a:cubicBezTo>
                  <a:pt x="9" y="140"/>
                  <a:pt x="11" y="143"/>
                  <a:pt x="12" y="145"/>
                </a:cubicBezTo>
                <a:cubicBezTo>
                  <a:pt x="12" y="146"/>
                  <a:pt x="13" y="146"/>
                  <a:pt x="14" y="146"/>
                </a:cubicBezTo>
                <a:cubicBezTo>
                  <a:pt x="14" y="146"/>
                  <a:pt x="15" y="146"/>
                  <a:pt x="15" y="146"/>
                </a:cubicBezTo>
                <a:cubicBezTo>
                  <a:pt x="21" y="144"/>
                  <a:pt x="21" y="144"/>
                  <a:pt x="21" y="144"/>
                </a:cubicBezTo>
                <a:cubicBezTo>
                  <a:pt x="23" y="148"/>
                  <a:pt x="26" y="152"/>
                  <a:pt x="29" y="156"/>
                </a:cubicBezTo>
                <a:cubicBezTo>
                  <a:pt x="25" y="160"/>
                  <a:pt x="25" y="160"/>
                  <a:pt x="25" y="160"/>
                </a:cubicBezTo>
                <a:cubicBezTo>
                  <a:pt x="24" y="161"/>
                  <a:pt x="24" y="163"/>
                  <a:pt x="25" y="163"/>
                </a:cubicBezTo>
                <a:cubicBezTo>
                  <a:pt x="27" y="166"/>
                  <a:pt x="29" y="168"/>
                  <a:pt x="31" y="170"/>
                </a:cubicBezTo>
                <a:cubicBezTo>
                  <a:pt x="31" y="170"/>
                  <a:pt x="32" y="170"/>
                  <a:pt x="33" y="170"/>
                </a:cubicBezTo>
                <a:cubicBezTo>
                  <a:pt x="33" y="170"/>
                  <a:pt x="34" y="170"/>
                  <a:pt x="34" y="170"/>
                </a:cubicBezTo>
                <a:cubicBezTo>
                  <a:pt x="39" y="165"/>
                  <a:pt x="39" y="165"/>
                  <a:pt x="39" y="165"/>
                </a:cubicBezTo>
                <a:cubicBezTo>
                  <a:pt x="42" y="169"/>
                  <a:pt x="47" y="172"/>
                  <a:pt x="51" y="174"/>
                </a:cubicBezTo>
                <a:cubicBezTo>
                  <a:pt x="48" y="180"/>
                  <a:pt x="48" y="180"/>
                  <a:pt x="48" y="180"/>
                </a:cubicBezTo>
                <a:cubicBezTo>
                  <a:pt x="48" y="181"/>
                  <a:pt x="48" y="182"/>
                  <a:pt x="49" y="183"/>
                </a:cubicBezTo>
                <a:cubicBezTo>
                  <a:pt x="51" y="184"/>
                  <a:pt x="54" y="186"/>
                  <a:pt x="57" y="187"/>
                </a:cubicBezTo>
                <a:cubicBezTo>
                  <a:pt x="57" y="187"/>
                  <a:pt x="57" y="187"/>
                  <a:pt x="58" y="187"/>
                </a:cubicBezTo>
                <a:cubicBezTo>
                  <a:pt x="58" y="187"/>
                  <a:pt x="59" y="187"/>
                  <a:pt x="59" y="186"/>
                </a:cubicBezTo>
                <a:cubicBezTo>
                  <a:pt x="63" y="181"/>
                  <a:pt x="63" y="181"/>
                  <a:pt x="63" y="181"/>
                </a:cubicBezTo>
                <a:cubicBezTo>
                  <a:pt x="65" y="182"/>
                  <a:pt x="67" y="182"/>
                  <a:pt x="70" y="183"/>
                </a:cubicBezTo>
                <a:cubicBezTo>
                  <a:pt x="72" y="184"/>
                  <a:pt x="74" y="185"/>
                  <a:pt x="77" y="185"/>
                </a:cubicBezTo>
                <a:cubicBezTo>
                  <a:pt x="76" y="192"/>
                  <a:pt x="76" y="192"/>
                  <a:pt x="76" y="192"/>
                </a:cubicBezTo>
                <a:cubicBezTo>
                  <a:pt x="76" y="193"/>
                  <a:pt x="76" y="194"/>
                  <a:pt x="78" y="194"/>
                </a:cubicBezTo>
                <a:cubicBezTo>
                  <a:pt x="81" y="195"/>
                  <a:pt x="83" y="195"/>
                  <a:pt x="86" y="196"/>
                </a:cubicBezTo>
                <a:cubicBezTo>
                  <a:pt x="86" y="196"/>
                  <a:pt x="86" y="196"/>
                  <a:pt x="86" y="196"/>
                </a:cubicBezTo>
                <a:cubicBezTo>
                  <a:pt x="87" y="196"/>
                  <a:pt x="88" y="195"/>
                  <a:pt x="89" y="194"/>
                </a:cubicBezTo>
                <a:cubicBezTo>
                  <a:pt x="90" y="188"/>
                  <a:pt x="90" y="188"/>
                  <a:pt x="90" y="188"/>
                </a:cubicBezTo>
                <a:cubicBezTo>
                  <a:pt x="93" y="188"/>
                  <a:pt x="96" y="188"/>
                  <a:pt x="99" y="188"/>
                </a:cubicBezTo>
                <a:cubicBezTo>
                  <a:pt x="101" y="188"/>
                  <a:pt x="103" y="188"/>
                  <a:pt x="105" y="188"/>
                </a:cubicBezTo>
                <a:cubicBezTo>
                  <a:pt x="106" y="194"/>
                  <a:pt x="106" y="194"/>
                  <a:pt x="106" y="194"/>
                </a:cubicBezTo>
                <a:cubicBezTo>
                  <a:pt x="106" y="195"/>
                  <a:pt x="107" y="196"/>
                  <a:pt x="108" y="196"/>
                </a:cubicBezTo>
                <a:cubicBezTo>
                  <a:pt x="108" y="196"/>
                  <a:pt x="108" y="196"/>
                  <a:pt x="108" y="196"/>
                </a:cubicBezTo>
                <a:cubicBezTo>
                  <a:pt x="111" y="196"/>
                  <a:pt x="114" y="195"/>
                  <a:pt x="117" y="195"/>
                </a:cubicBezTo>
                <a:cubicBezTo>
                  <a:pt x="118" y="195"/>
                  <a:pt x="119" y="194"/>
                  <a:pt x="119" y="192"/>
                </a:cubicBezTo>
                <a:cubicBezTo>
                  <a:pt x="118" y="186"/>
                  <a:pt x="118" y="186"/>
                  <a:pt x="118" y="186"/>
                </a:cubicBezTo>
                <a:cubicBezTo>
                  <a:pt x="123" y="185"/>
                  <a:pt x="128" y="184"/>
                  <a:pt x="133" y="182"/>
                </a:cubicBezTo>
                <a:cubicBezTo>
                  <a:pt x="135" y="187"/>
                  <a:pt x="135" y="187"/>
                  <a:pt x="135" y="187"/>
                </a:cubicBezTo>
                <a:cubicBezTo>
                  <a:pt x="136" y="188"/>
                  <a:pt x="137" y="189"/>
                  <a:pt x="137" y="189"/>
                </a:cubicBezTo>
                <a:cubicBezTo>
                  <a:pt x="138" y="189"/>
                  <a:pt x="138" y="189"/>
                  <a:pt x="138" y="188"/>
                </a:cubicBezTo>
                <a:cubicBezTo>
                  <a:pt x="141" y="187"/>
                  <a:pt x="143" y="186"/>
                  <a:pt x="146" y="185"/>
                </a:cubicBezTo>
                <a:cubicBezTo>
                  <a:pt x="147" y="184"/>
                  <a:pt x="148" y="183"/>
                  <a:pt x="147" y="182"/>
                </a:cubicBezTo>
                <a:cubicBezTo>
                  <a:pt x="144" y="176"/>
                  <a:pt x="144" y="176"/>
                  <a:pt x="144" y="176"/>
                </a:cubicBezTo>
                <a:cubicBezTo>
                  <a:pt x="149" y="174"/>
                  <a:pt x="153" y="171"/>
                  <a:pt x="157" y="167"/>
                </a:cubicBezTo>
                <a:cubicBezTo>
                  <a:pt x="161" y="172"/>
                  <a:pt x="161" y="172"/>
                  <a:pt x="161" y="172"/>
                </a:cubicBezTo>
                <a:cubicBezTo>
                  <a:pt x="162" y="172"/>
                  <a:pt x="162" y="172"/>
                  <a:pt x="163" y="172"/>
                </a:cubicBezTo>
                <a:cubicBezTo>
                  <a:pt x="164" y="172"/>
                  <a:pt x="164" y="172"/>
                  <a:pt x="165" y="172"/>
                </a:cubicBezTo>
                <a:cubicBezTo>
                  <a:pt x="167" y="170"/>
                  <a:pt x="169" y="168"/>
                  <a:pt x="171" y="166"/>
                </a:cubicBezTo>
                <a:cubicBezTo>
                  <a:pt x="172" y="165"/>
                  <a:pt x="172" y="164"/>
                  <a:pt x="171" y="163"/>
                </a:cubicBezTo>
                <a:cubicBezTo>
                  <a:pt x="166" y="158"/>
                  <a:pt x="166" y="158"/>
                  <a:pt x="166" y="158"/>
                </a:cubicBezTo>
                <a:cubicBezTo>
                  <a:pt x="170" y="155"/>
                  <a:pt x="173" y="150"/>
                  <a:pt x="176" y="146"/>
                </a:cubicBezTo>
                <a:cubicBezTo>
                  <a:pt x="181" y="149"/>
                  <a:pt x="181" y="149"/>
                  <a:pt x="181" y="149"/>
                </a:cubicBezTo>
                <a:cubicBezTo>
                  <a:pt x="182" y="149"/>
                  <a:pt x="182" y="149"/>
                  <a:pt x="182" y="149"/>
                </a:cubicBezTo>
                <a:cubicBezTo>
                  <a:pt x="183" y="149"/>
                  <a:pt x="184" y="149"/>
                  <a:pt x="184" y="148"/>
                </a:cubicBezTo>
                <a:cubicBezTo>
                  <a:pt x="186" y="146"/>
                  <a:pt x="187" y="143"/>
                  <a:pt x="188" y="140"/>
                </a:cubicBezTo>
                <a:cubicBezTo>
                  <a:pt x="189" y="139"/>
                  <a:pt x="188" y="138"/>
                  <a:pt x="187" y="138"/>
                </a:cubicBezTo>
                <a:cubicBezTo>
                  <a:pt x="182" y="134"/>
                  <a:pt x="182" y="134"/>
                  <a:pt x="182" y="134"/>
                </a:cubicBezTo>
                <a:cubicBezTo>
                  <a:pt x="183" y="132"/>
                  <a:pt x="184" y="130"/>
                  <a:pt x="185" y="127"/>
                </a:cubicBezTo>
                <a:cubicBezTo>
                  <a:pt x="186" y="125"/>
                  <a:pt x="186" y="122"/>
                  <a:pt x="187" y="120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194" y="121"/>
                  <a:pt x="195" y="120"/>
                  <a:pt x="196" y="119"/>
                </a:cubicBezTo>
                <a:cubicBezTo>
                  <a:pt x="196" y="116"/>
                  <a:pt x="197" y="113"/>
                  <a:pt x="197" y="111"/>
                </a:cubicBezTo>
                <a:cubicBezTo>
                  <a:pt x="197" y="110"/>
                  <a:pt x="196" y="108"/>
                  <a:pt x="195" y="108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9525" cap="rnd" cmpd="sng">
            <a:solidFill>
              <a:schemeClr val="tx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ln w="12700" cmpd="sng">
                <a:solidFill>
                  <a:schemeClr val="tx1"/>
                </a:solidFill>
              </a:ln>
              <a:solidFill>
                <a:schemeClr val="tx1">
                  <a:lumMod val="95000"/>
                </a:schemeClr>
              </a:solidFill>
            </a:endParaRPr>
          </a:p>
        </p:txBody>
      </p:sp>
      <p:cxnSp>
        <p:nvCxnSpPr>
          <p:cNvPr id="11" name="Straight Connector 29"/>
          <p:cNvCxnSpPr/>
          <p:nvPr/>
        </p:nvCxnSpPr>
        <p:spPr>
          <a:xfrm flipV="1">
            <a:off x="6151486" y="2519186"/>
            <a:ext cx="0" cy="1320800"/>
          </a:xfrm>
          <a:prstGeom prst="line">
            <a:avLst/>
          </a:prstGeom>
          <a:ln w="6350" cmpd="sng">
            <a:solidFill>
              <a:schemeClr val="tx1">
                <a:lumMod val="65000"/>
                <a:alpha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29"/>
          <p:cNvCxnSpPr/>
          <p:nvPr/>
        </p:nvCxnSpPr>
        <p:spPr>
          <a:xfrm flipH="1">
            <a:off x="7466143" y="1448780"/>
            <a:ext cx="2734313" cy="1"/>
          </a:xfrm>
          <a:prstGeom prst="line">
            <a:avLst/>
          </a:prstGeom>
          <a:ln w="6350" cmpd="sng">
            <a:solidFill>
              <a:schemeClr val="tx1">
                <a:lumMod val="65000"/>
                <a:alpha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29"/>
          <p:cNvCxnSpPr/>
          <p:nvPr/>
        </p:nvCxnSpPr>
        <p:spPr>
          <a:xfrm flipH="1" flipV="1">
            <a:off x="6960096" y="1916832"/>
            <a:ext cx="2496604" cy="1"/>
          </a:xfrm>
          <a:prstGeom prst="line">
            <a:avLst/>
          </a:prstGeom>
          <a:ln w="6350" cmpd="sng">
            <a:solidFill>
              <a:schemeClr val="tx1">
                <a:lumMod val="65000"/>
                <a:alpha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29"/>
          <p:cNvCxnSpPr/>
          <p:nvPr/>
        </p:nvCxnSpPr>
        <p:spPr>
          <a:xfrm flipV="1">
            <a:off x="7656500" y="3753036"/>
            <a:ext cx="0" cy="1320800"/>
          </a:xfrm>
          <a:prstGeom prst="line">
            <a:avLst/>
          </a:prstGeom>
          <a:ln w="6350" cmpd="sng">
            <a:solidFill>
              <a:schemeClr val="tx1">
                <a:lumMod val="65000"/>
                <a:alpha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29"/>
          <p:cNvCxnSpPr/>
          <p:nvPr/>
        </p:nvCxnSpPr>
        <p:spPr>
          <a:xfrm flipV="1">
            <a:off x="6059996" y="3392911"/>
            <a:ext cx="0" cy="1320800"/>
          </a:xfrm>
          <a:prstGeom prst="line">
            <a:avLst/>
          </a:prstGeom>
          <a:ln w="6350" cmpd="sng">
            <a:solidFill>
              <a:schemeClr val="tx1">
                <a:lumMod val="65000"/>
                <a:alpha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29"/>
          <p:cNvCxnSpPr/>
          <p:nvPr/>
        </p:nvCxnSpPr>
        <p:spPr>
          <a:xfrm flipH="1" flipV="1">
            <a:off x="4903184" y="3179586"/>
            <a:ext cx="2496604" cy="1"/>
          </a:xfrm>
          <a:prstGeom prst="line">
            <a:avLst/>
          </a:prstGeom>
          <a:ln w="6350" cmpd="sng">
            <a:solidFill>
              <a:schemeClr val="tx1">
                <a:lumMod val="65000"/>
                <a:alpha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29"/>
          <p:cNvCxnSpPr/>
          <p:nvPr/>
        </p:nvCxnSpPr>
        <p:spPr>
          <a:xfrm flipH="1">
            <a:off x="6816080" y="5553237"/>
            <a:ext cx="4824536" cy="0"/>
          </a:xfrm>
          <a:prstGeom prst="line">
            <a:avLst/>
          </a:prstGeom>
          <a:ln w="6350" cmpd="sng">
            <a:solidFill>
              <a:schemeClr val="tx1">
                <a:lumMod val="65000"/>
                <a:alpha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Freeform 6"/>
          <p:cNvSpPr>
            <a:spLocks/>
          </p:cNvSpPr>
          <p:nvPr/>
        </p:nvSpPr>
        <p:spPr bwMode="auto">
          <a:xfrm>
            <a:off x="8218118" y="4229339"/>
            <a:ext cx="1238582" cy="1234154"/>
          </a:xfrm>
          <a:custGeom>
            <a:avLst/>
            <a:gdLst>
              <a:gd name="T0" fmla="*/ 189 w 197"/>
              <a:gd name="T1" fmla="*/ 92 h 196"/>
              <a:gd name="T2" fmla="*/ 196 w 197"/>
              <a:gd name="T3" fmla="*/ 80 h 196"/>
              <a:gd name="T4" fmla="*/ 187 w 197"/>
              <a:gd name="T5" fmla="*/ 79 h 196"/>
              <a:gd name="T6" fmla="*/ 189 w 197"/>
              <a:gd name="T7" fmla="*/ 58 h 196"/>
              <a:gd name="T8" fmla="*/ 183 w 197"/>
              <a:gd name="T9" fmla="*/ 50 h 196"/>
              <a:gd name="T10" fmla="*/ 172 w 197"/>
              <a:gd name="T11" fmla="*/ 35 h 196"/>
              <a:gd name="T12" fmla="*/ 165 w 197"/>
              <a:gd name="T13" fmla="*/ 26 h 196"/>
              <a:gd name="T14" fmla="*/ 147 w 197"/>
              <a:gd name="T15" fmla="*/ 21 h 196"/>
              <a:gd name="T16" fmla="*/ 141 w 197"/>
              <a:gd name="T17" fmla="*/ 9 h 196"/>
              <a:gd name="T18" fmla="*/ 135 w 197"/>
              <a:gd name="T19" fmla="*/ 15 h 196"/>
              <a:gd name="T20" fmla="*/ 122 w 197"/>
              <a:gd name="T21" fmla="*/ 4 h 196"/>
              <a:gd name="T22" fmla="*/ 111 w 197"/>
              <a:gd name="T23" fmla="*/ 0 h 196"/>
              <a:gd name="T24" fmla="*/ 98 w 197"/>
              <a:gd name="T25" fmla="*/ 8 h 196"/>
              <a:gd name="T26" fmla="*/ 98 w 197"/>
              <a:gd name="T27" fmla="*/ 8 h 196"/>
              <a:gd name="T28" fmla="*/ 92 w 197"/>
              <a:gd name="T29" fmla="*/ 2 h 196"/>
              <a:gd name="T30" fmla="*/ 81 w 197"/>
              <a:gd name="T31" fmla="*/ 1 h 196"/>
              <a:gd name="T32" fmla="*/ 65 w 197"/>
              <a:gd name="T33" fmla="*/ 14 h 196"/>
              <a:gd name="T34" fmla="*/ 59 w 197"/>
              <a:gd name="T35" fmla="*/ 7 h 196"/>
              <a:gd name="T36" fmla="*/ 53 w 197"/>
              <a:gd name="T37" fmla="*/ 20 h 196"/>
              <a:gd name="T38" fmla="*/ 35 w 197"/>
              <a:gd name="T39" fmla="*/ 23 h 196"/>
              <a:gd name="T40" fmla="*/ 27 w 197"/>
              <a:gd name="T41" fmla="*/ 33 h 196"/>
              <a:gd name="T42" fmla="*/ 16 w 197"/>
              <a:gd name="T43" fmla="*/ 47 h 196"/>
              <a:gd name="T44" fmla="*/ 9 w 197"/>
              <a:gd name="T45" fmla="*/ 55 h 196"/>
              <a:gd name="T46" fmla="*/ 13 w 197"/>
              <a:gd name="T47" fmla="*/ 69 h 196"/>
              <a:gd name="T48" fmla="*/ 4 w 197"/>
              <a:gd name="T49" fmla="*/ 75 h 196"/>
              <a:gd name="T50" fmla="*/ 2 w 197"/>
              <a:gd name="T51" fmla="*/ 88 h 196"/>
              <a:gd name="T52" fmla="*/ 2 w 197"/>
              <a:gd name="T53" fmla="*/ 105 h 196"/>
              <a:gd name="T54" fmla="*/ 4 w 197"/>
              <a:gd name="T55" fmla="*/ 118 h 196"/>
              <a:gd name="T56" fmla="*/ 15 w 197"/>
              <a:gd name="T57" fmla="*/ 132 h 196"/>
              <a:gd name="T58" fmla="*/ 12 w 197"/>
              <a:gd name="T59" fmla="*/ 145 h 196"/>
              <a:gd name="T60" fmla="*/ 21 w 197"/>
              <a:gd name="T61" fmla="*/ 144 h 196"/>
              <a:gd name="T62" fmla="*/ 25 w 197"/>
              <a:gd name="T63" fmla="*/ 163 h 196"/>
              <a:gd name="T64" fmla="*/ 34 w 197"/>
              <a:gd name="T65" fmla="*/ 170 h 196"/>
              <a:gd name="T66" fmla="*/ 48 w 197"/>
              <a:gd name="T67" fmla="*/ 180 h 196"/>
              <a:gd name="T68" fmla="*/ 58 w 197"/>
              <a:gd name="T69" fmla="*/ 187 h 196"/>
              <a:gd name="T70" fmla="*/ 70 w 197"/>
              <a:gd name="T71" fmla="*/ 183 h 196"/>
              <a:gd name="T72" fmla="*/ 78 w 197"/>
              <a:gd name="T73" fmla="*/ 194 h 196"/>
              <a:gd name="T74" fmla="*/ 89 w 197"/>
              <a:gd name="T75" fmla="*/ 194 h 196"/>
              <a:gd name="T76" fmla="*/ 105 w 197"/>
              <a:gd name="T77" fmla="*/ 188 h 196"/>
              <a:gd name="T78" fmla="*/ 108 w 197"/>
              <a:gd name="T79" fmla="*/ 196 h 196"/>
              <a:gd name="T80" fmla="*/ 118 w 197"/>
              <a:gd name="T81" fmla="*/ 186 h 196"/>
              <a:gd name="T82" fmla="*/ 137 w 197"/>
              <a:gd name="T83" fmla="*/ 189 h 196"/>
              <a:gd name="T84" fmla="*/ 147 w 197"/>
              <a:gd name="T85" fmla="*/ 182 h 196"/>
              <a:gd name="T86" fmla="*/ 161 w 197"/>
              <a:gd name="T87" fmla="*/ 172 h 196"/>
              <a:gd name="T88" fmla="*/ 171 w 197"/>
              <a:gd name="T89" fmla="*/ 166 h 196"/>
              <a:gd name="T90" fmla="*/ 176 w 197"/>
              <a:gd name="T91" fmla="*/ 146 h 196"/>
              <a:gd name="T92" fmla="*/ 184 w 197"/>
              <a:gd name="T93" fmla="*/ 148 h 196"/>
              <a:gd name="T94" fmla="*/ 182 w 197"/>
              <a:gd name="T95" fmla="*/ 134 h 196"/>
              <a:gd name="T96" fmla="*/ 193 w 197"/>
              <a:gd name="T97" fmla="*/ 121 h 196"/>
              <a:gd name="T98" fmla="*/ 197 w 197"/>
              <a:gd name="T99" fmla="*/ 111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97" h="196">
                <a:moveTo>
                  <a:pt x="195" y="108"/>
                </a:moveTo>
                <a:cubicBezTo>
                  <a:pt x="189" y="107"/>
                  <a:pt x="189" y="107"/>
                  <a:pt x="189" y="107"/>
                </a:cubicBezTo>
                <a:cubicBezTo>
                  <a:pt x="190" y="102"/>
                  <a:pt x="190" y="97"/>
                  <a:pt x="189" y="92"/>
                </a:cubicBezTo>
                <a:cubicBezTo>
                  <a:pt x="195" y="91"/>
                  <a:pt x="195" y="91"/>
                  <a:pt x="195" y="91"/>
                </a:cubicBezTo>
                <a:cubicBezTo>
                  <a:pt x="197" y="90"/>
                  <a:pt x="197" y="89"/>
                  <a:pt x="197" y="88"/>
                </a:cubicBezTo>
                <a:cubicBezTo>
                  <a:pt x="197" y="85"/>
                  <a:pt x="197" y="83"/>
                  <a:pt x="196" y="80"/>
                </a:cubicBezTo>
                <a:cubicBezTo>
                  <a:pt x="196" y="79"/>
                  <a:pt x="195" y="78"/>
                  <a:pt x="194" y="78"/>
                </a:cubicBezTo>
                <a:cubicBezTo>
                  <a:pt x="194" y="78"/>
                  <a:pt x="194" y="78"/>
                  <a:pt x="194" y="78"/>
                </a:cubicBezTo>
                <a:cubicBezTo>
                  <a:pt x="187" y="79"/>
                  <a:pt x="187" y="79"/>
                  <a:pt x="187" y="79"/>
                </a:cubicBezTo>
                <a:cubicBezTo>
                  <a:pt x="186" y="74"/>
                  <a:pt x="185" y="69"/>
                  <a:pt x="183" y="64"/>
                </a:cubicBezTo>
                <a:cubicBezTo>
                  <a:pt x="188" y="61"/>
                  <a:pt x="188" y="61"/>
                  <a:pt x="188" y="61"/>
                </a:cubicBezTo>
                <a:cubicBezTo>
                  <a:pt x="189" y="61"/>
                  <a:pt x="190" y="59"/>
                  <a:pt x="189" y="58"/>
                </a:cubicBezTo>
                <a:cubicBezTo>
                  <a:pt x="188" y="56"/>
                  <a:pt x="187" y="53"/>
                  <a:pt x="186" y="51"/>
                </a:cubicBezTo>
                <a:cubicBezTo>
                  <a:pt x="185" y="50"/>
                  <a:pt x="184" y="49"/>
                  <a:pt x="184" y="49"/>
                </a:cubicBezTo>
                <a:cubicBezTo>
                  <a:pt x="183" y="49"/>
                  <a:pt x="183" y="50"/>
                  <a:pt x="183" y="50"/>
                </a:cubicBezTo>
                <a:cubicBezTo>
                  <a:pt x="177" y="52"/>
                  <a:pt x="177" y="52"/>
                  <a:pt x="177" y="52"/>
                </a:cubicBezTo>
                <a:cubicBezTo>
                  <a:pt x="174" y="48"/>
                  <a:pt x="171" y="44"/>
                  <a:pt x="168" y="40"/>
                </a:cubicBezTo>
                <a:cubicBezTo>
                  <a:pt x="172" y="35"/>
                  <a:pt x="172" y="35"/>
                  <a:pt x="172" y="35"/>
                </a:cubicBezTo>
                <a:cubicBezTo>
                  <a:pt x="173" y="35"/>
                  <a:pt x="173" y="33"/>
                  <a:pt x="173" y="32"/>
                </a:cubicBezTo>
                <a:cubicBezTo>
                  <a:pt x="171" y="30"/>
                  <a:pt x="169" y="28"/>
                  <a:pt x="167" y="26"/>
                </a:cubicBezTo>
                <a:cubicBezTo>
                  <a:pt x="166" y="26"/>
                  <a:pt x="166" y="26"/>
                  <a:pt x="165" y="26"/>
                </a:cubicBezTo>
                <a:cubicBezTo>
                  <a:pt x="164" y="26"/>
                  <a:pt x="164" y="26"/>
                  <a:pt x="163" y="26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5" y="27"/>
                  <a:pt x="151" y="24"/>
                  <a:pt x="147" y="21"/>
                </a:cubicBezTo>
                <a:cubicBezTo>
                  <a:pt x="150" y="16"/>
                  <a:pt x="150" y="16"/>
                  <a:pt x="150" y="16"/>
                </a:cubicBezTo>
                <a:cubicBezTo>
                  <a:pt x="150" y="15"/>
                  <a:pt x="150" y="13"/>
                  <a:pt x="149" y="13"/>
                </a:cubicBezTo>
                <a:cubicBezTo>
                  <a:pt x="146" y="12"/>
                  <a:pt x="144" y="10"/>
                  <a:pt x="141" y="9"/>
                </a:cubicBezTo>
                <a:cubicBezTo>
                  <a:pt x="141" y="9"/>
                  <a:pt x="140" y="9"/>
                  <a:pt x="140" y="9"/>
                </a:cubicBezTo>
                <a:cubicBezTo>
                  <a:pt x="139" y="9"/>
                  <a:pt x="139" y="9"/>
                  <a:pt x="138" y="10"/>
                </a:cubicBezTo>
                <a:cubicBezTo>
                  <a:pt x="135" y="15"/>
                  <a:pt x="135" y="15"/>
                  <a:pt x="135" y="15"/>
                </a:cubicBezTo>
                <a:cubicBezTo>
                  <a:pt x="133" y="14"/>
                  <a:pt x="130" y="13"/>
                  <a:pt x="128" y="13"/>
                </a:cubicBezTo>
                <a:cubicBezTo>
                  <a:pt x="126" y="12"/>
                  <a:pt x="123" y="11"/>
                  <a:pt x="121" y="10"/>
                </a:cubicBezTo>
                <a:cubicBezTo>
                  <a:pt x="122" y="4"/>
                  <a:pt x="122" y="4"/>
                  <a:pt x="122" y="4"/>
                </a:cubicBezTo>
                <a:cubicBezTo>
                  <a:pt x="122" y="3"/>
                  <a:pt x="121" y="2"/>
                  <a:pt x="120" y="2"/>
                </a:cubicBezTo>
                <a:cubicBezTo>
                  <a:pt x="117" y="1"/>
                  <a:pt x="114" y="1"/>
                  <a:pt x="11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0" y="0"/>
                  <a:pt x="109" y="1"/>
                  <a:pt x="109" y="2"/>
                </a:cubicBezTo>
                <a:cubicBezTo>
                  <a:pt x="108" y="8"/>
                  <a:pt x="108" y="8"/>
                  <a:pt x="108" y="8"/>
                </a:cubicBezTo>
                <a:cubicBezTo>
                  <a:pt x="105" y="8"/>
                  <a:pt x="102" y="8"/>
                  <a:pt x="98" y="8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8"/>
                  <a:pt x="98" y="8"/>
                  <a:pt x="98" y="8"/>
                </a:cubicBezTo>
                <a:cubicBezTo>
                  <a:pt x="98" y="8"/>
                  <a:pt x="98" y="8"/>
                  <a:pt x="98" y="8"/>
                </a:cubicBezTo>
                <a:cubicBezTo>
                  <a:pt x="96" y="8"/>
                  <a:pt x="95" y="8"/>
                  <a:pt x="93" y="8"/>
                </a:cubicBezTo>
                <a:cubicBezTo>
                  <a:pt x="92" y="2"/>
                  <a:pt x="92" y="2"/>
                  <a:pt x="92" y="2"/>
                </a:cubicBezTo>
                <a:cubicBezTo>
                  <a:pt x="91" y="1"/>
                  <a:pt x="90" y="0"/>
                  <a:pt x="89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6" y="0"/>
                  <a:pt x="83" y="0"/>
                  <a:pt x="81" y="1"/>
                </a:cubicBezTo>
                <a:cubicBezTo>
                  <a:pt x="79" y="1"/>
                  <a:pt x="79" y="2"/>
                  <a:pt x="79" y="3"/>
                </a:cubicBezTo>
                <a:cubicBezTo>
                  <a:pt x="80" y="10"/>
                  <a:pt x="80" y="10"/>
                  <a:pt x="80" y="10"/>
                </a:cubicBezTo>
                <a:cubicBezTo>
                  <a:pt x="75" y="11"/>
                  <a:pt x="70" y="12"/>
                  <a:pt x="65" y="14"/>
                </a:cubicBezTo>
                <a:cubicBezTo>
                  <a:pt x="62" y="8"/>
                  <a:pt x="62" y="8"/>
                  <a:pt x="62" y="8"/>
                </a:cubicBezTo>
                <a:cubicBezTo>
                  <a:pt x="62" y="8"/>
                  <a:pt x="61" y="7"/>
                  <a:pt x="60" y="7"/>
                </a:cubicBezTo>
                <a:cubicBezTo>
                  <a:pt x="60" y="7"/>
                  <a:pt x="59" y="7"/>
                  <a:pt x="59" y="7"/>
                </a:cubicBezTo>
                <a:cubicBezTo>
                  <a:pt x="57" y="8"/>
                  <a:pt x="54" y="10"/>
                  <a:pt x="52" y="11"/>
                </a:cubicBezTo>
                <a:cubicBezTo>
                  <a:pt x="50" y="12"/>
                  <a:pt x="50" y="13"/>
                  <a:pt x="51" y="14"/>
                </a:cubicBezTo>
                <a:cubicBezTo>
                  <a:pt x="53" y="20"/>
                  <a:pt x="53" y="20"/>
                  <a:pt x="53" y="20"/>
                </a:cubicBezTo>
                <a:cubicBezTo>
                  <a:pt x="49" y="22"/>
                  <a:pt x="45" y="25"/>
                  <a:pt x="41" y="28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5" y="23"/>
                  <a:pt x="35" y="23"/>
                </a:cubicBezTo>
                <a:cubicBezTo>
                  <a:pt x="34" y="23"/>
                  <a:pt x="33" y="24"/>
                  <a:pt x="33" y="24"/>
                </a:cubicBezTo>
                <a:cubicBezTo>
                  <a:pt x="31" y="26"/>
                  <a:pt x="29" y="28"/>
                  <a:pt x="27" y="30"/>
                </a:cubicBezTo>
                <a:cubicBezTo>
                  <a:pt x="26" y="31"/>
                  <a:pt x="26" y="32"/>
                  <a:pt x="27" y="33"/>
                </a:cubicBezTo>
                <a:cubicBezTo>
                  <a:pt x="31" y="38"/>
                  <a:pt x="31" y="38"/>
                  <a:pt x="31" y="38"/>
                </a:cubicBezTo>
                <a:cubicBezTo>
                  <a:pt x="28" y="41"/>
                  <a:pt x="25" y="45"/>
                  <a:pt x="22" y="50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47"/>
                  <a:pt x="16" y="47"/>
                  <a:pt x="15" y="47"/>
                </a:cubicBezTo>
                <a:cubicBezTo>
                  <a:pt x="14" y="47"/>
                  <a:pt x="14" y="47"/>
                  <a:pt x="13" y="48"/>
                </a:cubicBezTo>
                <a:cubicBezTo>
                  <a:pt x="12" y="50"/>
                  <a:pt x="11" y="53"/>
                  <a:pt x="9" y="55"/>
                </a:cubicBezTo>
                <a:cubicBezTo>
                  <a:pt x="9" y="56"/>
                  <a:pt x="9" y="58"/>
                  <a:pt x="10" y="58"/>
                </a:cubicBezTo>
                <a:cubicBezTo>
                  <a:pt x="16" y="61"/>
                  <a:pt x="16" y="61"/>
                  <a:pt x="16" y="61"/>
                </a:cubicBezTo>
                <a:cubicBezTo>
                  <a:pt x="15" y="64"/>
                  <a:pt x="14" y="66"/>
                  <a:pt x="13" y="69"/>
                </a:cubicBezTo>
                <a:cubicBezTo>
                  <a:pt x="12" y="71"/>
                  <a:pt x="11" y="73"/>
                  <a:pt x="11" y="76"/>
                </a:cubicBezTo>
                <a:cubicBezTo>
                  <a:pt x="5" y="75"/>
                  <a:pt x="5" y="75"/>
                  <a:pt x="5" y="75"/>
                </a:cubicBezTo>
                <a:cubicBezTo>
                  <a:pt x="4" y="75"/>
                  <a:pt x="4" y="75"/>
                  <a:pt x="4" y="75"/>
                </a:cubicBezTo>
                <a:cubicBezTo>
                  <a:pt x="3" y="75"/>
                  <a:pt x="2" y="76"/>
                  <a:pt x="2" y="77"/>
                </a:cubicBezTo>
                <a:cubicBezTo>
                  <a:pt x="1" y="80"/>
                  <a:pt x="1" y="82"/>
                  <a:pt x="0" y="85"/>
                </a:cubicBezTo>
                <a:cubicBezTo>
                  <a:pt x="0" y="86"/>
                  <a:pt x="1" y="87"/>
                  <a:pt x="2" y="88"/>
                </a:cubicBezTo>
                <a:cubicBezTo>
                  <a:pt x="8" y="89"/>
                  <a:pt x="8" y="89"/>
                  <a:pt x="8" y="89"/>
                </a:cubicBezTo>
                <a:cubicBezTo>
                  <a:pt x="8" y="94"/>
                  <a:pt x="8" y="99"/>
                  <a:pt x="8" y="104"/>
                </a:cubicBezTo>
                <a:cubicBezTo>
                  <a:pt x="2" y="105"/>
                  <a:pt x="2" y="105"/>
                  <a:pt x="2" y="105"/>
                </a:cubicBezTo>
                <a:cubicBezTo>
                  <a:pt x="1" y="105"/>
                  <a:pt x="0" y="106"/>
                  <a:pt x="0" y="108"/>
                </a:cubicBezTo>
                <a:cubicBezTo>
                  <a:pt x="1" y="110"/>
                  <a:pt x="1" y="113"/>
                  <a:pt x="1" y="116"/>
                </a:cubicBezTo>
                <a:cubicBezTo>
                  <a:pt x="2" y="117"/>
                  <a:pt x="3" y="118"/>
                  <a:pt x="4" y="118"/>
                </a:cubicBezTo>
                <a:cubicBezTo>
                  <a:pt x="4" y="118"/>
                  <a:pt x="4" y="118"/>
                  <a:pt x="4" y="118"/>
                </a:cubicBezTo>
                <a:cubicBezTo>
                  <a:pt x="10" y="117"/>
                  <a:pt x="10" y="117"/>
                  <a:pt x="10" y="117"/>
                </a:cubicBezTo>
                <a:cubicBezTo>
                  <a:pt x="11" y="122"/>
                  <a:pt x="13" y="127"/>
                  <a:pt x="15" y="132"/>
                </a:cubicBezTo>
                <a:cubicBezTo>
                  <a:pt x="9" y="135"/>
                  <a:pt x="9" y="135"/>
                  <a:pt x="9" y="135"/>
                </a:cubicBezTo>
                <a:cubicBezTo>
                  <a:pt x="8" y="135"/>
                  <a:pt x="8" y="136"/>
                  <a:pt x="8" y="138"/>
                </a:cubicBezTo>
                <a:cubicBezTo>
                  <a:pt x="9" y="140"/>
                  <a:pt x="11" y="143"/>
                  <a:pt x="12" y="145"/>
                </a:cubicBezTo>
                <a:cubicBezTo>
                  <a:pt x="12" y="146"/>
                  <a:pt x="13" y="146"/>
                  <a:pt x="14" y="146"/>
                </a:cubicBezTo>
                <a:cubicBezTo>
                  <a:pt x="14" y="146"/>
                  <a:pt x="15" y="146"/>
                  <a:pt x="15" y="146"/>
                </a:cubicBezTo>
                <a:cubicBezTo>
                  <a:pt x="21" y="144"/>
                  <a:pt x="21" y="144"/>
                  <a:pt x="21" y="144"/>
                </a:cubicBezTo>
                <a:cubicBezTo>
                  <a:pt x="23" y="148"/>
                  <a:pt x="26" y="152"/>
                  <a:pt x="29" y="156"/>
                </a:cubicBezTo>
                <a:cubicBezTo>
                  <a:pt x="25" y="160"/>
                  <a:pt x="25" y="160"/>
                  <a:pt x="25" y="160"/>
                </a:cubicBezTo>
                <a:cubicBezTo>
                  <a:pt x="24" y="161"/>
                  <a:pt x="24" y="163"/>
                  <a:pt x="25" y="163"/>
                </a:cubicBezTo>
                <a:cubicBezTo>
                  <a:pt x="27" y="166"/>
                  <a:pt x="29" y="168"/>
                  <a:pt x="31" y="170"/>
                </a:cubicBezTo>
                <a:cubicBezTo>
                  <a:pt x="31" y="170"/>
                  <a:pt x="32" y="170"/>
                  <a:pt x="33" y="170"/>
                </a:cubicBezTo>
                <a:cubicBezTo>
                  <a:pt x="33" y="170"/>
                  <a:pt x="34" y="170"/>
                  <a:pt x="34" y="170"/>
                </a:cubicBezTo>
                <a:cubicBezTo>
                  <a:pt x="39" y="165"/>
                  <a:pt x="39" y="165"/>
                  <a:pt x="39" y="165"/>
                </a:cubicBezTo>
                <a:cubicBezTo>
                  <a:pt x="42" y="169"/>
                  <a:pt x="47" y="172"/>
                  <a:pt x="51" y="174"/>
                </a:cubicBezTo>
                <a:cubicBezTo>
                  <a:pt x="48" y="180"/>
                  <a:pt x="48" y="180"/>
                  <a:pt x="48" y="180"/>
                </a:cubicBezTo>
                <a:cubicBezTo>
                  <a:pt x="48" y="181"/>
                  <a:pt x="48" y="182"/>
                  <a:pt x="49" y="183"/>
                </a:cubicBezTo>
                <a:cubicBezTo>
                  <a:pt x="51" y="184"/>
                  <a:pt x="54" y="186"/>
                  <a:pt x="57" y="187"/>
                </a:cubicBezTo>
                <a:cubicBezTo>
                  <a:pt x="57" y="187"/>
                  <a:pt x="57" y="187"/>
                  <a:pt x="58" y="187"/>
                </a:cubicBezTo>
                <a:cubicBezTo>
                  <a:pt x="58" y="187"/>
                  <a:pt x="59" y="187"/>
                  <a:pt x="59" y="186"/>
                </a:cubicBezTo>
                <a:cubicBezTo>
                  <a:pt x="63" y="181"/>
                  <a:pt x="63" y="181"/>
                  <a:pt x="63" y="181"/>
                </a:cubicBezTo>
                <a:cubicBezTo>
                  <a:pt x="65" y="182"/>
                  <a:pt x="67" y="182"/>
                  <a:pt x="70" y="183"/>
                </a:cubicBezTo>
                <a:cubicBezTo>
                  <a:pt x="72" y="184"/>
                  <a:pt x="74" y="185"/>
                  <a:pt x="77" y="185"/>
                </a:cubicBezTo>
                <a:cubicBezTo>
                  <a:pt x="76" y="192"/>
                  <a:pt x="76" y="192"/>
                  <a:pt x="76" y="192"/>
                </a:cubicBezTo>
                <a:cubicBezTo>
                  <a:pt x="76" y="193"/>
                  <a:pt x="76" y="194"/>
                  <a:pt x="78" y="194"/>
                </a:cubicBezTo>
                <a:cubicBezTo>
                  <a:pt x="81" y="195"/>
                  <a:pt x="83" y="195"/>
                  <a:pt x="86" y="196"/>
                </a:cubicBezTo>
                <a:cubicBezTo>
                  <a:pt x="86" y="196"/>
                  <a:pt x="86" y="196"/>
                  <a:pt x="86" y="196"/>
                </a:cubicBezTo>
                <a:cubicBezTo>
                  <a:pt x="87" y="196"/>
                  <a:pt x="88" y="195"/>
                  <a:pt x="89" y="194"/>
                </a:cubicBezTo>
                <a:cubicBezTo>
                  <a:pt x="90" y="188"/>
                  <a:pt x="90" y="188"/>
                  <a:pt x="90" y="188"/>
                </a:cubicBezTo>
                <a:cubicBezTo>
                  <a:pt x="93" y="188"/>
                  <a:pt x="96" y="188"/>
                  <a:pt x="99" y="188"/>
                </a:cubicBezTo>
                <a:cubicBezTo>
                  <a:pt x="101" y="188"/>
                  <a:pt x="103" y="188"/>
                  <a:pt x="105" y="188"/>
                </a:cubicBezTo>
                <a:cubicBezTo>
                  <a:pt x="106" y="194"/>
                  <a:pt x="106" y="194"/>
                  <a:pt x="106" y="194"/>
                </a:cubicBezTo>
                <a:cubicBezTo>
                  <a:pt x="106" y="195"/>
                  <a:pt x="107" y="196"/>
                  <a:pt x="108" y="196"/>
                </a:cubicBezTo>
                <a:cubicBezTo>
                  <a:pt x="108" y="196"/>
                  <a:pt x="108" y="196"/>
                  <a:pt x="108" y="196"/>
                </a:cubicBezTo>
                <a:cubicBezTo>
                  <a:pt x="111" y="196"/>
                  <a:pt x="114" y="195"/>
                  <a:pt x="117" y="195"/>
                </a:cubicBezTo>
                <a:cubicBezTo>
                  <a:pt x="118" y="195"/>
                  <a:pt x="119" y="194"/>
                  <a:pt x="119" y="192"/>
                </a:cubicBezTo>
                <a:cubicBezTo>
                  <a:pt x="118" y="186"/>
                  <a:pt x="118" y="186"/>
                  <a:pt x="118" y="186"/>
                </a:cubicBezTo>
                <a:cubicBezTo>
                  <a:pt x="123" y="185"/>
                  <a:pt x="128" y="184"/>
                  <a:pt x="133" y="182"/>
                </a:cubicBezTo>
                <a:cubicBezTo>
                  <a:pt x="135" y="187"/>
                  <a:pt x="135" y="187"/>
                  <a:pt x="135" y="187"/>
                </a:cubicBezTo>
                <a:cubicBezTo>
                  <a:pt x="136" y="188"/>
                  <a:pt x="137" y="189"/>
                  <a:pt x="137" y="189"/>
                </a:cubicBezTo>
                <a:cubicBezTo>
                  <a:pt x="138" y="189"/>
                  <a:pt x="138" y="189"/>
                  <a:pt x="138" y="188"/>
                </a:cubicBezTo>
                <a:cubicBezTo>
                  <a:pt x="141" y="187"/>
                  <a:pt x="143" y="186"/>
                  <a:pt x="146" y="185"/>
                </a:cubicBezTo>
                <a:cubicBezTo>
                  <a:pt x="147" y="184"/>
                  <a:pt x="148" y="183"/>
                  <a:pt x="147" y="182"/>
                </a:cubicBezTo>
                <a:cubicBezTo>
                  <a:pt x="144" y="176"/>
                  <a:pt x="144" y="176"/>
                  <a:pt x="144" y="176"/>
                </a:cubicBezTo>
                <a:cubicBezTo>
                  <a:pt x="149" y="174"/>
                  <a:pt x="153" y="171"/>
                  <a:pt x="157" y="167"/>
                </a:cubicBezTo>
                <a:cubicBezTo>
                  <a:pt x="161" y="172"/>
                  <a:pt x="161" y="172"/>
                  <a:pt x="161" y="172"/>
                </a:cubicBezTo>
                <a:cubicBezTo>
                  <a:pt x="162" y="172"/>
                  <a:pt x="162" y="172"/>
                  <a:pt x="163" y="172"/>
                </a:cubicBezTo>
                <a:cubicBezTo>
                  <a:pt x="164" y="172"/>
                  <a:pt x="164" y="172"/>
                  <a:pt x="165" y="172"/>
                </a:cubicBezTo>
                <a:cubicBezTo>
                  <a:pt x="167" y="170"/>
                  <a:pt x="169" y="168"/>
                  <a:pt x="171" y="166"/>
                </a:cubicBezTo>
                <a:cubicBezTo>
                  <a:pt x="172" y="165"/>
                  <a:pt x="172" y="164"/>
                  <a:pt x="171" y="163"/>
                </a:cubicBezTo>
                <a:cubicBezTo>
                  <a:pt x="166" y="158"/>
                  <a:pt x="166" y="158"/>
                  <a:pt x="166" y="158"/>
                </a:cubicBezTo>
                <a:cubicBezTo>
                  <a:pt x="170" y="155"/>
                  <a:pt x="173" y="150"/>
                  <a:pt x="176" y="146"/>
                </a:cubicBezTo>
                <a:cubicBezTo>
                  <a:pt x="181" y="149"/>
                  <a:pt x="181" y="149"/>
                  <a:pt x="181" y="149"/>
                </a:cubicBezTo>
                <a:cubicBezTo>
                  <a:pt x="182" y="149"/>
                  <a:pt x="182" y="149"/>
                  <a:pt x="182" y="149"/>
                </a:cubicBezTo>
                <a:cubicBezTo>
                  <a:pt x="183" y="149"/>
                  <a:pt x="184" y="149"/>
                  <a:pt x="184" y="148"/>
                </a:cubicBezTo>
                <a:cubicBezTo>
                  <a:pt x="186" y="146"/>
                  <a:pt x="187" y="143"/>
                  <a:pt x="188" y="140"/>
                </a:cubicBezTo>
                <a:cubicBezTo>
                  <a:pt x="189" y="139"/>
                  <a:pt x="188" y="138"/>
                  <a:pt x="187" y="138"/>
                </a:cubicBezTo>
                <a:cubicBezTo>
                  <a:pt x="182" y="134"/>
                  <a:pt x="182" y="134"/>
                  <a:pt x="182" y="134"/>
                </a:cubicBezTo>
                <a:cubicBezTo>
                  <a:pt x="183" y="132"/>
                  <a:pt x="184" y="130"/>
                  <a:pt x="185" y="127"/>
                </a:cubicBezTo>
                <a:cubicBezTo>
                  <a:pt x="186" y="125"/>
                  <a:pt x="186" y="122"/>
                  <a:pt x="187" y="120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194" y="121"/>
                  <a:pt x="195" y="120"/>
                  <a:pt x="196" y="119"/>
                </a:cubicBezTo>
                <a:cubicBezTo>
                  <a:pt x="196" y="116"/>
                  <a:pt x="197" y="113"/>
                  <a:pt x="197" y="111"/>
                </a:cubicBezTo>
                <a:cubicBezTo>
                  <a:pt x="197" y="110"/>
                  <a:pt x="196" y="108"/>
                  <a:pt x="195" y="108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9525" cap="rnd" cmpd="sng">
            <a:solidFill>
              <a:schemeClr val="tx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ln w="12700" cmpd="sng">
                <a:solidFill>
                  <a:schemeClr val="tx1"/>
                </a:solidFill>
              </a:ln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0" y="-8620"/>
            <a:ext cx="12192000" cy="6858000"/>
          </a:xfrm>
          <a:prstGeom prst="rect">
            <a:avLst/>
          </a:prstGeom>
          <a:solidFill>
            <a:srgbClr val="001729">
              <a:alpha val="7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38" name="Straight Connector 29">
            <a:extLst>
              <a:ext uri="{FF2B5EF4-FFF2-40B4-BE49-F238E27FC236}">
                <a16:creationId xmlns:a16="http://schemas.microsoft.com/office/drawing/2014/main" id="{887C8B45-73BC-7B49-9926-28AF39D9D4BD}"/>
              </a:ext>
            </a:extLst>
          </p:cNvPr>
          <p:cNvCxnSpPr/>
          <p:nvPr/>
        </p:nvCxnSpPr>
        <p:spPr>
          <a:xfrm flipV="1">
            <a:off x="6151486" y="2519186"/>
            <a:ext cx="0" cy="1320800"/>
          </a:xfrm>
          <a:prstGeom prst="line">
            <a:avLst/>
          </a:prstGeom>
          <a:ln w="6350" cmpd="sng">
            <a:solidFill>
              <a:schemeClr val="tx1">
                <a:lumMod val="65000"/>
                <a:alpha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29">
            <a:extLst>
              <a:ext uri="{FF2B5EF4-FFF2-40B4-BE49-F238E27FC236}">
                <a16:creationId xmlns:a16="http://schemas.microsoft.com/office/drawing/2014/main" id="{3205ACCD-67DE-5749-BD0C-776494B6CB04}"/>
              </a:ext>
            </a:extLst>
          </p:cNvPr>
          <p:cNvCxnSpPr/>
          <p:nvPr/>
        </p:nvCxnSpPr>
        <p:spPr>
          <a:xfrm flipH="1" flipV="1">
            <a:off x="4903184" y="3179586"/>
            <a:ext cx="2496604" cy="1"/>
          </a:xfrm>
          <a:prstGeom prst="line">
            <a:avLst/>
          </a:prstGeom>
          <a:ln w="6350" cmpd="sng">
            <a:solidFill>
              <a:schemeClr val="tx1">
                <a:lumMod val="65000"/>
                <a:alpha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feld 50"/>
          <p:cNvSpPr txBox="1"/>
          <p:nvPr/>
        </p:nvSpPr>
        <p:spPr>
          <a:xfrm>
            <a:off x="3395700" y="2477960"/>
            <a:ext cx="54006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800" dirty="0">
                <a:latin typeface="Source Sans Pro Semibold"/>
                <a:cs typeface="Source Sans Pro Semibold"/>
              </a:rPr>
              <a:t>MOTION</a:t>
            </a:r>
            <a:br>
              <a:rPr lang="de-DE" sz="5800" dirty="0">
                <a:latin typeface="Source Sans Pro Semibold"/>
                <a:cs typeface="Source Sans Pro Semibold"/>
              </a:rPr>
            </a:br>
            <a:r>
              <a:rPr lang="de-DE" sz="5800" dirty="0">
                <a:latin typeface="Source Sans Pro Semibold"/>
                <a:cs typeface="Source Sans Pro Semibold"/>
              </a:rPr>
              <a:t>CONTROL</a:t>
            </a:r>
          </a:p>
        </p:txBody>
      </p:sp>
      <p:grpSp>
        <p:nvGrpSpPr>
          <p:cNvPr id="63" name="Gruppierung 19">
            <a:extLst>
              <a:ext uri="{FF2B5EF4-FFF2-40B4-BE49-F238E27FC236}">
                <a16:creationId xmlns:a16="http://schemas.microsoft.com/office/drawing/2014/main" id="{B6A92EC3-5052-904E-AA2F-D4A9CB88AFF1}"/>
              </a:ext>
            </a:extLst>
          </p:cNvPr>
          <p:cNvGrpSpPr/>
          <p:nvPr/>
        </p:nvGrpSpPr>
        <p:grpSpPr>
          <a:xfrm>
            <a:off x="2853009" y="1376772"/>
            <a:ext cx="6464963" cy="4068452"/>
            <a:chOff x="2536310" y="1477330"/>
            <a:chExt cx="7096309" cy="4465764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FB9AE867-CE48-8F43-878A-719422E4D312}"/>
                </a:ext>
              </a:extLst>
            </p:cNvPr>
            <p:cNvSpPr/>
            <p:nvPr/>
          </p:nvSpPr>
          <p:spPr>
            <a:xfrm>
              <a:off x="2624991" y="1680679"/>
              <a:ext cx="6948771" cy="4064815"/>
            </a:xfrm>
            <a:prstGeom prst="ellipse">
              <a:avLst/>
            </a:prstGeom>
            <a:noFill/>
            <a:ln w="28575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" name="Abgerundetes Rechteck 64">
              <a:extLst>
                <a:ext uri="{FF2B5EF4-FFF2-40B4-BE49-F238E27FC236}">
                  <a16:creationId xmlns:a16="http://schemas.microsoft.com/office/drawing/2014/main" id="{B74535FE-441E-8543-86B4-345713BAB513}"/>
                </a:ext>
              </a:extLst>
            </p:cNvPr>
            <p:cNvSpPr/>
            <p:nvPr/>
          </p:nvSpPr>
          <p:spPr>
            <a:xfrm>
              <a:off x="5898400" y="147733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6" name="Abgerundetes Rechteck 65">
              <a:extLst>
                <a:ext uri="{FF2B5EF4-FFF2-40B4-BE49-F238E27FC236}">
                  <a16:creationId xmlns:a16="http://schemas.microsoft.com/office/drawing/2014/main" id="{DB4FFDC8-CCF5-2243-9795-81BF94971A19}"/>
                </a:ext>
              </a:extLst>
            </p:cNvPr>
            <p:cNvSpPr/>
            <p:nvPr/>
          </p:nvSpPr>
          <p:spPr>
            <a:xfrm>
              <a:off x="3741186" y="5112329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7" name="Abgerundetes Rechteck 66">
              <a:extLst>
                <a:ext uri="{FF2B5EF4-FFF2-40B4-BE49-F238E27FC236}">
                  <a16:creationId xmlns:a16="http://schemas.microsoft.com/office/drawing/2014/main" id="{9B8A4996-BC9C-D844-9305-B82BDA27F99B}"/>
                </a:ext>
              </a:extLst>
            </p:cNvPr>
            <p:cNvSpPr/>
            <p:nvPr/>
          </p:nvSpPr>
          <p:spPr>
            <a:xfrm>
              <a:off x="4070164" y="183301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8" name="Abgerundetes Rechteck 67">
              <a:extLst>
                <a:ext uri="{FF2B5EF4-FFF2-40B4-BE49-F238E27FC236}">
                  <a16:creationId xmlns:a16="http://schemas.microsoft.com/office/drawing/2014/main" id="{02C5B4D4-A45A-494E-8B57-A1BEE787FE67}"/>
                </a:ext>
              </a:extLst>
            </p:cNvPr>
            <p:cNvSpPr/>
            <p:nvPr/>
          </p:nvSpPr>
          <p:spPr>
            <a:xfrm>
              <a:off x="9236575" y="405927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9" name="Abgerundetes Rechteck 68">
              <a:extLst>
                <a:ext uri="{FF2B5EF4-FFF2-40B4-BE49-F238E27FC236}">
                  <a16:creationId xmlns:a16="http://schemas.microsoft.com/office/drawing/2014/main" id="{54C61F43-7CE7-744B-9639-F1536E6EDB34}"/>
                </a:ext>
              </a:extLst>
            </p:cNvPr>
            <p:cNvSpPr/>
            <p:nvPr/>
          </p:nvSpPr>
          <p:spPr>
            <a:xfrm>
              <a:off x="7795361" y="183301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0" name="Abgerundetes Rechteck 69">
              <a:extLst>
                <a:ext uri="{FF2B5EF4-FFF2-40B4-BE49-F238E27FC236}">
                  <a16:creationId xmlns:a16="http://schemas.microsoft.com/office/drawing/2014/main" id="{81ADB5CD-3C7A-4647-869E-9448010F9E8B}"/>
                </a:ext>
              </a:extLst>
            </p:cNvPr>
            <p:cNvSpPr/>
            <p:nvPr/>
          </p:nvSpPr>
          <p:spPr>
            <a:xfrm>
              <a:off x="9020482" y="2662087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" name="Abgerundetes Rechteck 70">
              <a:extLst>
                <a:ext uri="{FF2B5EF4-FFF2-40B4-BE49-F238E27FC236}">
                  <a16:creationId xmlns:a16="http://schemas.microsoft.com/office/drawing/2014/main" id="{4AB39C8F-F990-0C45-981B-36203960FA3C}"/>
                </a:ext>
              </a:extLst>
            </p:cNvPr>
            <p:cNvSpPr/>
            <p:nvPr/>
          </p:nvSpPr>
          <p:spPr>
            <a:xfrm>
              <a:off x="6614724" y="554705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2" name="Abgerundetes Rechteck 71">
              <a:extLst>
                <a:ext uri="{FF2B5EF4-FFF2-40B4-BE49-F238E27FC236}">
                  <a16:creationId xmlns:a16="http://schemas.microsoft.com/office/drawing/2014/main" id="{EEDC10B4-C11E-2441-AE10-7541675FE2E0}"/>
                </a:ext>
              </a:extLst>
            </p:cNvPr>
            <p:cNvSpPr/>
            <p:nvPr/>
          </p:nvSpPr>
          <p:spPr>
            <a:xfrm>
              <a:off x="2536310" y="4044351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" name="Abgerundetes Rechteck 72">
              <a:extLst>
                <a:ext uri="{FF2B5EF4-FFF2-40B4-BE49-F238E27FC236}">
                  <a16:creationId xmlns:a16="http://schemas.microsoft.com/office/drawing/2014/main" id="{796496F7-9127-C84B-AB11-9AA5C6F0C60F}"/>
                </a:ext>
              </a:extLst>
            </p:cNvPr>
            <p:cNvSpPr/>
            <p:nvPr/>
          </p:nvSpPr>
          <p:spPr>
            <a:xfrm>
              <a:off x="8150197" y="5112329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4" name="Abgerundetes Rechteck 73">
              <a:extLst>
                <a:ext uri="{FF2B5EF4-FFF2-40B4-BE49-F238E27FC236}">
                  <a16:creationId xmlns:a16="http://schemas.microsoft.com/office/drawing/2014/main" id="{3C265A14-97B0-CE4B-B8CE-FF7A9B683B5B}"/>
                </a:ext>
              </a:extLst>
            </p:cNvPr>
            <p:cNvSpPr/>
            <p:nvPr/>
          </p:nvSpPr>
          <p:spPr>
            <a:xfrm>
              <a:off x="2775474" y="2662087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75" name="Textfeld 74">
            <a:extLst>
              <a:ext uri="{FF2B5EF4-FFF2-40B4-BE49-F238E27FC236}">
                <a16:creationId xmlns:a16="http://schemas.microsoft.com/office/drawing/2014/main" id="{9A241188-9DB5-D249-A651-7BB9F17596D2}"/>
              </a:ext>
            </a:extLst>
          </p:cNvPr>
          <p:cNvSpPr txBox="1"/>
          <p:nvPr/>
        </p:nvSpPr>
        <p:spPr>
          <a:xfrm>
            <a:off x="4649277" y="858139"/>
            <a:ext cx="30171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Stepper Motor Driver ICs</a:t>
            </a:r>
          </a:p>
        </p:txBody>
      </p:sp>
      <p:sp>
        <p:nvSpPr>
          <p:cNvPr id="76" name="Textfeld 75">
            <a:extLst>
              <a:ext uri="{FF2B5EF4-FFF2-40B4-BE49-F238E27FC236}">
                <a16:creationId xmlns:a16="http://schemas.microsoft.com/office/drawing/2014/main" id="{B6A30139-6BAE-E24E-B4A7-30C2AA7AF54C}"/>
              </a:ext>
            </a:extLst>
          </p:cNvPr>
          <p:cNvSpPr txBox="1"/>
          <p:nvPr/>
        </p:nvSpPr>
        <p:spPr>
          <a:xfrm>
            <a:off x="9455123" y="2416822"/>
            <a:ext cx="13260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BLDC ICs</a:t>
            </a:r>
          </a:p>
        </p:txBody>
      </p:sp>
      <p:sp>
        <p:nvSpPr>
          <p:cNvPr id="77" name="Textfeld 76">
            <a:extLst>
              <a:ext uri="{FF2B5EF4-FFF2-40B4-BE49-F238E27FC236}">
                <a16:creationId xmlns:a16="http://schemas.microsoft.com/office/drawing/2014/main" id="{4EAD01AF-8ECC-894A-953D-C630D826BEE2}"/>
              </a:ext>
            </a:extLst>
          </p:cNvPr>
          <p:cNvSpPr txBox="1"/>
          <p:nvPr/>
        </p:nvSpPr>
        <p:spPr>
          <a:xfrm>
            <a:off x="9552384" y="3717032"/>
            <a:ext cx="1638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DC Motor ICs</a:t>
            </a:r>
          </a:p>
        </p:txBody>
      </p:sp>
      <p:sp>
        <p:nvSpPr>
          <p:cNvPr id="78" name="Textfeld 77">
            <a:extLst>
              <a:ext uri="{FF2B5EF4-FFF2-40B4-BE49-F238E27FC236}">
                <a16:creationId xmlns:a16="http://schemas.microsoft.com/office/drawing/2014/main" id="{81F9FCF2-2130-1049-B2FF-C00BC411C07C}"/>
              </a:ext>
            </a:extLst>
          </p:cNvPr>
          <p:cNvSpPr txBox="1"/>
          <p:nvPr/>
        </p:nvSpPr>
        <p:spPr>
          <a:xfrm>
            <a:off x="8498180" y="4689140"/>
            <a:ext cx="2818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Interface Controller ICs</a:t>
            </a:r>
          </a:p>
        </p:txBody>
      </p:sp>
      <p:sp>
        <p:nvSpPr>
          <p:cNvPr id="79" name="Textfeld 78">
            <a:extLst>
              <a:ext uri="{FF2B5EF4-FFF2-40B4-BE49-F238E27FC236}">
                <a16:creationId xmlns:a16="http://schemas.microsoft.com/office/drawing/2014/main" id="{8B9BFB09-4E06-594D-9863-5CF69DF21693}"/>
              </a:ext>
            </a:extLst>
          </p:cNvPr>
          <p:cNvSpPr txBox="1"/>
          <p:nvPr/>
        </p:nvSpPr>
        <p:spPr>
          <a:xfrm>
            <a:off x="6390143" y="5525494"/>
            <a:ext cx="2151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Power MOSFETs</a:t>
            </a:r>
          </a:p>
        </p:txBody>
      </p:sp>
      <p:sp>
        <p:nvSpPr>
          <p:cNvPr id="80" name="Textfeld 79">
            <a:extLst>
              <a:ext uri="{FF2B5EF4-FFF2-40B4-BE49-F238E27FC236}">
                <a16:creationId xmlns:a16="http://schemas.microsoft.com/office/drawing/2014/main" id="{DEF635E6-12AF-2A45-A615-6DAD0922A94D}"/>
              </a:ext>
            </a:extLst>
          </p:cNvPr>
          <p:cNvSpPr txBox="1"/>
          <p:nvPr/>
        </p:nvSpPr>
        <p:spPr>
          <a:xfrm>
            <a:off x="1959243" y="2416822"/>
            <a:ext cx="9573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Motors</a:t>
            </a:r>
            <a:endParaRPr lang="de-DE" sz="1600" dirty="0">
              <a:latin typeface="Source Sans Pro Light"/>
              <a:cs typeface="Source Sans Pro Light"/>
            </a:endParaRPr>
          </a:p>
        </p:txBody>
      </p:sp>
      <p:sp>
        <p:nvSpPr>
          <p:cNvPr id="81" name="Textfeld 80">
            <a:extLst>
              <a:ext uri="{FF2B5EF4-FFF2-40B4-BE49-F238E27FC236}">
                <a16:creationId xmlns:a16="http://schemas.microsoft.com/office/drawing/2014/main" id="{D6BE15BC-B76F-DA4F-B961-A584C86B1B4C}"/>
              </a:ext>
            </a:extLst>
          </p:cNvPr>
          <p:cNvSpPr txBox="1"/>
          <p:nvPr/>
        </p:nvSpPr>
        <p:spPr>
          <a:xfrm>
            <a:off x="8188458" y="1346261"/>
            <a:ext cx="2592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Motion Controller ICs</a:t>
            </a:r>
            <a:endParaRPr lang="de-DE" sz="1600" dirty="0">
              <a:latin typeface="Source Sans Pro Light"/>
              <a:cs typeface="Source Sans Pro Light"/>
            </a:endParaRPr>
          </a:p>
        </p:txBody>
      </p:sp>
      <p:sp>
        <p:nvSpPr>
          <p:cNvPr id="82" name="Textfeld 81">
            <a:extLst>
              <a:ext uri="{FF2B5EF4-FFF2-40B4-BE49-F238E27FC236}">
                <a16:creationId xmlns:a16="http://schemas.microsoft.com/office/drawing/2014/main" id="{0D74E641-B58F-D54C-88A5-2AE711FF075E}"/>
              </a:ext>
            </a:extLst>
          </p:cNvPr>
          <p:cNvSpPr txBox="1"/>
          <p:nvPr/>
        </p:nvSpPr>
        <p:spPr>
          <a:xfrm>
            <a:off x="1861197" y="4695666"/>
            <a:ext cx="19111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BLDC Modules</a:t>
            </a:r>
            <a:endParaRPr lang="de-DE" sz="2000" dirty="0">
              <a:latin typeface="Source Sans Pro Light"/>
              <a:cs typeface="Source Sans Pro Light"/>
            </a:endParaRPr>
          </a:p>
        </p:txBody>
      </p:sp>
      <p:sp>
        <p:nvSpPr>
          <p:cNvPr id="83" name="Textfeld 82">
            <a:extLst>
              <a:ext uri="{FF2B5EF4-FFF2-40B4-BE49-F238E27FC236}">
                <a16:creationId xmlns:a16="http://schemas.microsoft.com/office/drawing/2014/main" id="{97A75419-DBAE-404F-BCCA-7A24053CAFA6}"/>
              </a:ext>
            </a:extLst>
          </p:cNvPr>
          <p:cNvSpPr txBox="1"/>
          <p:nvPr/>
        </p:nvSpPr>
        <p:spPr>
          <a:xfrm>
            <a:off x="3841835" y="5525494"/>
            <a:ext cx="21226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Stepper Modules</a:t>
            </a:r>
            <a:endParaRPr lang="de-DE" sz="1600" dirty="0">
              <a:latin typeface="Source Sans Pro Light"/>
              <a:cs typeface="Source Sans Pro Light"/>
            </a:endParaRPr>
          </a:p>
        </p:txBody>
      </p:sp>
      <p:sp>
        <p:nvSpPr>
          <p:cNvPr id="84" name="Textfeld 83">
            <a:extLst>
              <a:ext uri="{FF2B5EF4-FFF2-40B4-BE49-F238E27FC236}">
                <a16:creationId xmlns:a16="http://schemas.microsoft.com/office/drawing/2014/main" id="{1AFFB510-6CC4-BC49-B78E-09E2FDBE3C0A}"/>
              </a:ext>
            </a:extLst>
          </p:cNvPr>
          <p:cNvSpPr txBox="1"/>
          <p:nvPr/>
        </p:nvSpPr>
        <p:spPr>
          <a:xfrm>
            <a:off x="63801" y="3549206"/>
            <a:ext cx="27176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Mechatronic PANdrive</a:t>
            </a:r>
          </a:p>
          <a:p>
            <a:pPr algn="r"/>
            <a:r>
              <a:rPr lang="de-DE" sz="2000" dirty="0">
                <a:latin typeface="Source Sans Pro Semibold"/>
                <a:cs typeface="Source Sans Pro Light"/>
              </a:rPr>
              <a:t>Solutions</a:t>
            </a:r>
            <a:endParaRPr lang="de-DE" sz="2000" dirty="0">
              <a:latin typeface="Source Sans Pro Light"/>
              <a:cs typeface="Source Sans Pro Light"/>
            </a:endParaRPr>
          </a:p>
        </p:txBody>
      </p:sp>
      <p:sp>
        <p:nvSpPr>
          <p:cNvPr id="85" name="Textfeld 84">
            <a:extLst>
              <a:ext uri="{FF2B5EF4-FFF2-40B4-BE49-F238E27FC236}">
                <a16:creationId xmlns:a16="http://schemas.microsoft.com/office/drawing/2014/main" id="{671F8CD9-C53C-5F4C-A256-B1648293B5E1}"/>
              </a:ext>
            </a:extLst>
          </p:cNvPr>
          <p:cNvSpPr txBox="1"/>
          <p:nvPr/>
        </p:nvSpPr>
        <p:spPr>
          <a:xfrm>
            <a:off x="2303122" y="1109512"/>
            <a:ext cx="18533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Position &amp;</a:t>
            </a:r>
          </a:p>
          <a:p>
            <a:pPr algn="r"/>
            <a:r>
              <a:rPr lang="de-DE" sz="2000" dirty="0">
                <a:latin typeface="Source Sans Pro Semibold"/>
                <a:cs typeface="Source Sans Pro Light"/>
              </a:rPr>
              <a:t>Angle Sensors</a:t>
            </a:r>
            <a:endParaRPr lang="de-DE" sz="1600" dirty="0">
              <a:latin typeface="Source Sans Pro Light"/>
              <a:cs typeface="Source Sans Pro Light"/>
            </a:endParaRPr>
          </a:p>
        </p:txBody>
      </p:sp>
      <p:sp>
        <p:nvSpPr>
          <p:cNvPr id="86" name="Abgerundetes Rechteck 85">
            <a:extLst>
              <a:ext uri="{FF2B5EF4-FFF2-40B4-BE49-F238E27FC236}">
                <a16:creationId xmlns:a16="http://schemas.microsoft.com/office/drawing/2014/main" id="{A373BCF5-0C41-3646-B41D-1E8163C6F1EF}"/>
              </a:ext>
            </a:extLst>
          </p:cNvPr>
          <p:cNvSpPr/>
          <p:nvPr/>
        </p:nvSpPr>
        <p:spPr>
          <a:xfrm>
            <a:off x="5309702" y="5073836"/>
            <a:ext cx="360809" cy="360809"/>
          </a:xfrm>
          <a:prstGeom prst="round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781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val 44"/>
          <p:cNvSpPr/>
          <p:nvPr/>
        </p:nvSpPr>
        <p:spPr>
          <a:xfrm>
            <a:off x="9516380" y="1088740"/>
            <a:ext cx="144016" cy="144016"/>
          </a:xfrm>
          <a:prstGeom prst="ellipse">
            <a:avLst/>
          </a:prstGeom>
          <a:solidFill>
            <a:schemeClr val="tx1">
              <a:alpha val="1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6" name="Oval 45"/>
          <p:cNvSpPr/>
          <p:nvPr/>
        </p:nvSpPr>
        <p:spPr>
          <a:xfrm>
            <a:off x="7335188" y="188640"/>
            <a:ext cx="144016" cy="144016"/>
          </a:xfrm>
          <a:prstGeom prst="ellipse">
            <a:avLst/>
          </a:prstGeom>
          <a:solidFill>
            <a:schemeClr val="tx1">
              <a:alpha val="1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7" name="Bild 36" descr="wlan1.png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866" y="5393208"/>
            <a:ext cx="888530" cy="808100"/>
          </a:xfrm>
          <a:prstGeom prst="rect">
            <a:avLst/>
          </a:prstGeom>
        </p:spPr>
      </p:pic>
      <p:sp>
        <p:nvSpPr>
          <p:cNvPr id="14" name="Rechteck 13"/>
          <p:cNvSpPr/>
          <p:nvPr/>
        </p:nvSpPr>
        <p:spPr>
          <a:xfrm>
            <a:off x="0" y="21999"/>
            <a:ext cx="12192000" cy="6849380"/>
          </a:xfrm>
          <a:prstGeom prst="rect">
            <a:avLst/>
          </a:prstGeom>
          <a:solidFill>
            <a:srgbClr val="001E21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7" name="Oval 46"/>
          <p:cNvSpPr/>
          <p:nvPr/>
        </p:nvSpPr>
        <p:spPr>
          <a:xfrm>
            <a:off x="6384032" y="5445224"/>
            <a:ext cx="144016" cy="144016"/>
          </a:xfrm>
          <a:prstGeom prst="ellipse">
            <a:avLst/>
          </a:prstGeom>
          <a:solidFill>
            <a:schemeClr val="tx1">
              <a:alpha val="1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5" name="Gerade Verbindung 34"/>
          <p:cNvCxnSpPr/>
          <p:nvPr/>
        </p:nvCxnSpPr>
        <p:spPr>
          <a:xfrm>
            <a:off x="6276020" y="-14229"/>
            <a:ext cx="252028" cy="2003069"/>
          </a:xfrm>
          <a:prstGeom prst="line">
            <a:avLst/>
          </a:prstGeom>
          <a:ln w="12700" cmpd="sng">
            <a:solidFill>
              <a:srgbClr val="255256">
                <a:alpha val="29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9" name="Bild 38" descr="wlan3.png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196" y="3341812"/>
            <a:ext cx="3534292" cy="1153326"/>
          </a:xfrm>
          <a:prstGeom prst="rect">
            <a:avLst/>
          </a:prstGeom>
        </p:spPr>
      </p:pic>
      <p:pic>
        <p:nvPicPr>
          <p:cNvPr id="40" name="Bild 39" descr="wlan4.png"/>
          <p:cNvPicPr>
            <a:picLocks noChangeAspect="1"/>
          </p:cNvPicPr>
          <p:nvPr/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060" y="2204864"/>
            <a:ext cx="5076564" cy="1607410"/>
          </a:xfrm>
          <a:prstGeom prst="rect">
            <a:avLst/>
          </a:prstGeom>
        </p:spPr>
      </p:pic>
      <p:sp>
        <p:nvSpPr>
          <p:cNvPr id="43" name="Oval 42"/>
          <p:cNvSpPr/>
          <p:nvPr/>
        </p:nvSpPr>
        <p:spPr>
          <a:xfrm>
            <a:off x="5375920" y="5589240"/>
            <a:ext cx="288032" cy="288032"/>
          </a:xfrm>
          <a:prstGeom prst="ellipse">
            <a:avLst/>
          </a:prstGeom>
          <a:solidFill>
            <a:schemeClr val="tx1">
              <a:alpha val="1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8" name="Bild 37" descr="wlan2.png"/>
          <p:cNvPicPr>
            <a:picLocks noChangeAspect="1"/>
          </p:cNvPicPr>
          <p:nvPr/>
        </p:nvPicPr>
        <p:blipFill>
          <a:blip r:embed="rId7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226" y="4349924"/>
            <a:ext cx="2088232" cy="879276"/>
          </a:xfrm>
          <a:prstGeom prst="rect">
            <a:avLst/>
          </a:prstGeom>
        </p:spPr>
      </p:pic>
      <p:sp>
        <p:nvSpPr>
          <p:cNvPr id="41" name="Oval 40">
            <a:extLst>
              <a:ext uri="{FF2B5EF4-FFF2-40B4-BE49-F238E27FC236}">
                <a16:creationId xmlns:a16="http://schemas.microsoft.com/office/drawing/2014/main" id="{5318E3FF-3F1A-7948-9B2D-A3E005E38D40}"/>
              </a:ext>
            </a:extLst>
          </p:cNvPr>
          <p:cNvSpPr/>
          <p:nvPr/>
        </p:nvSpPr>
        <p:spPr>
          <a:xfrm>
            <a:off x="9516380" y="1088740"/>
            <a:ext cx="144016" cy="144016"/>
          </a:xfrm>
          <a:prstGeom prst="ellipse">
            <a:avLst/>
          </a:prstGeom>
          <a:solidFill>
            <a:schemeClr val="tx1">
              <a:alpha val="1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0701713-F1A6-D946-A9C3-119B5DCBDB41}"/>
              </a:ext>
            </a:extLst>
          </p:cNvPr>
          <p:cNvSpPr/>
          <p:nvPr/>
        </p:nvSpPr>
        <p:spPr>
          <a:xfrm>
            <a:off x="7335188" y="188640"/>
            <a:ext cx="144016" cy="144016"/>
          </a:xfrm>
          <a:prstGeom prst="ellipse">
            <a:avLst/>
          </a:prstGeom>
          <a:solidFill>
            <a:schemeClr val="tx1">
              <a:alpha val="1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65" name="Gerade Verbindung 64">
            <a:extLst>
              <a:ext uri="{FF2B5EF4-FFF2-40B4-BE49-F238E27FC236}">
                <a16:creationId xmlns:a16="http://schemas.microsoft.com/office/drawing/2014/main" id="{CE3FACE1-D6D1-E344-8A15-939D47F9D8DB}"/>
              </a:ext>
            </a:extLst>
          </p:cNvPr>
          <p:cNvCxnSpPr/>
          <p:nvPr/>
        </p:nvCxnSpPr>
        <p:spPr>
          <a:xfrm>
            <a:off x="6276020" y="-14229"/>
            <a:ext cx="252028" cy="2003069"/>
          </a:xfrm>
          <a:prstGeom prst="line">
            <a:avLst/>
          </a:prstGeom>
          <a:ln w="12700" cmpd="sng">
            <a:solidFill>
              <a:srgbClr val="255256">
                <a:alpha val="29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6" name="Bild 38" descr="wlan3.png">
            <a:extLst>
              <a:ext uri="{FF2B5EF4-FFF2-40B4-BE49-F238E27FC236}">
                <a16:creationId xmlns:a16="http://schemas.microsoft.com/office/drawing/2014/main" id="{06D930F5-6B73-884A-8E2F-351A7B68D1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196" y="3341812"/>
            <a:ext cx="3534292" cy="1153326"/>
          </a:xfrm>
          <a:prstGeom prst="rect">
            <a:avLst/>
          </a:prstGeom>
        </p:spPr>
      </p:pic>
      <p:pic>
        <p:nvPicPr>
          <p:cNvPr id="67" name="Bild 39" descr="wlan4.png">
            <a:extLst>
              <a:ext uri="{FF2B5EF4-FFF2-40B4-BE49-F238E27FC236}">
                <a16:creationId xmlns:a16="http://schemas.microsoft.com/office/drawing/2014/main" id="{54A3D137-AE24-7A46-980B-5A0910F470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060" y="2204864"/>
            <a:ext cx="5076564" cy="1607410"/>
          </a:xfrm>
          <a:prstGeom prst="rect">
            <a:avLst/>
          </a:prstGeom>
        </p:spPr>
      </p:pic>
      <p:pic>
        <p:nvPicPr>
          <p:cNvPr id="69" name="Bild 37" descr="wlan2.png">
            <a:extLst>
              <a:ext uri="{FF2B5EF4-FFF2-40B4-BE49-F238E27FC236}">
                <a16:creationId xmlns:a16="http://schemas.microsoft.com/office/drawing/2014/main" id="{34D23111-D1EC-7B4C-9021-C89DBF7B0EB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226" y="4349924"/>
            <a:ext cx="2088232" cy="879276"/>
          </a:xfrm>
          <a:prstGeom prst="rect">
            <a:avLst/>
          </a:prstGeom>
        </p:spPr>
      </p:pic>
      <p:sp>
        <p:nvSpPr>
          <p:cNvPr id="48" name="Textfeld 47">
            <a:extLst>
              <a:ext uri="{FF2B5EF4-FFF2-40B4-BE49-F238E27FC236}">
                <a16:creationId xmlns:a16="http://schemas.microsoft.com/office/drawing/2014/main" id="{C0F64353-42F8-AB41-A643-A11B7869A4B2}"/>
              </a:ext>
            </a:extLst>
          </p:cNvPr>
          <p:cNvSpPr txBox="1"/>
          <p:nvPr/>
        </p:nvSpPr>
        <p:spPr>
          <a:xfrm>
            <a:off x="3395700" y="2538769"/>
            <a:ext cx="54006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400" dirty="0">
                <a:latin typeface="Source Sans Pro Semibold"/>
                <a:cs typeface="Source Sans Pro Semibold"/>
              </a:rPr>
              <a:t>RF MICROWAVE/</a:t>
            </a:r>
          </a:p>
          <a:p>
            <a:pPr algn="ctr"/>
            <a:r>
              <a:rPr lang="de-DE" sz="5400" dirty="0">
                <a:latin typeface="Source Sans Pro Semibold"/>
                <a:cs typeface="Source Sans Pro Semibold"/>
              </a:rPr>
              <a:t>WIRELESS</a:t>
            </a:r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9423B0CF-F4E3-704F-96D3-B1CDA8C270B8}"/>
              </a:ext>
            </a:extLst>
          </p:cNvPr>
          <p:cNvSpPr txBox="1"/>
          <p:nvPr/>
        </p:nvSpPr>
        <p:spPr>
          <a:xfrm>
            <a:off x="7968208" y="1271997"/>
            <a:ext cx="11224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Passives</a:t>
            </a:r>
          </a:p>
        </p:txBody>
      </p:sp>
      <p:sp>
        <p:nvSpPr>
          <p:cNvPr id="71" name="Textfeld 70">
            <a:extLst>
              <a:ext uri="{FF2B5EF4-FFF2-40B4-BE49-F238E27FC236}">
                <a16:creationId xmlns:a16="http://schemas.microsoft.com/office/drawing/2014/main" id="{70189F07-DFEC-9A4A-BC9A-F11119F323F0}"/>
              </a:ext>
            </a:extLst>
          </p:cNvPr>
          <p:cNvSpPr txBox="1"/>
          <p:nvPr/>
        </p:nvSpPr>
        <p:spPr>
          <a:xfrm>
            <a:off x="9408368" y="3025405"/>
            <a:ext cx="28264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err="1">
                <a:latin typeface="Source Sans Pro Semibold"/>
                <a:cs typeface="Source Sans Pro Semibold"/>
              </a:rPr>
              <a:t>Connectorized</a:t>
            </a:r>
            <a:r>
              <a:rPr lang="de-DE" sz="2000" dirty="0">
                <a:latin typeface="Source Sans Pro Semibold"/>
                <a:cs typeface="Source Sans Pro Semibold"/>
              </a:rPr>
              <a:t> Modules </a:t>
            </a:r>
          </a:p>
          <a:p>
            <a:r>
              <a:rPr lang="de-DE" sz="2000" dirty="0">
                <a:latin typeface="Source Sans Pro Semibold"/>
                <a:cs typeface="Source Sans Pro Semibold"/>
              </a:rPr>
              <a:t>and Subsystems for </a:t>
            </a:r>
          </a:p>
          <a:p>
            <a:r>
              <a:rPr lang="de-DE" sz="2000" dirty="0">
                <a:latin typeface="Source Sans Pro Semibold"/>
                <a:cs typeface="Source Sans Pro Semibold"/>
              </a:rPr>
              <a:t>RF &amp; </a:t>
            </a:r>
            <a:r>
              <a:rPr lang="de-DE" sz="2000" dirty="0" err="1">
                <a:latin typeface="Source Sans Pro Semibold"/>
                <a:cs typeface="Source Sans Pro Semibold"/>
              </a:rPr>
              <a:t>Microwave</a:t>
            </a:r>
            <a:endParaRPr lang="de-DE" sz="3600" dirty="0">
              <a:latin typeface="Source Sans Pro Semibold"/>
              <a:cs typeface="Source Sans Pro Semibold"/>
            </a:endParaRPr>
          </a:p>
        </p:txBody>
      </p:sp>
      <p:sp>
        <p:nvSpPr>
          <p:cNvPr id="72" name="Textfeld 71">
            <a:extLst>
              <a:ext uri="{FF2B5EF4-FFF2-40B4-BE49-F238E27FC236}">
                <a16:creationId xmlns:a16="http://schemas.microsoft.com/office/drawing/2014/main" id="{37401637-7E79-4C45-8CF7-D8763BA7BBB6}"/>
              </a:ext>
            </a:extLst>
          </p:cNvPr>
          <p:cNvSpPr txBox="1"/>
          <p:nvPr/>
        </p:nvSpPr>
        <p:spPr>
          <a:xfrm>
            <a:off x="8940316" y="4365104"/>
            <a:ext cx="23920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Source Sans Pro Semibold"/>
                <a:cs typeface="Source Sans Pro Semibold"/>
              </a:rPr>
              <a:t>High </a:t>
            </a:r>
            <a:r>
              <a:rPr lang="de-DE" sz="2000" dirty="0" err="1">
                <a:latin typeface="Source Sans Pro Semibold"/>
                <a:cs typeface="Source Sans Pro Semibold"/>
              </a:rPr>
              <a:t>Reliability</a:t>
            </a:r>
            <a:r>
              <a:rPr lang="de-DE" sz="2000" dirty="0">
                <a:latin typeface="Source Sans Pro Semibold"/>
                <a:cs typeface="Source Sans Pro Semibold"/>
              </a:rPr>
              <a:t> and </a:t>
            </a:r>
          </a:p>
          <a:p>
            <a:r>
              <a:rPr lang="de-DE" sz="2000" dirty="0">
                <a:latin typeface="Source Sans Pro Semibold"/>
                <a:cs typeface="Source Sans Pro Semibold"/>
              </a:rPr>
              <a:t>Space Products</a:t>
            </a:r>
          </a:p>
        </p:txBody>
      </p:sp>
      <p:sp>
        <p:nvSpPr>
          <p:cNvPr id="73" name="Textfeld 72">
            <a:extLst>
              <a:ext uri="{FF2B5EF4-FFF2-40B4-BE49-F238E27FC236}">
                <a16:creationId xmlns:a16="http://schemas.microsoft.com/office/drawing/2014/main" id="{056B2FA3-85EA-354A-B4AB-54852AF922F0}"/>
              </a:ext>
            </a:extLst>
          </p:cNvPr>
          <p:cNvSpPr txBox="1"/>
          <p:nvPr/>
        </p:nvSpPr>
        <p:spPr>
          <a:xfrm>
            <a:off x="3992945" y="5421414"/>
            <a:ext cx="14189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WLAN SoCs</a:t>
            </a:r>
          </a:p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and RF ICs</a:t>
            </a:r>
            <a:endParaRPr lang="de-DE" sz="1600" dirty="0">
              <a:latin typeface="Source Sans Pro Light"/>
              <a:cs typeface="Source Sans Pro Light"/>
            </a:endParaRPr>
          </a:p>
        </p:txBody>
      </p:sp>
      <p:sp>
        <p:nvSpPr>
          <p:cNvPr id="74" name="Textfeld 73">
            <a:extLst>
              <a:ext uri="{FF2B5EF4-FFF2-40B4-BE49-F238E27FC236}">
                <a16:creationId xmlns:a16="http://schemas.microsoft.com/office/drawing/2014/main" id="{812DBA0B-F2F8-8C41-A4AC-A2CE0AD193C7}"/>
              </a:ext>
            </a:extLst>
          </p:cNvPr>
          <p:cNvSpPr txBox="1"/>
          <p:nvPr/>
        </p:nvSpPr>
        <p:spPr>
          <a:xfrm>
            <a:off x="1391879" y="4257092"/>
            <a:ext cx="18598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WLAN Modules </a:t>
            </a:r>
          </a:p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and Devices</a:t>
            </a:r>
            <a:endParaRPr lang="de-DE" sz="1600" dirty="0">
              <a:latin typeface="Source Sans Pro Light"/>
              <a:cs typeface="Source Sans Pro Light"/>
            </a:endParaRPr>
          </a:p>
        </p:txBody>
      </p:sp>
      <p:sp>
        <p:nvSpPr>
          <p:cNvPr id="75" name="Textfeld 74">
            <a:extLst>
              <a:ext uri="{FF2B5EF4-FFF2-40B4-BE49-F238E27FC236}">
                <a16:creationId xmlns:a16="http://schemas.microsoft.com/office/drawing/2014/main" id="{D7607FAE-ADD5-2C40-A4FD-61866BF4DABF}"/>
              </a:ext>
            </a:extLst>
          </p:cNvPr>
          <p:cNvSpPr txBox="1"/>
          <p:nvPr/>
        </p:nvSpPr>
        <p:spPr>
          <a:xfrm>
            <a:off x="1235460" y="2204864"/>
            <a:ext cx="17844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 err="1">
                <a:latin typeface="Source Sans Pro Semibold"/>
                <a:cs typeface="Source Sans Pro Semibold"/>
              </a:rPr>
              <a:t>Coaxial</a:t>
            </a:r>
            <a:r>
              <a:rPr lang="de-DE" sz="2000" dirty="0">
                <a:latin typeface="Source Sans Pro Semibold"/>
                <a:cs typeface="Source Sans Pro Semibold"/>
              </a:rPr>
              <a:t> Cables</a:t>
            </a:r>
            <a:endParaRPr lang="de-DE" sz="1600" dirty="0">
              <a:latin typeface="Source Sans Pro Light"/>
              <a:cs typeface="Source Sans Pro Light"/>
            </a:endParaRPr>
          </a:p>
        </p:txBody>
      </p:sp>
      <p:sp>
        <p:nvSpPr>
          <p:cNvPr id="76" name="Textfeld 75">
            <a:extLst>
              <a:ext uri="{FF2B5EF4-FFF2-40B4-BE49-F238E27FC236}">
                <a16:creationId xmlns:a16="http://schemas.microsoft.com/office/drawing/2014/main" id="{E44C728B-EDB4-8B42-8DAB-1064F65924D4}"/>
              </a:ext>
            </a:extLst>
          </p:cNvPr>
          <p:cNvSpPr txBox="1"/>
          <p:nvPr/>
        </p:nvSpPr>
        <p:spPr>
          <a:xfrm>
            <a:off x="2925166" y="1268760"/>
            <a:ext cx="12266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 err="1">
                <a:latin typeface="Source Sans Pro Semibold"/>
                <a:cs typeface="Source Sans Pro Semibold"/>
              </a:rPr>
              <a:t>Antennas</a:t>
            </a:r>
            <a:endParaRPr lang="de-DE" sz="1800" dirty="0">
              <a:latin typeface="Source Sans Pro Light"/>
              <a:cs typeface="Source Sans Pro Light"/>
            </a:endParaRPr>
          </a:p>
        </p:txBody>
      </p:sp>
      <p:sp>
        <p:nvSpPr>
          <p:cNvPr id="77" name="Textfeld 76">
            <a:extLst>
              <a:ext uri="{FF2B5EF4-FFF2-40B4-BE49-F238E27FC236}">
                <a16:creationId xmlns:a16="http://schemas.microsoft.com/office/drawing/2014/main" id="{A26BCE1D-B0A2-954B-8B24-0873CED2B170}"/>
              </a:ext>
            </a:extLst>
          </p:cNvPr>
          <p:cNvSpPr txBox="1"/>
          <p:nvPr/>
        </p:nvSpPr>
        <p:spPr>
          <a:xfrm>
            <a:off x="297435" y="3316922"/>
            <a:ext cx="22701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Bluetooth Modules</a:t>
            </a:r>
          </a:p>
        </p:txBody>
      </p:sp>
      <p:sp>
        <p:nvSpPr>
          <p:cNvPr id="78" name="Textfeld 77">
            <a:extLst>
              <a:ext uri="{FF2B5EF4-FFF2-40B4-BE49-F238E27FC236}">
                <a16:creationId xmlns:a16="http://schemas.microsoft.com/office/drawing/2014/main" id="{E863BE72-70BD-8844-B391-394E4B6E0E66}"/>
              </a:ext>
            </a:extLst>
          </p:cNvPr>
          <p:cNvSpPr txBox="1"/>
          <p:nvPr/>
        </p:nvSpPr>
        <p:spPr>
          <a:xfrm>
            <a:off x="6744072" y="5513166"/>
            <a:ext cx="1636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 err="1">
                <a:latin typeface="Source Sans Pro Semibold"/>
                <a:cs typeface="Source Sans Pro Semibold"/>
              </a:rPr>
              <a:t>IoT</a:t>
            </a:r>
            <a:r>
              <a:rPr lang="de-DE" sz="2000" dirty="0">
                <a:latin typeface="Source Sans Pro Semibold"/>
                <a:cs typeface="Source Sans Pro Semibold"/>
              </a:rPr>
              <a:t> Solutions</a:t>
            </a:r>
          </a:p>
        </p:txBody>
      </p:sp>
      <p:sp>
        <p:nvSpPr>
          <p:cNvPr id="79" name="Textfeld 78">
            <a:extLst>
              <a:ext uri="{FF2B5EF4-FFF2-40B4-BE49-F238E27FC236}">
                <a16:creationId xmlns:a16="http://schemas.microsoft.com/office/drawing/2014/main" id="{155941F8-C1C2-4649-88BF-F59F63FD7826}"/>
              </a:ext>
            </a:extLst>
          </p:cNvPr>
          <p:cNvSpPr txBox="1"/>
          <p:nvPr/>
        </p:nvSpPr>
        <p:spPr>
          <a:xfrm>
            <a:off x="4978566" y="555128"/>
            <a:ext cx="23775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RF &amp; </a:t>
            </a:r>
            <a:r>
              <a:rPr lang="de-DE" sz="2000" dirty="0" err="1">
                <a:latin typeface="Source Sans Pro Semibold"/>
                <a:cs typeface="Source Sans Pro Semibold"/>
              </a:rPr>
              <a:t>Microwave</a:t>
            </a:r>
            <a:endParaRPr lang="de-DE" sz="2000" dirty="0">
              <a:latin typeface="Source Sans Pro Semibold"/>
              <a:cs typeface="Source Sans Pro Semibold"/>
            </a:endParaRPr>
          </a:p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ICs DC </a:t>
            </a:r>
            <a:r>
              <a:rPr lang="de-DE" sz="2000" dirty="0" err="1">
                <a:latin typeface="Source Sans Pro Semibold"/>
                <a:cs typeface="Source Sans Pro Semibold"/>
              </a:rPr>
              <a:t>to</a:t>
            </a:r>
            <a:r>
              <a:rPr lang="de-DE" sz="2000" dirty="0">
                <a:latin typeface="Source Sans Pro Semibold"/>
                <a:cs typeface="Source Sans Pro Semibold"/>
              </a:rPr>
              <a:t> 100 GHz</a:t>
            </a:r>
          </a:p>
        </p:txBody>
      </p:sp>
      <p:grpSp>
        <p:nvGrpSpPr>
          <p:cNvPr id="80" name="Gruppierung 4">
            <a:extLst>
              <a:ext uri="{FF2B5EF4-FFF2-40B4-BE49-F238E27FC236}">
                <a16:creationId xmlns:a16="http://schemas.microsoft.com/office/drawing/2014/main" id="{E6E800F4-0081-2B42-833B-8D0517B0E0E6}"/>
              </a:ext>
            </a:extLst>
          </p:cNvPr>
          <p:cNvGrpSpPr/>
          <p:nvPr/>
        </p:nvGrpSpPr>
        <p:grpSpPr>
          <a:xfrm>
            <a:off x="2711624" y="1311751"/>
            <a:ext cx="6677153" cy="3989456"/>
            <a:chOff x="2402657" y="1530122"/>
            <a:chExt cx="7329219" cy="4379053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12921337-B391-4944-B801-BDF94972D06A}"/>
                </a:ext>
              </a:extLst>
            </p:cNvPr>
            <p:cNvSpPr/>
            <p:nvPr/>
          </p:nvSpPr>
          <p:spPr>
            <a:xfrm>
              <a:off x="2621614" y="1720196"/>
              <a:ext cx="6948772" cy="4064815"/>
            </a:xfrm>
            <a:prstGeom prst="ellipse">
              <a:avLst/>
            </a:prstGeom>
            <a:noFill/>
            <a:ln w="28575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2" name="Abgerundetes Rechteck 81">
              <a:extLst>
                <a:ext uri="{FF2B5EF4-FFF2-40B4-BE49-F238E27FC236}">
                  <a16:creationId xmlns:a16="http://schemas.microsoft.com/office/drawing/2014/main" id="{65DAD060-37F5-524E-BCC2-E4DB32B9A257}"/>
                </a:ext>
              </a:extLst>
            </p:cNvPr>
            <p:cNvSpPr/>
            <p:nvPr/>
          </p:nvSpPr>
          <p:spPr>
            <a:xfrm>
              <a:off x="6007624" y="1530122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3" name="Abgerundetes Rechteck 82">
              <a:extLst>
                <a:ext uri="{FF2B5EF4-FFF2-40B4-BE49-F238E27FC236}">
                  <a16:creationId xmlns:a16="http://schemas.microsoft.com/office/drawing/2014/main" id="{2331BA97-9CC4-7F49-9592-25B3CD865742}"/>
                </a:ext>
              </a:extLst>
            </p:cNvPr>
            <p:cNvSpPr/>
            <p:nvPr/>
          </p:nvSpPr>
          <p:spPr>
            <a:xfrm>
              <a:off x="2402657" y="3752602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4" name="Abgerundetes Rechteck 83">
              <a:extLst>
                <a:ext uri="{FF2B5EF4-FFF2-40B4-BE49-F238E27FC236}">
                  <a16:creationId xmlns:a16="http://schemas.microsoft.com/office/drawing/2014/main" id="{B2D57F73-D7D5-9644-A7FA-90156B0EDB42}"/>
                </a:ext>
              </a:extLst>
            </p:cNvPr>
            <p:cNvSpPr/>
            <p:nvPr/>
          </p:nvSpPr>
          <p:spPr>
            <a:xfrm>
              <a:off x="8902745" y="2533407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5" name="Abgerundetes Rechteck 84">
              <a:extLst>
                <a:ext uri="{FF2B5EF4-FFF2-40B4-BE49-F238E27FC236}">
                  <a16:creationId xmlns:a16="http://schemas.microsoft.com/office/drawing/2014/main" id="{D7CA2A34-3768-3F44-8C22-61A09DF46E94}"/>
                </a:ext>
              </a:extLst>
            </p:cNvPr>
            <p:cNvSpPr/>
            <p:nvPr/>
          </p:nvSpPr>
          <p:spPr>
            <a:xfrm>
              <a:off x="4195945" y="178830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6" name="Abgerundetes Rechteck 85">
              <a:extLst>
                <a:ext uri="{FF2B5EF4-FFF2-40B4-BE49-F238E27FC236}">
                  <a16:creationId xmlns:a16="http://schemas.microsoft.com/office/drawing/2014/main" id="{A8B7211F-292F-214B-8FF4-30BA23156C62}"/>
                </a:ext>
              </a:extLst>
            </p:cNvPr>
            <p:cNvSpPr/>
            <p:nvPr/>
          </p:nvSpPr>
          <p:spPr>
            <a:xfrm>
              <a:off x="7619299" y="1837769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7" name="Abgerundetes Rechteck 86">
              <a:extLst>
                <a:ext uri="{FF2B5EF4-FFF2-40B4-BE49-F238E27FC236}">
                  <a16:creationId xmlns:a16="http://schemas.microsoft.com/office/drawing/2014/main" id="{DD30CE10-CF9A-EA4F-B1EB-5E1A3CD71649}"/>
                </a:ext>
              </a:extLst>
            </p:cNvPr>
            <p:cNvSpPr/>
            <p:nvPr/>
          </p:nvSpPr>
          <p:spPr>
            <a:xfrm>
              <a:off x="8488740" y="4920331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8" name="Abgerundetes Rechteck 87">
              <a:extLst>
                <a:ext uri="{FF2B5EF4-FFF2-40B4-BE49-F238E27FC236}">
                  <a16:creationId xmlns:a16="http://schemas.microsoft.com/office/drawing/2014/main" id="{7D2C9299-FA68-D94A-93F9-6B4A9B9074EA}"/>
                </a:ext>
              </a:extLst>
            </p:cNvPr>
            <p:cNvSpPr/>
            <p:nvPr/>
          </p:nvSpPr>
          <p:spPr>
            <a:xfrm>
              <a:off x="4862577" y="5513131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9" name="Abgerundetes Rechteck 88">
              <a:extLst>
                <a:ext uri="{FF2B5EF4-FFF2-40B4-BE49-F238E27FC236}">
                  <a16:creationId xmlns:a16="http://schemas.microsoft.com/office/drawing/2014/main" id="{9D701E0D-4C7B-CF44-9AA4-11211D2330AE}"/>
                </a:ext>
              </a:extLst>
            </p:cNvPr>
            <p:cNvSpPr/>
            <p:nvPr/>
          </p:nvSpPr>
          <p:spPr>
            <a:xfrm>
              <a:off x="9335832" y="377425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0" name="Abgerundetes Rechteck 89">
              <a:extLst>
                <a:ext uri="{FF2B5EF4-FFF2-40B4-BE49-F238E27FC236}">
                  <a16:creationId xmlns:a16="http://schemas.microsoft.com/office/drawing/2014/main" id="{939442B4-B731-B24C-B4CA-1F487E3472AE}"/>
                </a:ext>
              </a:extLst>
            </p:cNvPr>
            <p:cNvSpPr/>
            <p:nvPr/>
          </p:nvSpPr>
          <p:spPr>
            <a:xfrm>
              <a:off x="2899143" y="250599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0" name="Abgerundetes Rechteck 99">
              <a:extLst>
                <a:ext uri="{FF2B5EF4-FFF2-40B4-BE49-F238E27FC236}">
                  <a16:creationId xmlns:a16="http://schemas.microsoft.com/office/drawing/2014/main" id="{5B861D5C-1568-2A44-80F0-C998647F7AF2}"/>
                </a:ext>
              </a:extLst>
            </p:cNvPr>
            <p:cNvSpPr/>
            <p:nvPr/>
          </p:nvSpPr>
          <p:spPr>
            <a:xfrm>
              <a:off x="3196428" y="4881655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01" name="Textfeld 100">
            <a:extLst>
              <a:ext uri="{FF2B5EF4-FFF2-40B4-BE49-F238E27FC236}">
                <a16:creationId xmlns:a16="http://schemas.microsoft.com/office/drawing/2014/main" id="{10F541DC-D7E6-BF49-9157-2FDDDB7845BD}"/>
              </a:ext>
            </a:extLst>
          </p:cNvPr>
          <p:cNvSpPr txBox="1"/>
          <p:nvPr/>
        </p:nvSpPr>
        <p:spPr>
          <a:xfrm>
            <a:off x="9228348" y="2200798"/>
            <a:ext cx="19399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err="1">
                <a:latin typeface="Source Sans Pro Semibold"/>
                <a:cs typeface="Source Sans Pro Semibold"/>
              </a:rPr>
              <a:t>Clocks</a:t>
            </a:r>
            <a:r>
              <a:rPr lang="de-DE" sz="2000" dirty="0">
                <a:latin typeface="Source Sans Pro Semibold"/>
                <a:cs typeface="Source Sans Pro Semibold"/>
              </a:rPr>
              <a:t> &amp; Timing</a:t>
            </a:r>
          </a:p>
        </p:txBody>
      </p:sp>
      <p:sp>
        <p:nvSpPr>
          <p:cNvPr id="102" name="Abgerundetes Rechteck 101">
            <a:extLst>
              <a:ext uri="{FF2B5EF4-FFF2-40B4-BE49-F238E27FC236}">
                <a16:creationId xmlns:a16="http://schemas.microsoft.com/office/drawing/2014/main" id="{2CD5D17B-3AF3-8544-9535-938ECC98B1EC}"/>
              </a:ext>
            </a:extLst>
          </p:cNvPr>
          <p:cNvSpPr/>
          <p:nvPr/>
        </p:nvSpPr>
        <p:spPr>
          <a:xfrm>
            <a:off x="6835152" y="4940398"/>
            <a:ext cx="360809" cy="360809"/>
          </a:xfrm>
          <a:prstGeom prst="round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2615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29"/>
          <p:cNvCxnSpPr/>
          <p:nvPr/>
        </p:nvCxnSpPr>
        <p:spPr>
          <a:xfrm flipH="1">
            <a:off x="9427753" y="3825044"/>
            <a:ext cx="2520280" cy="0"/>
          </a:xfrm>
          <a:prstGeom prst="line">
            <a:avLst/>
          </a:prstGeom>
          <a:ln w="12700" cmpd="sng">
            <a:solidFill>
              <a:srgbClr val="FFFFFF">
                <a:alpha val="40000"/>
              </a:srgbClr>
            </a:solidFill>
            <a:prstDash val="sysDash"/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Gewinkelte Verbindung 47"/>
          <p:cNvCxnSpPr/>
          <p:nvPr/>
        </p:nvCxnSpPr>
        <p:spPr>
          <a:xfrm rot="5400000" flipH="1" flipV="1">
            <a:off x="9624544" y="4131571"/>
            <a:ext cx="1728192" cy="1547187"/>
          </a:xfrm>
          <a:prstGeom prst="bentConnector3">
            <a:avLst/>
          </a:prstGeom>
          <a:ln w="9525" cmpd="sng">
            <a:solidFill>
              <a:schemeClr val="tx1"/>
            </a:solidFill>
            <a:prstDash val="dot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Gewinkelte Verbindung 48"/>
          <p:cNvCxnSpPr/>
          <p:nvPr/>
        </p:nvCxnSpPr>
        <p:spPr>
          <a:xfrm>
            <a:off x="11262233" y="3320988"/>
            <a:ext cx="685800" cy="685800"/>
          </a:xfrm>
          <a:prstGeom prst="bentConnector3">
            <a:avLst/>
          </a:prstGeom>
          <a:ln w="12700" cmpd="sng">
            <a:prstDash val="dashDot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Gewinkelte Verbindung 49"/>
          <p:cNvCxnSpPr/>
          <p:nvPr/>
        </p:nvCxnSpPr>
        <p:spPr>
          <a:xfrm rot="5400000">
            <a:off x="9830619" y="3244950"/>
            <a:ext cx="4021597" cy="213233"/>
          </a:xfrm>
          <a:prstGeom prst="bentConnector3">
            <a:avLst/>
          </a:prstGeom>
          <a:ln w="12700" cmpd="sng">
            <a:prstDash val="dashDot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Gewinkelte Verbindung 50"/>
          <p:cNvCxnSpPr/>
          <p:nvPr/>
        </p:nvCxnSpPr>
        <p:spPr>
          <a:xfrm rot="5400000" flipH="1" flipV="1">
            <a:off x="10089467" y="1790816"/>
            <a:ext cx="2376266" cy="684077"/>
          </a:xfrm>
          <a:prstGeom prst="bentConnector3">
            <a:avLst/>
          </a:prstGeom>
          <a:ln w="9525" cmpd="sng">
            <a:solidFill>
              <a:schemeClr val="tx1"/>
            </a:solidFill>
            <a:prstDash val="sysDash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Gewinkelte Verbindung 51"/>
          <p:cNvCxnSpPr/>
          <p:nvPr/>
        </p:nvCxnSpPr>
        <p:spPr>
          <a:xfrm rot="16200000" flipV="1">
            <a:off x="8045806" y="2644493"/>
            <a:ext cx="2916324" cy="452889"/>
          </a:xfrm>
          <a:prstGeom prst="bentConnector3">
            <a:avLst/>
          </a:prstGeom>
          <a:ln w="6350" cmpd="sng">
            <a:solidFill>
              <a:schemeClr val="tx1"/>
            </a:solidFill>
            <a:prstDash val="dot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Gerade Verbindung mit Pfeil 52"/>
          <p:cNvCxnSpPr/>
          <p:nvPr/>
        </p:nvCxnSpPr>
        <p:spPr>
          <a:xfrm flipV="1">
            <a:off x="9120336" y="872716"/>
            <a:ext cx="792088" cy="396044"/>
          </a:xfrm>
          <a:prstGeom prst="straightConnector1">
            <a:avLst/>
          </a:prstGeom>
          <a:ln w="38100" cmpd="sng">
            <a:solidFill>
              <a:schemeClr val="tx1">
                <a:lumMod val="85000"/>
              </a:schemeClr>
            </a:solidFill>
            <a:prstDash val="dot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Gerade Verbindung mit Pfeil 53"/>
          <p:cNvCxnSpPr/>
          <p:nvPr/>
        </p:nvCxnSpPr>
        <p:spPr>
          <a:xfrm flipV="1">
            <a:off x="9120336" y="476672"/>
            <a:ext cx="792088" cy="396044"/>
          </a:xfrm>
          <a:prstGeom prst="straightConnector1">
            <a:avLst/>
          </a:prstGeom>
          <a:ln w="19050" cmpd="sng">
            <a:solidFill>
              <a:schemeClr val="accent1">
                <a:lumMod val="60000"/>
                <a:lumOff val="40000"/>
              </a:schemeClr>
            </a:solidFill>
            <a:prstDash val="dot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Gerade Verbindung 54"/>
          <p:cNvCxnSpPr/>
          <p:nvPr/>
        </p:nvCxnSpPr>
        <p:spPr>
          <a:xfrm>
            <a:off x="6924092" y="3320988"/>
            <a:ext cx="0" cy="1980220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29"/>
          <p:cNvCxnSpPr/>
          <p:nvPr/>
        </p:nvCxnSpPr>
        <p:spPr>
          <a:xfrm flipH="1">
            <a:off x="6996100" y="4905164"/>
            <a:ext cx="2734313" cy="1"/>
          </a:xfrm>
          <a:prstGeom prst="line">
            <a:avLst/>
          </a:prstGeom>
          <a:ln w="12700" cap="rnd" cmpd="sng">
            <a:solidFill>
              <a:schemeClr val="tx1">
                <a:alpha val="40000"/>
              </a:schemeClr>
            </a:solidFill>
            <a:prstDash val="sysDash"/>
            <a:round/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29"/>
          <p:cNvCxnSpPr/>
          <p:nvPr/>
        </p:nvCxnSpPr>
        <p:spPr>
          <a:xfrm flipH="1" flipV="1">
            <a:off x="8141427" y="5121188"/>
            <a:ext cx="1452488" cy="1"/>
          </a:xfrm>
          <a:prstGeom prst="line">
            <a:avLst/>
          </a:prstGeom>
          <a:ln w="9525" cmpd="sng">
            <a:solidFill>
              <a:schemeClr val="tx1">
                <a:alpha val="40000"/>
              </a:schemeClr>
            </a:solidFill>
            <a:prstDash val="dot"/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hteck 13"/>
          <p:cNvSpPr/>
          <p:nvPr/>
        </p:nvSpPr>
        <p:spPr>
          <a:xfrm>
            <a:off x="0" y="8620"/>
            <a:ext cx="12192000" cy="6849380"/>
          </a:xfrm>
          <a:prstGeom prst="rect">
            <a:avLst/>
          </a:prstGeom>
          <a:solidFill>
            <a:srgbClr val="001C2C">
              <a:alpha val="7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4389C4D4-37E5-CD47-AD7D-D203DDD5C4A4}"/>
              </a:ext>
            </a:extLst>
          </p:cNvPr>
          <p:cNvSpPr txBox="1"/>
          <p:nvPr/>
        </p:nvSpPr>
        <p:spPr>
          <a:xfrm>
            <a:off x="15011162" y="231634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/>
          </a:p>
        </p:txBody>
      </p:sp>
      <p:cxnSp>
        <p:nvCxnSpPr>
          <p:cNvPr id="65" name="Straight Connector 29">
            <a:extLst>
              <a:ext uri="{FF2B5EF4-FFF2-40B4-BE49-F238E27FC236}">
                <a16:creationId xmlns:a16="http://schemas.microsoft.com/office/drawing/2014/main" id="{0D7B97CD-9EB8-B844-BE89-1DCA8BEF7341}"/>
              </a:ext>
            </a:extLst>
          </p:cNvPr>
          <p:cNvCxnSpPr/>
          <p:nvPr/>
        </p:nvCxnSpPr>
        <p:spPr>
          <a:xfrm flipH="1" flipV="1">
            <a:off x="8141427" y="5121188"/>
            <a:ext cx="1452488" cy="1"/>
          </a:xfrm>
          <a:prstGeom prst="line">
            <a:avLst/>
          </a:prstGeom>
          <a:ln w="9525" cmpd="sng">
            <a:solidFill>
              <a:schemeClr val="tx1">
                <a:alpha val="40000"/>
              </a:schemeClr>
            </a:solidFill>
            <a:prstDash val="dot"/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" name="Textfeld 111">
            <a:extLst>
              <a:ext uri="{FF2B5EF4-FFF2-40B4-BE49-F238E27FC236}">
                <a16:creationId xmlns:a16="http://schemas.microsoft.com/office/drawing/2014/main" id="{7A20629E-ED27-A44C-AF50-27E4C72F3C79}"/>
              </a:ext>
            </a:extLst>
          </p:cNvPr>
          <p:cNvSpPr txBox="1"/>
          <p:nvPr/>
        </p:nvSpPr>
        <p:spPr>
          <a:xfrm>
            <a:off x="15011162" y="231634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/>
          </a:p>
        </p:txBody>
      </p:sp>
      <p:sp>
        <p:nvSpPr>
          <p:cNvPr id="46" name="Textfeld 45"/>
          <p:cNvSpPr txBox="1"/>
          <p:nvPr/>
        </p:nvSpPr>
        <p:spPr>
          <a:xfrm>
            <a:off x="3395700" y="2564904"/>
            <a:ext cx="54006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400" dirty="0">
                <a:latin typeface="Source Sans Pro Semibold"/>
                <a:cs typeface="Source Sans Pro Semibold"/>
              </a:rPr>
              <a:t>NETWORKING/</a:t>
            </a:r>
            <a:br>
              <a:rPr lang="de-DE" sz="5400" dirty="0">
                <a:latin typeface="Source Sans Pro Semibold"/>
                <a:cs typeface="Source Sans Pro Semibold"/>
              </a:rPr>
            </a:br>
            <a:r>
              <a:rPr lang="de-DE" sz="5400" dirty="0">
                <a:latin typeface="Source Sans Pro Semibold"/>
                <a:cs typeface="Source Sans Pro Semibold"/>
              </a:rPr>
              <a:t>DATACOM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DB85A9FC-4147-4F4C-8ED1-0C4B77B5CAD8}"/>
              </a:ext>
            </a:extLst>
          </p:cNvPr>
          <p:cNvSpPr txBox="1"/>
          <p:nvPr/>
        </p:nvSpPr>
        <p:spPr>
          <a:xfrm>
            <a:off x="4657572" y="632882"/>
            <a:ext cx="28504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Ethernet PHYs, Switch &amp;</a:t>
            </a:r>
          </a:p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 MAC Controllers</a:t>
            </a:r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A5EEB5BB-FBB2-CE4A-BB48-3D096D657B52}"/>
              </a:ext>
            </a:extLst>
          </p:cNvPr>
          <p:cNvSpPr txBox="1"/>
          <p:nvPr/>
        </p:nvSpPr>
        <p:spPr>
          <a:xfrm>
            <a:off x="1888965" y="5481228"/>
            <a:ext cx="30909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Industrial Interface </a:t>
            </a:r>
          </a:p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Controllers &amp; Transceivers</a:t>
            </a:r>
          </a:p>
        </p:txBody>
      </p:sp>
      <p:sp>
        <p:nvSpPr>
          <p:cNvPr id="66" name="Textfeld 65">
            <a:extLst>
              <a:ext uri="{FF2B5EF4-FFF2-40B4-BE49-F238E27FC236}">
                <a16:creationId xmlns:a16="http://schemas.microsoft.com/office/drawing/2014/main" id="{208BC623-3D81-3D46-9620-8F559A23A65B}"/>
              </a:ext>
            </a:extLst>
          </p:cNvPr>
          <p:cNvSpPr txBox="1"/>
          <p:nvPr/>
        </p:nvSpPr>
        <p:spPr>
          <a:xfrm>
            <a:off x="7256932" y="5514924"/>
            <a:ext cx="22525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Source Sans Pro Semibold"/>
                <a:cs typeface="Source Sans Pro Semibold"/>
              </a:rPr>
              <a:t>Ethernet Interface </a:t>
            </a:r>
          </a:p>
          <a:p>
            <a:r>
              <a:rPr lang="de-DE" sz="2000" dirty="0">
                <a:latin typeface="Source Sans Pro Semibold"/>
                <a:cs typeface="Source Sans Pro Semibold"/>
              </a:rPr>
              <a:t>Modules</a:t>
            </a:r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383B7C9A-2EF2-4F48-95EE-86328BA53DF7}"/>
              </a:ext>
            </a:extLst>
          </p:cNvPr>
          <p:cNvSpPr txBox="1"/>
          <p:nvPr/>
        </p:nvSpPr>
        <p:spPr>
          <a:xfrm>
            <a:off x="5195900" y="5697252"/>
            <a:ext cx="17604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PoE Midspans </a:t>
            </a:r>
          </a:p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&amp; Switches</a:t>
            </a:r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62137349-F5BD-0A47-8905-B318248AB425}"/>
              </a:ext>
            </a:extLst>
          </p:cNvPr>
          <p:cNvSpPr txBox="1"/>
          <p:nvPr/>
        </p:nvSpPr>
        <p:spPr>
          <a:xfrm>
            <a:off x="-493460" y="4429037"/>
            <a:ext cx="39158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Fiber Optical Transceivers </a:t>
            </a:r>
          </a:p>
          <a:p>
            <a:pPr algn="r"/>
            <a:r>
              <a:rPr lang="de-DE" sz="2000" dirty="0" err="1">
                <a:latin typeface="Source Sans Pro Semibold"/>
                <a:cs typeface="Source Sans Pro Semibold"/>
              </a:rPr>
              <a:t>for</a:t>
            </a:r>
            <a:r>
              <a:rPr lang="de-DE" sz="2000" dirty="0">
                <a:latin typeface="Source Sans Pro Semibold"/>
                <a:cs typeface="Source Sans Pro Semibold"/>
              </a:rPr>
              <a:t> POF and PCS</a:t>
            </a:r>
          </a:p>
        </p:txBody>
      </p:sp>
      <p:sp>
        <p:nvSpPr>
          <p:cNvPr id="69" name="Textfeld 68">
            <a:extLst>
              <a:ext uri="{FF2B5EF4-FFF2-40B4-BE49-F238E27FC236}">
                <a16:creationId xmlns:a16="http://schemas.microsoft.com/office/drawing/2014/main" id="{62E25D8A-0856-2644-BE23-AF543520DF85}"/>
              </a:ext>
            </a:extLst>
          </p:cNvPr>
          <p:cNvSpPr txBox="1"/>
          <p:nvPr/>
        </p:nvSpPr>
        <p:spPr>
          <a:xfrm>
            <a:off x="468475" y="1182817"/>
            <a:ext cx="41873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xPON ICs and Network Processors</a:t>
            </a:r>
          </a:p>
        </p:txBody>
      </p:sp>
      <p:sp>
        <p:nvSpPr>
          <p:cNvPr id="70" name="Textfeld 69">
            <a:extLst>
              <a:ext uri="{FF2B5EF4-FFF2-40B4-BE49-F238E27FC236}">
                <a16:creationId xmlns:a16="http://schemas.microsoft.com/office/drawing/2014/main" id="{0ACEF740-34D7-1146-BD3B-9A40FD4F1286}"/>
              </a:ext>
            </a:extLst>
          </p:cNvPr>
          <p:cNvSpPr txBox="1"/>
          <p:nvPr/>
        </p:nvSpPr>
        <p:spPr>
          <a:xfrm>
            <a:off x="1558540" y="1821440"/>
            <a:ext cx="14734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xDSL and </a:t>
            </a:r>
          </a:p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G.Fast SoCs</a:t>
            </a:r>
          </a:p>
        </p:txBody>
      </p:sp>
      <p:sp>
        <p:nvSpPr>
          <p:cNvPr id="84" name="Textfeld 83">
            <a:extLst>
              <a:ext uri="{FF2B5EF4-FFF2-40B4-BE49-F238E27FC236}">
                <a16:creationId xmlns:a16="http://schemas.microsoft.com/office/drawing/2014/main" id="{0C547106-6EEE-9241-A34A-FAE36E71A094}"/>
              </a:ext>
            </a:extLst>
          </p:cNvPr>
          <p:cNvSpPr txBox="1"/>
          <p:nvPr/>
        </p:nvSpPr>
        <p:spPr>
          <a:xfrm>
            <a:off x="9228348" y="2308810"/>
            <a:ext cx="14013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RJ45 Jacks</a:t>
            </a:r>
          </a:p>
        </p:txBody>
      </p:sp>
      <p:sp>
        <p:nvSpPr>
          <p:cNvPr id="85" name="Textfeld 84">
            <a:extLst>
              <a:ext uri="{FF2B5EF4-FFF2-40B4-BE49-F238E27FC236}">
                <a16:creationId xmlns:a16="http://schemas.microsoft.com/office/drawing/2014/main" id="{DD5650F8-C535-6D43-9A77-D5F356382252}"/>
              </a:ext>
            </a:extLst>
          </p:cNvPr>
          <p:cNvSpPr txBox="1"/>
          <p:nvPr/>
        </p:nvSpPr>
        <p:spPr>
          <a:xfrm>
            <a:off x="9594889" y="3341795"/>
            <a:ext cx="2366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Source Sans Pro Semibold"/>
                <a:cs typeface="Source Sans Pro Semibold"/>
              </a:rPr>
              <a:t>Connectors</a:t>
            </a:r>
          </a:p>
          <a:p>
            <a:r>
              <a:rPr lang="de-DE" sz="2000" dirty="0">
                <a:latin typeface="Source Sans Pro Semibold"/>
                <a:cs typeface="Source Sans Pro Semibold"/>
              </a:rPr>
              <a:t>(USB, M12, M8, etc.)</a:t>
            </a:r>
          </a:p>
        </p:txBody>
      </p:sp>
      <p:sp>
        <p:nvSpPr>
          <p:cNvPr id="86" name="Textfeld 85">
            <a:extLst>
              <a:ext uri="{FF2B5EF4-FFF2-40B4-BE49-F238E27FC236}">
                <a16:creationId xmlns:a16="http://schemas.microsoft.com/office/drawing/2014/main" id="{8D3F6960-1DE4-F94B-8438-33D1608065D6}"/>
              </a:ext>
            </a:extLst>
          </p:cNvPr>
          <p:cNvSpPr txBox="1"/>
          <p:nvPr/>
        </p:nvSpPr>
        <p:spPr>
          <a:xfrm>
            <a:off x="8945982" y="4447698"/>
            <a:ext cx="17684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Source Sans Pro Semibold"/>
                <a:cs typeface="Source Sans Pro Semibold"/>
              </a:rPr>
              <a:t>Transformers/</a:t>
            </a:r>
          </a:p>
          <a:p>
            <a:r>
              <a:rPr lang="de-DE" sz="2000" dirty="0">
                <a:latin typeface="Source Sans Pro Semibold"/>
                <a:cs typeface="Source Sans Pro Semibold"/>
              </a:rPr>
              <a:t>Magnetics</a:t>
            </a:r>
          </a:p>
        </p:txBody>
      </p:sp>
      <p:sp>
        <p:nvSpPr>
          <p:cNvPr id="87" name="Textfeld 86">
            <a:extLst>
              <a:ext uri="{FF2B5EF4-FFF2-40B4-BE49-F238E27FC236}">
                <a16:creationId xmlns:a16="http://schemas.microsoft.com/office/drawing/2014/main" id="{5A39A0C0-3DB4-D440-B988-0B0F3F2C5741}"/>
              </a:ext>
            </a:extLst>
          </p:cNvPr>
          <p:cNvSpPr txBox="1"/>
          <p:nvPr/>
        </p:nvSpPr>
        <p:spPr>
          <a:xfrm>
            <a:off x="627408" y="2848060"/>
            <a:ext cx="20249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Fiber Optical</a:t>
            </a:r>
          </a:p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Transceivers</a:t>
            </a:r>
          </a:p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for Single and</a:t>
            </a:r>
          </a:p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Multi Mode Fiber</a:t>
            </a:r>
          </a:p>
        </p:txBody>
      </p:sp>
      <p:grpSp>
        <p:nvGrpSpPr>
          <p:cNvPr id="88" name="Gruppierung 19">
            <a:extLst>
              <a:ext uri="{FF2B5EF4-FFF2-40B4-BE49-F238E27FC236}">
                <a16:creationId xmlns:a16="http://schemas.microsoft.com/office/drawing/2014/main" id="{4ED89216-3A7D-8840-9138-463D3971A7CD}"/>
              </a:ext>
            </a:extLst>
          </p:cNvPr>
          <p:cNvGrpSpPr/>
          <p:nvPr/>
        </p:nvGrpSpPr>
        <p:grpSpPr>
          <a:xfrm>
            <a:off x="2782863" y="1376772"/>
            <a:ext cx="6646270" cy="3934119"/>
            <a:chOff x="2459314" y="1477330"/>
            <a:chExt cx="7295322" cy="4318312"/>
          </a:xfrm>
        </p:grpSpPr>
        <p:sp>
          <p:nvSpPr>
            <p:cNvPr id="89" name="Oval 20">
              <a:extLst>
                <a:ext uri="{FF2B5EF4-FFF2-40B4-BE49-F238E27FC236}">
                  <a16:creationId xmlns:a16="http://schemas.microsoft.com/office/drawing/2014/main" id="{02823113-CC43-0140-8FE6-495CF31EF811}"/>
                </a:ext>
              </a:extLst>
            </p:cNvPr>
            <p:cNvSpPr/>
            <p:nvPr/>
          </p:nvSpPr>
          <p:spPr>
            <a:xfrm>
              <a:off x="2624991" y="1680679"/>
              <a:ext cx="6948771" cy="4064815"/>
            </a:xfrm>
            <a:prstGeom prst="ellipse">
              <a:avLst/>
            </a:prstGeom>
            <a:noFill/>
            <a:ln w="28575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0" name="Abgerundetes Rechteck 89">
              <a:extLst>
                <a:ext uri="{FF2B5EF4-FFF2-40B4-BE49-F238E27FC236}">
                  <a16:creationId xmlns:a16="http://schemas.microsoft.com/office/drawing/2014/main" id="{9D945E74-73F3-A345-A275-753C5450ABD9}"/>
                </a:ext>
              </a:extLst>
            </p:cNvPr>
            <p:cNvSpPr/>
            <p:nvPr/>
          </p:nvSpPr>
          <p:spPr>
            <a:xfrm>
              <a:off x="5898400" y="147733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91" name="Abgerundetes Rechteck 90">
              <a:extLst>
                <a:ext uri="{FF2B5EF4-FFF2-40B4-BE49-F238E27FC236}">
                  <a16:creationId xmlns:a16="http://schemas.microsoft.com/office/drawing/2014/main" id="{351B6230-7640-FF45-ACD1-85D1D4333C7F}"/>
                </a:ext>
              </a:extLst>
            </p:cNvPr>
            <p:cNvSpPr/>
            <p:nvPr/>
          </p:nvSpPr>
          <p:spPr>
            <a:xfrm>
              <a:off x="3219701" y="4830272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2" name="Abgerundetes Rechteck 91">
              <a:extLst>
                <a:ext uri="{FF2B5EF4-FFF2-40B4-BE49-F238E27FC236}">
                  <a16:creationId xmlns:a16="http://schemas.microsoft.com/office/drawing/2014/main" id="{4A0D9543-426B-174C-8BB0-5ECAD85219D8}"/>
                </a:ext>
              </a:extLst>
            </p:cNvPr>
            <p:cNvSpPr/>
            <p:nvPr/>
          </p:nvSpPr>
          <p:spPr>
            <a:xfrm>
              <a:off x="4198195" y="175397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3" name="Abgerundetes Rechteck 92">
              <a:extLst>
                <a:ext uri="{FF2B5EF4-FFF2-40B4-BE49-F238E27FC236}">
                  <a16:creationId xmlns:a16="http://schemas.microsoft.com/office/drawing/2014/main" id="{EFB683A2-58A7-6B4F-9ACC-6F7969459239}"/>
                </a:ext>
              </a:extLst>
            </p:cNvPr>
            <p:cNvSpPr/>
            <p:nvPr/>
          </p:nvSpPr>
          <p:spPr>
            <a:xfrm>
              <a:off x="9358592" y="3805188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4" name="Abgerundetes Rechteck 93">
              <a:extLst>
                <a:ext uri="{FF2B5EF4-FFF2-40B4-BE49-F238E27FC236}">
                  <a16:creationId xmlns:a16="http://schemas.microsoft.com/office/drawing/2014/main" id="{8A639FF3-65B2-DF4C-85D4-8EEAB1475815}"/>
                </a:ext>
              </a:extLst>
            </p:cNvPr>
            <p:cNvSpPr/>
            <p:nvPr/>
          </p:nvSpPr>
          <p:spPr>
            <a:xfrm>
              <a:off x="7521400" y="1749921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5" name="Abgerundetes Rechteck 94">
              <a:extLst>
                <a:ext uri="{FF2B5EF4-FFF2-40B4-BE49-F238E27FC236}">
                  <a16:creationId xmlns:a16="http://schemas.microsoft.com/office/drawing/2014/main" id="{8AA2F10A-DD7B-4348-9AF7-921E9D5D38AC}"/>
                </a:ext>
              </a:extLst>
            </p:cNvPr>
            <p:cNvSpPr/>
            <p:nvPr/>
          </p:nvSpPr>
          <p:spPr>
            <a:xfrm>
              <a:off x="8940598" y="2543948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6" name="Abgerundetes Rechteck 95">
              <a:extLst>
                <a:ext uri="{FF2B5EF4-FFF2-40B4-BE49-F238E27FC236}">
                  <a16:creationId xmlns:a16="http://schemas.microsoft.com/office/drawing/2014/main" id="{5BCAE190-74C5-524B-96E7-8771DB0F5859}"/>
                </a:ext>
              </a:extLst>
            </p:cNvPr>
            <p:cNvSpPr/>
            <p:nvPr/>
          </p:nvSpPr>
          <p:spPr>
            <a:xfrm>
              <a:off x="7317222" y="5399598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7" name="Abgerundetes Rechteck 96">
              <a:extLst>
                <a:ext uri="{FF2B5EF4-FFF2-40B4-BE49-F238E27FC236}">
                  <a16:creationId xmlns:a16="http://schemas.microsoft.com/office/drawing/2014/main" id="{FC82C80A-8976-7947-9F18-BAFE6F39A583}"/>
                </a:ext>
              </a:extLst>
            </p:cNvPr>
            <p:cNvSpPr/>
            <p:nvPr/>
          </p:nvSpPr>
          <p:spPr>
            <a:xfrm>
              <a:off x="2459314" y="3809012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8" name="Abgerundetes Rechteck 97">
              <a:extLst>
                <a:ext uri="{FF2B5EF4-FFF2-40B4-BE49-F238E27FC236}">
                  <a16:creationId xmlns:a16="http://schemas.microsoft.com/office/drawing/2014/main" id="{C0BD70D0-DB25-B74F-9DA9-B1AED2A6E6CC}"/>
                </a:ext>
              </a:extLst>
            </p:cNvPr>
            <p:cNvSpPr/>
            <p:nvPr/>
          </p:nvSpPr>
          <p:spPr>
            <a:xfrm>
              <a:off x="8624861" y="4780688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9" name="Abgerundetes Rechteck 98">
              <a:extLst>
                <a:ext uri="{FF2B5EF4-FFF2-40B4-BE49-F238E27FC236}">
                  <a16:creationId xmlns:a16="http://schemas.microsoft.com/office/drawing/2014/main" id="{F614278D-DAF8-B44F-9952-3C1B0B73C3B6}"/>
                </a:ext>
              </a:extLst>
            </p:cNvPr>
            <p:cNvSpPr/>
            <p:nvPr/>
          </p:nvSpPr>
          <p:spPr>
            <a:xfrm>
              <a:off x="2854514" y="2544371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00" name="Textfeld 99">
            <a:extLst>
              <a:ext uri="{FF2B5EF4-FFF2-40B4-BE49-F238E27FC236}">
                <a16:creationId xmlns:a16="http://schemas.microsoft.com/office/drawing/2014/main" id="{4AB77334-3B7A-424A-8CE3-02F527613AC3}"/>
              </a:ext>
            </a:extLst>
          </p:cNvPr>
          <p:cNvSpPr txBox="1"/>
          <p:nvPr/>
        </p:nvSpPr>
        <p:spPr>
          <a:xfrm>
            <a:off x="7621412" y="1196076"/>
            <a:ext cx="2291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Real Time Ethernet</a:t>
            </a:r>
          </a:p>
        </p:txBody>
      </p:sp>
      <p:sp>
        <p:nvSpPr>
          <p:cNvPr id="101" name="Abgerundetes Rechteck 100">
            <a:extLst>
              <a:ext uri="{FF2B5EF4-FFF2-40B4-BE49-F238E27FC236}">
                <a16:creationId xmlns:a16="http://schemas.microsoft.com/office/drawing/2014/main" id="{1EBA4740-ED34-2A4F-8602-CF82E882FD9B}"/>
              </a:ext>
            </a:extLst>
          </p:cNvPr>
          <p:cNvSpPr/>
          <p:nvPr/>
        </p:nvSpPr>
        <p:spPr>
          <a:xfrm>
            <a:off x="4655840" y="4950081"/>
            <a:ext cx="360809" cy="360809"/>
          </a:xfrm>
          <a:prstGeom prst="round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2" name="Abgerundetes Rechteck 101">
            <a:extLst>
              <a:ext uri="{FF2B5EF4-FFF2-40B4-BE49-F238E27FC236}">
                <a16:creationId xmlns:a16="http://schemas.microsoft.com/office/drawing/2014/main" id="{BBBF5316-71E4-464B-8610-946C669D70A7}"/>
              </a:ext>
            </a:extLst>
          </p:cNvPr>
          <p:cNvSpPr/>
          <p:nvPr/>
        </p:nvSpPr>
        <p:spPr>
          <a:xfrm>
            <a:off x="5914425" y="5102802"/>
            <a:ext cx="360809" cy="360809"/>
          </a:xfrm>
          <a:prstGeom prst="round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6939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hteck 42"/>
          <p:cNvSpPr/>
          <p:nvPr/>
        </p:nvSpPr>
        <p:spPr>
          <a:xfrm>
            <a:off x="6420036" y="1448780"/>
            <a:ext cx="180020" cy="288032"/>
          </a:xfrm>
          <a:prstGeom prst="rect">
            <a:avLst/>
          </a:prstGeom>
          <a:solidFill>
            <a:schemeClr val="tx2">
              <a:alpha val="2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5" name="Rechteck 44"/>
          <p:cNvSpPr/>
          <p:nvPr/>
        </p:nvSpPr>
        <p:spPr>
          <a:xfrm>
            <a:off x="7500156" y="2924944"/>
            <a:ext cx="180020" cy="288032"/>
          </a:xfrm>
          <a:prstGeom prst="rect">
            <a:avLst/>
          </a:prstGeom>
          <a:solidFill>
            <a:schemeClr val="tx2">
              <a:alpha val="3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6" name="Rechteck 45"/>
          <p:cNvSpPr/>
          <p:nvPr/>
        </p:nvSpPr>
        <p:spPr>
          <a:xfrm>
            <a:off x="7140116" y="4113076"/>
            <a:ext cx="180020" cy="288032"/>
          </a:xfrm>
          <a:prstGeom prst="rect">
            <a:avLst/>
          </a:prstGeom>
          <a:solidFill>
            <a:schemeClr val="tx1">
              <a:lumMod val="10000"/>
              <a:lumOff val="90000"/>
              <a:alpha val="1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Rechteck 46"/>
          <p:cNvSpPr/>
          <p:nvPr/>
        </p:nvSpPr>
        <p:spPr>
          <a:xfrm>
            <a:off x="11096104" y="3829732"/>
            <a:ext cx="180020" cy="288032"/>
          </a:xfrm>
          <a:prstGeom prst="rect">
            <a:avLst/>
          </a:prstGeom>
          <a:solidFill>
            <a:schemeClr val="bg1">
              <a:lumMod val="95000"/>
              <a:alpha val="1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Rechteck 55"/>
          <p:cNvSpPr/>
          <p:nvPr/>
        </p:nvSpPr>
        <p:spPr>
          <a:xfrm>
            <a:off x="9840416" y="1736812"/>
            <a:ext cx="180020" cy="288032"/>
          </a:xfrm>
          <a:prstGeom prst="rect">
            <a:avLst/>
          </a:prstGeom>
          <a:solidFill>
            <a:schemeClr val="tx1">
              <a:lumMod val="10000"/>
              <a:lumOff val="90000"/>
              <a:alpha val="1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9" name="Rechteck 58"/>
          <p:cNvSpPr/>
          <p:nvPr/>
        </p:nvSpPr>
        <p:spPr>
          <a:xfrm>
            <a:off x="9300356" y="1160748"/>
            <a:ext cx="180020" cy="288032"/>
          </a:xfrm>
          <a:prstGeom prst="rect">
            <a:avLst/>
          </a:prstGeom>
          <a:solidFill>
            <a:schemeClr val="bg1">
              <a:lumMod val="95000"/>
              <a:alpha val="1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0" name="Rechteck 59"/>
          <p:cNvSpPr/>
          <p:nvPr/>
        </p:nvSpPr>
        <p:spPr>
          <a:xfrm>
            <a:off x="9300356" y="4401108"/>
            <a:ext cx="180020" cy="288032"/>
          </a:xfrm>
          <a:prstGeom prst="rect">
            <a:avLst/>
          </a:prstGeom>
          <a:solidFill>
            <a:schemeClr val="tx2">
              <a:alpha val="3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1" name="Rechteck 60"/>
          <p:cNvSpPr/>
          <p:nvPr/>
        </p:nvSpPr>
        <p:spPr>
          <a:xfrm>
            <a:off x="9112117" y="4696532"/>
            <a:ext cx="180020" cy="288032"/>
          </a:xfrm>
          <a:prstGeom prst="rect">
            <a:avLst/>
          </a:prstGeom>
          <a:solidFill>
            <a:schemeClr val="tx2">
              <a:alpha val="2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Rechteck 61"/>
          <p:cNvSpPr/>
          <p:nvPr/>
        </p:nvSpPr>
        <p:spPr>
          <a:xfrm>
            <a:off x="7680176" y="5049180"/>
            <a:ext cx="180020" cy="288032"/>
          </a:xfrm>
          <a:prstGeom prst="rect">
            <a:avLst/>
          </a:prstGeom>
          <a:solidFill>
            <a:schemeClr val="tx2">
              <a:alpha val="2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0" y="0"/>
            <a:ext cx="12192000" cy="6849380"/>
          </a:xfrm>
          <a:prstGeom prst="rect">
            <a:avLst/>
          </a:prstGeom>
          <a:solidFill>
            <a:srgbClr val="0B1826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3" name="Rechteck 52">
            <a:extLst>
              <a:ext uri="{FF2B5EF4-FFF2-40B4-BE49-F238E27FC236}">
                <a16:creationId xmlns:a16="http://schemas.microsoft.com/office/drawing/2014/main" id="{AC22411E-D62B-B745-A761-67CB3D3A9D0A}"/>
              </a:ext>
            </a:extLst>
          </p:cNvPr>
          <p:cNvSpPr/>
          <p:nvPr/>
        </p:nvSpPr>
        <p:spPr>
          <a:xfrm>
            <a:off x="9300356" y="4401108"/>
            <a:ext cx="180020" cy="288032"/>
          </a:xfrm>
          <a:prstGeom prst="rect">
            <a:avLst/>
          </a:prstGeom>
          <a:solidFill>
            <a:schemeClr val="tx2">
              <a:alpha val="3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Rechteck 56">
            <a:extLst>
              <a:ext uri="{FF2B5EF4-FFF2-40B4-BE49-F238E27FC236}">
                <a16:creationId xmlns:a16="http://schemas.microsoft.com/office/drawing/2014/main" id="{FE4F9CFA-CB32-1848-9288-82B540F789D0}"/>
              </a:ext>
            </a:extLst>
          </p:cNvPr>
          <p:cNvSpPr/>
          <p:nvPr/>
        </p:nvSpPr>
        <p:spPr>
          <a:xfrm>
            <a:off x="9112117" y="4696532"/>
            <a:ext cx="180020" cy="288032"/>
          </a:xfrm>
          <a:prstGeom prst="rect">
            <a:avLst/>
          </a:prstGeom>
          <a:solidFill>
            <a:schemeClr val="tx2">
              <a:alpha val="2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8" name="Rechteck 57">
            <a:extLst>
              <a:ext uri="{FF2B5EF4-FFF2-40B4-BE49-F238E27FC236}">
                <a16:creationId xmlns:a16="http://schemas.microsoft.com/office/drawing/2014/main" id="{2835E429-EA2C-CA4B-8562-93CB55FFC8CD}"/>
              </a:ext>
            </a:extLst>
          </p:cNvPr>
          <p:cNvSpPr/>
          <p:nvPr/>
        </p:nvSpPr>
        <p:spPr>
          <a:xfrm>
            <a:off x="7680176" y="5049180"/>
            <a:ext cx="180020" cy="288032"/>
          </a:xfrm>
          <a:prstGeom prst="rect">
            <a:avLst/>
          </a:prstGeom>
          <a:solidFill>
            <a:schemeClr val="tx2">
              <a:alpha val="2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4" name="Rechteck 53">
            <a:extLst>
              <a:ext uri="{FF2B5EF4-FFF2-40B4-BE49-F238E27FC236}">
                <a16:creationId xmlns:a16="http://schemas.microsoft.com/office/drawing/2014/main" id="{35651B15-265F-F140-BFE2-3D83DE36DE9A}"/>
              </a:ext>
            </a:extLst>
          </p:cNvPr>
          <p:cNvSpPr/>
          <p:nvPr/>
        </p:nvSpPr>
        <p:spPr>
          <a:xfrm>
            <a:off x="11096104" y="3829732"/>
            <a:ext cx="180020" cy="288032"/>
          </a:xfrm>
          <a:prstGeom prst="rect">
            <a:avLst/>
          </a:prstGeom>
          <a:solidFill>
            <a:schemeClr val="bg1">
              <a:lumMod val="95000"/>
              <a:alpha val="1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5" name="Rechteck 64">
            <a:extLst>
              <a:ext uri="{FF2B5EF4-FFF2-40B4-BE49-F238E27FC236}">
                <a16:creationId xmlns:a16="http://schemas.microsoft.com/office/drawing/2014/main" id="{E112D20D-D7DC-BC47-A1E2-9C0675842D74}"/>
              </a:ext>
            </a:extLst>
          </p:cNvPr>
          <p:cNvSpPr/>
          <p:nvPr/>
        </p:nvSpPr>
        <p:spPr>
          <a:xfrm>
            <a:off x="9300356" y="1160748"/>
            <a:ext cx="180020" cy="288032"/>
          </a:xfrm>
          <a:prstGeom prst="rect">
            <a:avLst/>
          </a:prstGeom>
          <a:solidFill>
            <a:schemeClr val="bg1">
              <a:lumMod val="95000"/>
              <a:alpha val="1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5A74F79F-4D90-FE4B-815C-0DD5123C8237}"/>
              </a:ext>
            </a:extLst>
          </p:cNvPr>
          <p:cNvSpPr txBox="1"/>
          <p:nvPr/>
        </p:nvSpPr>
        <p:spPr>
          <a:xfrm>
            <a:off x="3392269" y="2852936"/>
            <a:ext cx="54006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800" dirty="0">
                <a:latin typeface="Source Sans Pro Semibold"/>
                <a:cs typeface="Source Sans Pro Semibold"/>
              </a:rPr>
              <a:t>STORAGE</a:t>
            </a:r>
          </a:p>
        </p:txBody>
      </p:sp>
      <p:sp>
        <p:nvSpPr>
          <p:cNvPr id="71" name="Textfeld 70">
            <a:extLst>
              <a:ext uri="{FF2B5EF4-FFF2-40B4-BE49-F238E27FC236}">
                <a16:creationId xmlns:a16="http://schemas.microsoft.com/office/drawing/2014/main" id="{E445BA3C-A52D-DD4D-9627-598D5DF0BF68}"/>
              </a:ext>
            </a:extLst>
          </p:cNvPr>
          <p:cNvSpPr txBox="1"/>
          <p:nvPr/>
        </p:nvSpPr>
        <p:spPr>
          <a:xfrm>
            <a:off x="5466030" y="872716"/>
            <a:ext cx="13500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SATA SSDs</a:t>
            </a:r>
          </a:p>
        </p:txBody>
      </p:sp>
      <p:sp>
        <p:nvSpPr>
          <p:cNvPr id="72" name="Textfeld 71">
            <a:extLst>
              <a:ext uri="{FF2B5EF4-FFF2-40B4-BE49-F238E27FC236}">
                <a16:creationId xmlns:a16="http://schemas.microsoft.com/office/drawing/2014/main" id="{EE77AEA8-CEBE-0144-9C20-DC5DA67A78D5}"/>
              </a:ext>
            </a:extLst>
          </p:cNvPr>
          <p:cNvSpPr txBox="1"/>
          <p:nvPr/>
        </p:nvSpPr>
        <p:spPr>
          <a:xfrm>
            <a:off x="7428843" y="1084674"/>
            <a:ext cx="6831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 err="1">
                <a:latin typeface="Source Sans Pro Semibold"/>
                <a:cs typeface="Source Sans Pro Semibold"/>
              </a:rPr>
              <a:t>PCIe</a:t>
            </a:r>
            <a:endParaRPr lang="de-DE" sz="2000" dirty="0">
              <a:latin typeface="Source Sans Pro Semibold"/>
              <a:cs typeface="Source Sans Pro Semibold"/>
            </a:endParaRPr>
          </a:p>
        </p:txBody>
      </p:sp>
      <p:sp>
        <p:nvSpPr>
          <p:cNvPr id="73" name="Textfeld 72">
            <a:extLst>
              <a:ext uri="{FF2B5EF4-FFF2-40B4-BE49-F238E27FC236}">
                <a16:creationId xmlns:a16="http://schemas.microsoft.com/office/drawing/2014/main" id="{18F02996-35ED-7B44-AD7E-E46C9EE3948E}"/>
              </a:ext>
            </a:extLst>
          </p:cNvPr>
          <p:cNvSpPr txBox="1"/>
          <p:nvPr/>
        </p:nvSpPr>
        <p:spPr>
          <a:xfrm>
            <a:off x="8857218" y="1751133"/>
            <a:ext cx="13596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PATA SSDs</a:t>
            </a:r>
          </a:p>
        </p:txBody>
      </p:sp>
      <p:sp>
        <p:nvSpPr>
          <p:cNvPr id="74" name="Textfeld 73">
            <a:extLst>
              <a:ext uri="{FF2B5EF4-FFF2-40B4-BE49-F238E27FC236}">
                <a16:creationId xmlns:a16="http://schemas.microsoft.com/office/drawing/2014/main" id="{235AA9ED-9613-0645-BF4A-A45B53B35A81}"/>
              </a:ext>
            </a:extLst>
          </p:cNvPr>
          <p:cNvSpPr txBox="1"/>
          <p:nvPr/>
        </p:nvSpPr>
        <p:spPr>
          <a:xfrm>
            <a:off x="9590079" y="2848870"/>
            <a:ext cx="14830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 err="1">
                <a:latin typeface="Source Sans Pro Semibold"/>
                <a:cs typeface="Source Sans Pro Semibold"/>
              </a:rPr>
              <a:t>CFast</a:t>
            </a:r>
            <a:r>
              <a:rPr lang="de-DE" sz="2000" dirty="0">
                <a:latin typeface="Source Sans Pro Semibold"/>
                <a:cs typeface="Source Sans Pro Semibold"/>
              </a:rPr>
              <a:t> Cards</a:t>
            </a:r>
            <a:endParaRPr lang="de-DE" sz="3600" dirty="0">
              <a:latin typeface="Source Sans Pro Semibold"/>
              <a:cs typeface="Source Sans Pro Semibold"/>
            </a:endParaRPr>
          </a:p>
        </p:txBody>
      </p:sp>
      <p:sp>
        <p:nvSpPr>
          <p:cNvPr id="75" name="Textfeld 74">
            <a:extLst>
              <a:ext uri="{FF2B5EF4-FFF2-40B4-BE49-F238E27FC236}">
                <a16:creationId xmlns:a16="http://schemas.microsoft.com/office/drawing/2014/main" id="{B0770A6F-6331-DE40-925A-77A2AE1A357E}"/>
              </a:ext>
            </a:extLst>
          </p:cNvPr>
          <p:cNvSpPr txBox="1"/>
          <p:nvPr/>
        </p:nvSpPr>
        <p:spPr>
          <a:xfrm>
            <a:off x="9537052" y="3717032"/>
            <a:ext cx="17075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Source Sans Pro Semibold"/>
                <a:cs typeface="Source Sans Pro Semibold"/>
              </a:rPr>
              <a:t>Compact</a:t>
            </a:r>
          </a:p>
          <a:p>
            <a:r>
              <a:rPr lang="de-DE" dirty="0">
                <a:latin typeface="Source Sans Pro Semibold"/>
                <a:cs typeface="Source Sans Pro Semibold"/>
              </a:rPr>
              <a:t>Flash Cards</a:t>
            </a:r>
          </a:p>
        </p:txBody>
      </p:sp>
      <p:sp>
        <p:nvSpPr>
          <p:cNvPr id="76" name="Textfeld 75">
            <a:extLst>
              <a:ext uri="{FF2B5EF4-FFF2-40B4-BE49-F238E27FC236}">
                <a16:creationId xmlns:a16="http://schemas.microsoft.com/office/drawing/2014/main" id="{0E2EDAFC-E07A-DC45-9AAE-4FA97D35FC77}"/>
              </a:ext>
            </a:extLst>
          </p:cNvPr>
          <p:cNvSpPr txBox="1"/>
          <p:nvPr/>
        </p:nvSpPr>
        <p:spPr>
          <a:xfrm>
            <a:off x="8691964" y="4869160"/>
            <a:ext cx="13644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>
                <a:latin typeface="Source Sans Pro Semibold"/>
                <a:cs typeface="Source Sans Pro Semibold"/>
              </a:rPr>
              <a:t>SD Cards</a:t>
            </a:r>
          </a:p>
        </p:txBody>
      </p:sp>
      <p:sp>
        <p:nvSpPr>
          <p:cNvPr id="77" name="Textfeld 76">
            <a:extLst>
              <a:ext uri="{FF2B5EF4-FFF2-40B4-BE49-F238E27FC236}">
                <a16:creationId xmlns:a16="http://schemas.microsoft.com/office/drawing/2014/main" id="{3EF6F63E-C574-3240-BFF8-5726347B117A}"/>
              </a:ext>
            </a:extLst>
          </p:cNvPr>
          <p:cNvSpPr txBox="1"/>
          <p:nvPr/>
        </p:nvSpPr>
        <p:spPr>
          <a:xfrm>
            <a:off x="7467828" y="5409220"/>
            <a:ext cx="13644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Source Sans Pro Semibold"/>
                <a:cs typeface="Source Sans Pro Semibold"/>
              </a:rPr>
              <a:t>Micro </a:t>
            </a:r>
          </a:p>
          <a:p>
            <a:r>
              <a:rPr lang="de-DE" dirty="0">
                <a:latin typeface="Source Sans Pro Semibold"/>
                <a:cs typeface="Source Sans Pro Semibold"/>
              </a:rPr>
              <a:t>SD Cards</a:t>
            </a:r>
          </a:p>
        </p:txBody>
      </p:sp>
      <p:sp>
        <p:nvSpPr>
          <p:cNvPr id="78" name="Textfeld 77">
            <a:extLst>
              <a:ext uri="{FF2B5EF4-FFF2-40B4-BE49-F238E27FC236}">
                <a16:creationId xmlns:a16="http://schemas.microsoft.com/office/drawing/2014/main" id="{00776742-7899-9B49-A015-B0460714254C}"/>
              </a:ext>
            </a:extLst>
          </p:cNvPr>
          <p:cNvSpPr txBox="1"/>
          <p:nvPr/>
        </p:nvSpPr>
        <p:spPr>
          <a:xfrm>
            <a:off x="5877368" y="5553236"/>
            <a:ext cx="1298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>
                <a:latin typeface="Source Sans Pro Semibold"/>
                <a:cs typeface="Source Sans Pro Semibold"/>
              </a:rPr>
              <a:t>USB </a:t>
            </a:r>
          </a:p>
          <a:p>
            <a:pPr algn="ctr"/>
            <a:r>
              <a:rPr lang="de-DE" dirty="0">
                <a:latin typeface="Source Sans Pro Semibold"/>
                <a:cs typeface="Source Sans Pro Semibold"/>
              </a:rPr>
              <a:t>Modules</a:t>
            </a:r>
          </a:p>
        </p:txBody>
      </p:sp>
      <p:sp>
        <p:nvSpPr>
          <p:cNvPr id="79" name="Textfeld 78">
            <a:extLst>
              <a:ext uri="{FF2B5EF4-FFF2-40B4-BE49-F238E27FC236}">
                <a16:creationId xmlns:a16="http://schemas.microsoft.com/office/drawing/2014/main" id="{06B8C2F2-78D5-3F40-87CF-7C4475706D1D}"/>
              </a:ext>
            </a:extLst>
          </p:cNvPr>
          <p:cNvSpPr txBox="1"/>
          <p:nvPr/>
        </p:nvSpPr>
        <p:spPr>
          <a:xfrm>
            <a:off x="3011996" y="5523619"/>
            <a:ext cx="2651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latin typeface="Source Sans Pro Semibold"/>
                <a:cs typeface="Source Sans Pro Semibold"/>
              </a:rPr>
              <a:t>DRAM Modules</a:t>
            </a:r>
          </a:p>
        </p:txBody>
      </p:sp>
      <p:sp>
        <p:nvSpPr>
          <p:cNvPr id="80" name="Textfeld 79">
            <a:extLst>
              <a:ext uri="{FF2B5EF4-FFF2-40B4-BE49-F238E27FC236}">
                <a16:creationId xmlns:a16="http://schemas.microsoft.com/office/drawing/2014/main" id="{93A5F0F1-8391-924F-B3B6-9F4611672254}"/>
              </a:ext>
            </a:extLst>
          </p:cNvPr>
          <p:cNvSpPr txBox="1"/>
          <p:nvPr/>
        </p:nvSpPr>
        <p:spPr>
          <a:xfrm>
            <a:off x="1323179" y="4833156"/>
            <a:ext cx="22525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>
                <a:latin typeface="Source Sans Pro Semibold"/>
                <a:cs typeface="Source Sans Pro Semibold"/>
              </a:rPr>
              <a:t>Disc Chips SSDs</a:t>
            </a:r>
          </a:p>
        </p:txBody>
      </p:sp>
      <p:sp>
        <p:nvSpPr>
          <p:cNvPr id="81" name="Textfeld 80">
            <a:extLst>
              <a:ext uri="{FF2B5EF4-FFF2-40B4-BE49-F238E27FC236}">
                <a16:creationId xmlns:a16="http://schemas.microsoft.com/office/drawing/2014/main" id="{D21654B4-550C-8B4E-95B8-E53578C34AEE}"/>
              </a:ext>
            </a:extLst>
          </p:cNvPr>
          <p:cNvSpPr txBox="1"/>
          <p:nvPr/>
        </p:nvSpPr>
        <p:spPr>
          <a:xfrm>
            <a:off x="631611" y="3765230"/>
            <a:ext cx="20649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Memory Modules</a:t>
            </a:r>
          </a:p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and ICs</a:t>
            </a:r>
          </a:p>
        </p:txBody>
      </p:sp>
      <p:sp>
        <p:nvSpPr>
          <p:cNvPr id="82" name="Textfeld 81">
            <a:extLst>
              <a:ext uri="{FF2B5EF4-FFF2-40B4-BE49-F238E27FC236}">
                <a16:creationId xmlns:a16="http://schemas.microsoft.com/office/drawing/2014/main" id="{A1370DC1-DE42-1E44-9173-1991052506C2}"/>
              </a:ext>
            </a:extLst>
          </p:cNvPr>
          <p:cNvSpPr txBox="1"/>
          <p:nvPr/>
        </p:nvSpPr>
        <p:spPr>
          <a:xfrm>
            <a:off x="1199456" y="2649106"/>
            <a:ext cx="15424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Card Reader</a:t>
            </a:r>
          </a:p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Controllers</a:t>
            </a:r>
          </a:p>
        </p:txBody>
      </p:sp>
      <p:sp>
        <p:nvSpPr>
          <p:cNvPr id="83" name="Textfeld 82">
            <a:extLst>
              <a:ext uri="{FF2B5EF4-FFF2-40B4-BE49-F238E27FC236}">
                <a16:creationId xmlns:a16="http://schemas.microsoft.com/office/drawing/2014/main" id="{525D70AF-D563-4449-9637-054B643E4E99}"/>
              </a:ext>
            </a:extLst>
          </p:cNvPr>
          <p:cNvSpPr txBox="1"/>
          <p:nvPr/>
        </p:nvSpPr>
        <p:spPr>
          <a:xfrm>
            <a:off x="2804133" y="784918"/>
            <a:ext cx="20281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Consumer Grade</a:t>
            </a:r>
          </a:p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SSDs</a:t>
            </a:r>
          </a:p>
        </p:txBody>
      </p:sp>
      <p:grpSp>
        <p:nvGrpSpPr>
          <p:cNvPr id="84" name="Gruppierung 4">
            <a:extLst>
              <a:ext uri="{FF2B5EF4-FFF2-40B4-BE49-F238E27FC236}">
                <a16:creationId xmlns:a16="http://schemas.microsoft.com/office/drawing/2014/main" id="{B2D4C515-7971-1C4C-A3C9-5F3586349AFD}"/>
              </a:ext>
            </a:extLst>
          </p:cNvPr>
          <p:cNvGrpSpPr/>
          <p:nvPr/>
        </p:nvGrpSpPr>
        <p:grpSpPr>
          <a:xfrm>
            <a:off x="2854871" y="1340768"/>
            <a:ext cx="6590464" cy="4068452"/>
            <a:chOff x="2538353" y="1437810"/>
            <a:chExt cx="7234065" cy="4465761"/>
          </a:xfrm>
        </p:grpSpPr>
        <p:sp>
          <p:nvSpPr>
            <p:cNvPr id="85" name="Oval 5">
              <a:extLst>
                <a:ext uri="{FF2B5EF4-FFF2-40B4-BE49-F238E27FC236}">
                  <a16:creationId xmlns:a16="http://schemas.microsoft.com/office/drawing/2014/main" id="{4E3CE260-E6D3-DA4A-8890-42EB38E221C3}"/>
                </a:ext>
              </a:extLst>
            </p:cNvPr>
            <p:cNvSpPr/>
            <p:nvPr/>
          </p:nvSpPr>
          <p:spPr>
            <a:xfrm>
              <a:off x="2664509" y="1635410"/>
              <a:ext cx="6948772" cy="4064815"/>
            </a:xfrm>
            <a:prstGeom prst="ellipse">
              <a:avLst/>
            </a:prstGeom>
            <a:noFill/>
            <a:ln w="28575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6" name="Abgerundetes Rechteck 85">
              <a:extLst>
                <a:ext uri="{FF2B5EF4-FFF2-40B4-BE49-F238E27FC236}">
                  <a16:creationId xmlns:a16="http://schemas.microsoft.com/office/drawing/2014/main" id="{08B2AA7B-0317-1C46-81F2-EDFAA6EF6820}"/>
                </a:ext>
              </a:extLst>
            </p:cNvPr>
            <p:cNvSpPr/>
            <p:nvPr/>
          </p:nvSpPr>
          <p:spPr>
            <a:xfrm>
              <a:off x="5937075" y="143781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7" name="Abgerundetes Rechteck 86">
              <a:extLst>
                <a:ext uri="{FF2B5EF4-FFF2-40B4-BE49-F238E27FC236}">
                  <a16:creationId xmlns:a16="http://schemas.microsoft.com/office/drawing/2014/main" id="{09F3C14E-59FD-6C4B-B38B-E61DA835792A}"/>
                </a:ext>
              </a:extLst>
            </p:cNvPr>
            <p:cNvSpPr/>
            <p:nvPr/>
          </p:nvSpPr>
          <p:spPr>
            <a:xfrm>
              <a:off x="6254079" y="5507527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8" name="Abgerundetes Rechteck 87">
              <a:extLst>
                <a:ext uri="{FF2B5EF4-FFF2-40B4-BE49-F238E27FC236}">
                  <a16:creationId xmlns:a16="http://schemas.microsoft.com/office/drawing/2014/main" id="{E6CE2DA9-2592-B442-ACBF-12FBDC0FCD98}"/>
                </a:ext>
              </a:extLst>
            </p:cNvPr>
            <p:cNvSpPr/>
            <p:nvPr/>
          </p:nvSpPr>
          <p:spPr>
            <a:xfrm>
              <a:off x="2696433" y="4242887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9" name="Abgerundetes Rechteck 88">
              <a:extLst>
                <a:ext uri="{FF2B5EF4-FFF2-40B4-BE49-F238E27FC236}">
                  <a16:creationId xmlns:a16="http://schemas.microsoft.com/office/drawing/2014/main" id="{9EB763C4-3308-E149-BBB8-666138C05F9A}"/>
                </a:ext>
              </a:extLst>
            </p:cNvPr>
            <p:cNvSpPr/>
            <p:nvPr/>
          </p:nvSpPr>
          <p:spPr>
            <a:xfrm>
              <a:off x="9376374" y="309765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0" name="Abgerundetes Rechteck 89">
              <a:extLst>
                <a:ext uri="{FF2B5EF4-FFF2-40B4-BE49-F238E27FC236}">
                  <a16:creationId xmlns:a16="http://schemas.microsoft.com/office/drawing/2014/main" id="{ECCA47B7-754B-2E41-91D2-4008FAA929C9}"/>
                </a:ext>
              </a:extLst>
            </p:cNvPr>
            <p:cNvSpPr/>
            <p:nvPr/>
          </p:nvSpPr>
          <p:spPr>
            <a:xfrm>
              <a:off x="7321120" y="163541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1" name="Abgerundetes Rechteck 90">
              <a:extLst>
                <a:ext uri="{FF2B5EF4-FFF2-40B4-BE49-F238E27FC236}">
                  <a16:creationId xmlns:a16="http://schemas.microsoft.com/office/drawing/2014/main" id="{E2072918-82B9-604B-ADC2-036B23F52816}"/>
                </a:ext>
              </a:extLst>
            </p:cNvPr>
            <p:cNvSpPr/>
            <p:nvPr/>
          </p:nvSpPr>
          <p:spPr>
            <a:xfrm>
              <a:off x="3289233" y="214917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2" name="Abgerundetes Rechteck 91">
              <a:extLst>
                <a:ext uri="{FF2B5EF4-FFF2-40B4-BE49-F238E27FC236}">
                  <a16:creationId xmlns:a16="http://schemas.microsoft.com/office/drawing/2014/main" id="{22918BF5-3FFB-A64E-8300-E54D07F55197}"/>
                </a:ext>
              </a:extLst>
            </p:cNvPr>
            <p:cNvSpPr/>
            <p:nvPr/>
          </p:nvSpPr>
          <p:spPr>
            <a:xfrm>
              <a:off x="8584916" y="214917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3" name="Abgerundetes Rechteck 92">
              <a:extLst>
                <a:ext uri="{FF2B5EF4-FFF2-40B4-BE49-F238E27FC236}">
                  <a16:creationId xmlns:a16="http://schemas.microsoft.com/office/drawing/2014/main" id="{B7F76432-8D95-C141-B6DA-377CC88ED306}"/>
                </a:ext>
              </a:extLst>
            </p:cNvPr>
            <p:cNvSpPr/>
            <p:nvPr/>
          </p:nvSpPr>
          <p:spPr>
            <a:xfrm>
              <a:off x="8505876" y="4876051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4" name="Abgerundetes Rechteck 93">
              <a:extLst>
                <a:ext uri="{FF2B5EF4-FFF2-40B4-BE49-F238E27FC236}">
                  <a16:creationId xmlns:a16="http://schemas.microsoft.com/office/drawing/2014/main" id="{B610394C-1504-4245-A5C4-EFE3A38C646D}"/>
                </a:ext>
              </a:extLst>
            </p:cNvPr>
            <p:cNvSpPr/>
            <p:nvPr/>
          </p:nvSpPr>
          <p:spPr>
            <a:xfrm>
              <a:off x="4870878" y="5429331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5" name="Abgerundetes Rechteck 94">
              <a:extLst>
                <a:ext uri="{FF2B5EF4-FFF2-40B4-BE49-F238E27FC236}">
                  <a16:creationId xmlns:a16="http://schemas.microsoft.com/office/drawing/2014/main" id="{87C74EEA-A7E2-3843-8595-082856FC1575}"/>
                </a:ext>
              </a:extLst>
            </p:cNvPr>
            <p:cNvSpPr/>
            <p:nvPr/>
          </p:nvSpPr>
          <p:spPr>
            <a:xfrm>
              <a:off x="9218081" y="4164691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13" name="Abgerundetes Rechteck 112">
              <a:extLst>
                <a:ext uri="{FF2B5EF4-FFF2-40B4-BE49-F238E27FC236}">
                  <a16:creationId xmlns:a16="http://schemas.microsoft.com/office/drawing/2014/main" id="{2304A05E-3CFE-FC43-A7E6-50D4725222AA}"/>
                </a:ext>
              </a:extLst>
            </p:cNvPr>
            <p:cNvSpPr/>
            <p:nvPr/>
          </p:nvSpPr>
          <p:spPr>
            <a:xfrm>
              <a:off x="2538353" y="305813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14" name="Abgerundetes Rechteck 113">
              <a:extLst>
                <a:ext uri="{FF2B5EF4-FFF2-40B4-BE49-F238E27FC236}">
                  <a16:creationId xmlns:a16="http://schemas.microsoft.com/office/drawing/2014/main" id="{7A435164-F3E0-7948-B825-530A84AD5C2B}"/>
                </a:ext>
              </a:extLst>
            </p:cNvPr>
            <p:cNvSpPr/>
            <p:nvPr/>
          </p:nvSpPr>
          <p:spPr>
            <a:xfrm>
              <a:off x="3606238" y="5034131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5" name="Abgerundetes Rechteck 114">
              <a:extLst>
                <a:ext uri="{FF2B5EF4-FFF2-40B4-BE49-F238E27FC236}">
                  <a16:creationId xmlns:a16="http://schemas.microsoft.com/office/drawing/2014/main" id="{FEE7E63A-958E-1147-8B0F-2B43B6E9056F}"/>
                </a:ext>
              </a:extLst>
            </p:cNvPr>
            <p:cNvSpPr/>
            <p:nvPr/>
          </p:nvSpPr>
          <p:spPr>
            <a:xfrm>
              <a:off x="4464229" y="167493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16" name="Textfeld 115">
            <a:extLst>
              <a:ext uri="{FF2B5EF4-FFF2-40B4-BE49-F238E27FC236}">
                <a16:creationId xmlns:a16="http://schemas.microsoft.com/office/drawing/2014/main" id="{57878582-533E-C545-A27B-AE4BDF209C3A}"/>
              </a:ext>
            </a:extLst>
          </p:cNvPr>
          <p:cNvSpPr txBox="1"/>
          <p:nvPr/>
        </p:nvSpPr>
        <p:spPr>
          <a:xfrm>
            <a:off x="1620245" y="1407257"/>
            <a:ext cx="17720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USB </a:t>
            </a:r>
            <a:r>
              <a:rPr lang="de-DE" sz="2000" dirty="0" err="1">
                <a:latin typeface="Source Sans Pro Semibold"/>
                <a:cs typeface="Source Sans Pro Semibold"/>
              </a:rPr>
              <a:t>to</a:t>
            </a:r>
            <a:r>
              <a:rPr lang="de-DE" sz="2000" dirty="0">
                <a:latin typeface="Source Sans Pro Semibold"/>
                <a:cs typeface="Source Sans Pro Semibold"/>
              </a:rPr>
              <a:t> SATA/</a:t>
            </a:r>
          </a:p>
          <a:p>
            <a:pPr algn="r"/>
            <a:r>
              <a:rPr lang="de-DE" sz="2000" dirty="0" err="1">
                <a:latin typeface="Source Sans Pro Semibold"/>
                <a:cs typeface="Source Sans Pro Semibold"/>
              </a:rPr>
              <a:t>PCIe</a:t>
            </a:r>
            <a:r>
              <a:rPr lang="de-DE" sz="2000" dirty="0">
                <a:latin typeface="Source Sans Pro Semibold"/>
                <a:cs typeface="Source Sans Pro Semibold"/>
              </a:rPr>
              <a:t> Bridges</a:t>
            </a:r>
          </a:p>
        </p:txBody>
      </p:sp>
    </p:spTree>
    <p:extLst>
      <p:ext uri="{BB962C8B-B14F-4D97-AF65-F5344CB8AC3E}">
        <p14:creationId xmlns:p14="http://schemas.microsoft.com/office/powerpoint/2010/main" val="3344059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29"/>
          <p:cNvCxnSpPr/>
          <p:nvPr/>
        </p:nvCxnSpPr>
        <p:spPr>
          <a:xfrm flipH="1">
            <a:off x="6816080" y="5553237"/>
            <a:ext cx="4824536" cy="0"/>
          </a:xfrm>
          <a:prstGeom prst="line">
            <a:avLst/>
          </a:prstGeom>
          <a:ln w="6350" cmpd="sng">
            <a:solidFill>
              <a:schemeClr val="tx1">
                <a:lumMod val="65000"/>
                <a:alpha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Pie 8"/>
          <p:cNvSpPr/>
          <p:nvPr/>
        </p:nvSpPr>
        <p:spPr>
          <a:xfrm>
            <a:off x="6252018" y="762502"/>
            <a:ext cx="4464496" cy="4464496"/>
          </a:xfrm>
          <a:prstGeom prst="pie">
            <a:avLst>
              <a:gd name="adj1" fmla="val 12147609"/>
              <a:gd name="adj2" fmla="val 14284542"/>
            </a:avLst>
          </a:prstGeom>
          <a:solidFill>
            <a:schemeClr val="tx2">
              <a:alpha val="1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49" name="Pie 9"/>
          <p:cNvSpPr/>
          <p:nvPr/>
        </p:nvSpPr>
        <p:spPr>
          <a:xfrm>
            <a:off x="6252018" y="762502"/>
            <a:ext cx="4464496" cy="4464496"/>
          </a:xfrm>
          <a:prstGeom prst="pie">
            <a:avLst>
              <a:gd name="adj1" fmla="val 6199411"/>
              <a:gd name="adj2" fmla="val 10253042"/>
            </a:avLst>
          </a:prstGeom>
          <a:solidFill>
            <a:schemeClr val="accent5">
              <a:alpha val="4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50" name="Pie 10"/>
          <p:cNvSpPr/>
          <p:nvPr/>
        </p:nvSpPr>
        <p:spPr>
          <a:xfrm>
            <a:off x="5914583" y="450468"/>
            <a:ext cx="5088565" cy="5088565"/>
          </a:xfrm>
          <a:prstGeom prst="pie">
            <a:avLst>
              <a:gd name="adj1" fmla="val 20379763"/>
              <a:gd name="adj2" fmla="val 2003783"/>
            </a:avLst>
          </a:prstGeom>
          <a:solidFill>
            <a:schemeClr val="accent3">
              <a:alpha val="2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51" name="Pie 11"/>
          <p:cNvSpPr/>
          <p:nvPr/>
        </p:nvSpPr>
        <p:spPr>
          <a:xfrm>
            <a:off x="6252018" y="762502"/>
            <a:ext cx="4464496" cy="4464496"/>
          </a:xfrm>
          <a:prstGeom prst="pie">
            <a:avLst>
              <a:gd name="adj1" fmla="val 18316965"/>
              <a:gd name="adj2" fmla="val 21079154"/>
            </a:avLst>
          </a:prstGeom>
          <a:solidFill>
            <a:schemeClr val="accent1">
              <a:alpha val="2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46" name="Oval 45"/>
          <p:cNvSpPr/>
          <p:nvPr/>
        </p:nvSpPr>
        <p:spPr>
          <a:xfrm>
            <a:off x="6780076" y="1290561"/>
            <a:ext cx="3408379" cy="3408379"/>
          </a:xfrm>
          <a:prstGeom prst="ellipse">
            <a:avLst/>
          </a:prstGeom>
          <a:solidFill>
            <a:schemeClr val="bg1">
              <a:alpha val="2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52" name="Pie 38"/>
          <p:cNvSpPr/>
          <p:nvPr/>
        </p:nvSpPr>
        <p:spPr>
          <a:xfrm>
            <a:off x="5818572" y="354457"/>
            <a:ext cx="5280587" cy="5280587"/>
          </a:xfrm>
          <a:prstGeom prst="pie">
            <a:avLst>
              <a:gd name="adj1" fmla="val 9630247"/>
              <a:gd name="adj2" fmla="val 11520264"/>
            </a:avLst>
          </a:prstGeom>
          <a:solidFill>
            <a:schemeClr val="bg1">
              <a:lumMod val="85000"/>
              <a:alpha val="1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53" name="Pie 42"/>
          <p:cNvSpPr/>
          <p:nvPr/>
        </p:nvSpPr>
        <p:spPr>
          <a:xfrm>
            <a:off x="6518036" y="1028521"/>
            <a:ext cx="3932459" cy="3932459"/>
          </a:xfrm>
          <a:prstGeom prst="pie">
            <a:avLst>
              <a:gd name="adj1" fmla="val 1652294"/>
              <a:gd name="adj2" fmla="val 4142044"/>
            </a:avLst>
          </a:prstGeom>
          <a:solidFill>
            <a:schemeClr val="accent3">
              <a:alpha val="4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 useBgFill="1">
        <p:nvSpPr>
          <p:cNvPr id="54" name="Oval 53"/>
          <p:cNvSpPr/>
          <p:nvPr/>
        </p:nvSpPr>
        <p:spPr>
          <a:xfrm>
            <a:off x="7574628" y="2085113"/>
            <a:ext cx="1819275" cy="1819275"/>
          </a:xfrm>
          <a:prstGeom prst="ellipse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8" name="Rechteck 17"/>
          <p:cNvSpPr/>
          <p:nvPr/>
        </p:nvSpPr>
        <p:spPr>
          <a:xfrm>
            <a:off x="0" y="0"/>
            <a:ext cx="12192000" cy="6888870"/>
          </a:xfrm>
          <a:prstGeom prst="rect">
            <a:avLst/>
          </a:prstGeom>
          <a:solidFill>
            <a:schemeClr val="bg1">
              <a:lumMod val="90000"/>
              <a:lumOff val="10000"/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4A81192E-89FE-E54E-B752-E567266D0CEE}"/>
              </a:ext>
            </a:extLst>
          </p:cNvPr>
          <p:cNvSpPr/>
          <p:nvPr/>
        </p:nvSpPr>
        <p:spPr>
          <a:xfrm>
            <a:off x="6780076" y="1290561"/>
            <a:ext cx="3408379" cy="3408379"/>
          </a:xfrm>
          <a:prstGeom prst="ellipse">
            <a:avLst/>
          </a:prstGeom>
          <a:solidFill>
            <a:schemeClr val="bg1">
              <a:alpha val="2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cxnSp>
        <p:nvCxnSpPr>
          <p:cNvPr id="37" name="Straight Connector 29">
            <a:extLst>
              <a:ext uri="{FF2B5EF4-FFF2-40B4-BE49-F238E27FC236}">
                <a16:creationId xmlns:a16="http://schemas.microsoft.com/office/drawing/2014/main" id="{4CFB6C54-32E1-A645-90EA-2849F8E6825C}"/>
              </a:ext>
            </a:extLst>
          </p:cNvPr>
          <p:cNvCxnSpPr/>
          <p:nvPr/>
        </p:nvCxnSpPr>
        <p:spPr>
          <a:xfrm flipH="1">
            <a:off x="6816080" y="5553237"/>
            <a:ext cx="4824536" cy="0"/>
          </a:xfrm>
          <a:prstGeom prst="line">
            <a:avLst/>
          </a:prstGeom>
          <a:ln w="6350" cmpd="sng">
            <a:solidFill>
              <a:schemeClr val="tx1">
                <a:lumMod val="65000"/>
                <a:alpha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29">
            <a:extLst>
              <a:ext uri="{FF2B5EF4-FFF2-40B4-BE49-F238E27FC236}">
                <a16:creationId xmlns:a16="http://schemas.microsoft.com/office/drawing/2014/main" id="{D1B5AD90-16DE-FE45-B557-890C2D0ABFE4}"/>
              </a:ext>
            </a:extLst>
          </p:cNvPr>
          <p:cNvCxnSpPr/>
          <p:nvPr/>
        </p:nvCxnSpPr>
        <p:spPr>
          <a:xfrm flipH="1">
            <a:off x="6816080" y="5553237"/>
            <a:ext cx="4824536" cy="0"/>
          </a:xfrm>
          <a:prstGeom prst="line">
            <a:avLst/>
          </a:prstGeom>
          <a:ln w="6350" cmpd="sng">
            <a:solidFill>
              <a:schemeClr val="tx1">
                <a:lumMod val="65000"/>
                <a:alpha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Textfeld 87">
            <a:extLst>
              <a:ext uri="{FF2B5EF4-FFF2-40B4-BE49-F238E27FC236}">
                <a16:creationId xmlns:a16="http://schemas.microsoft.com/office/drawing/2014/main" id="{30F2154F-CBDF-8146-B243-A14B9E9B17CE}"/>
              </a:ext>
            </a:extLst>
          </p:cNvPr>
          <p:cNvSpPr txBox="1"/>
          <p:nvPr/>
        </p:nvSpPr>
        <p:spPr>
          <a:xfrm>
            <a:off x="3214283" y="-3967654"/>
            <a:ext cx="54006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6200" dirty="0">
                <a:solidFill>
                  <a:schemeClr val="bg1"/>
                </a:solidFill>
                <a:latin typeface="Source Sans Pro Semibold"/>
                <a:cs typeface="Source Sans Pro Semibold"/>
              </a:rPr>
              <a:t>SENSORS</a:t>
            </a:r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19B06013-AB7D-554E-AE46-9A098764B5E4}"/>
              </a:ext>
            </a:extLst>
          </p:cNvPr>
          <p:cNvSpPr txBox="1"/>
          <p:nvPr/>
        </p:nvSpPr>
        <p:spPr>
          <a:xfrm>
            <a:off x="3411780" y="2921151"/>
            <a:ext cx="5400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400" dirty="0">
                <a:latin typeface="Source Sans Pro Semibold"/>
                <a:cs typeface="Source Sans Pro Semibold"/>
              </a:rPr>
              <a:t>Sensors</a:t>
            </a:r>
          </a:p>
        </p:txBody>
      </p:sp>
      <p:sp>
        <p:nvSpPr>
          <p:cNvPr id="78" name="Textfeld 77">
            <a:extLst>
              <a:ext uri="{FF2B5EF4-FFF2-40B4-BE49-F238E27FC236}">
                <a16:creationId xmlns:a16="http://schemas.microsoft.com/office/drawing/2014/main" id="{21E2EFD2-D03E-354A-8DBC-9D2D13C7BA7F}"/>
              </a:ext>
            </a:extLst>
          </p:cNvPr>
          <p:cNvSpPr txBox="1"/>
          <p:nvPr/>
        </p:nvSpPr>
        <p:spPr>
          <a:xfrm>
            <a:off x="7106032" y="885247"/>
            <a:ext cx="1906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Optical Sensors</a:t>
            </a:r>
          </a:p>
        </p:txBody>
      </p:sp>
      <p:sp>
        <p:nvSpPr>
          <p:cNvPr id="79" name="Textfeld 78">
            <a:extLst>
              <a:ext uri="{FF2B5EF4-FFF2-40B4-BE49-F238E27FC236}">
                <a16:creationId xmlns:a16="http://schemas.microsoft.com/office/drawing/2014/main" id="{CB412721-5899-1F4D-90E0-B200FFE3DC6A}"/>
              </a:ext>
            </a:extLst>
          </p:cNvPr>
          <p:cNvSpPr txBox="1"/>
          <p:nvPr/>
        </p:nvSpPr>
        <p:spPr>
          <a:xfrm>
            <a:off x="9409247" y="2276872"/>
            <a:ext cx="19097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Source Sans Pro Semibold"/>
                <a:cs typeface="Source Sans Pro Semibold"/>
              </a:rPr>
              <a:t>Position &amp;</a:t>
            </a:r>
          </a:p>
          <a:p>
            <a:r>
              <a:rPr lang="de-DE" sz="2000" dirty="0">
                <a:latin typeface="Source Sans Pro Semibold"/>
                <a:cs typeface="Source Sans Pro Semibold"/>
              </a:rPr>
              <a:t>Angle Sensors</a:t>
            </a:r>
          </a:p>
        </p:txBody>
      </p:sp>
      <p:sp>
        <p:nvSpPr>
          <p:cNvPr id="80" name="Textfeld 79">
            <a:extLst>
              <a:ext uri="{FF2B5EF4-FFF2-40B4-BE49-F238E27FC236}">
                <a16:creationId xmlns:a16="http://schemas.microsoft.com/office/drawing/2014/main" id="{9F7AA57A-26FA-444F-86C7-31702DC8BB3E}"/>
              </a:ext>
            </a:extLst>
          </p:cNvPr>
          <p:cNvSpPr txBox="1"/>
          <p:nvPr/>
        </p:nvSpPr>
        <p:spPr>
          <a:xfrm>
            <a:off x="9528632" y="3501008"/>
            <a:ext cx="24000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err="1">
                <a:latin typeface="Source Sans Pro Semibold"/>
                <a:cs typeface="Source Sans Pro Semibold"/>
              </a:rPr>
              <a:t>Water</a:t>
            </a:r>
            <a:r>
              <a:rPr lang="de-DE" sz="2000" dirty="0">
                <a:latin typeface="Source Sans Pro Semibold"/>
                <a:cs typeface="Source Sans Pro Semibold"/>
              </a:rPr>
              <a:t> Level Sensors</a:t>
            </a:r>
          </a:p>
        </p:txBody>
      </p:sp>
      <p:sp>
        <p:nvSpPr>
          <p:cNvPr id="81" name="Textfeld 80">
            <a:extLst>
              <a:ext uri="{FF2B5EF4-FFF2-40B4-BE49-F238E27FC236}">
                <a16:creationId xmlns:a16="http://schemas.microsoft.com/office/drawing/2014/main" id="{FDFF5CEE-2405-AE47-B256-5E84826FC1A1}"/>
              </a:ext>
            </a:extLst>
          </p:cNvPr>
          <p:cNvSpPr txBox="1"/>
          <p:nvPr/>
        </p:nvSpPr>
        <p:spPr>
          <a:xfrm>
            <a:off x="8040216" y="5081118"/>
            <a:ext cx="2239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err="1">
                <a:latin typeface="Source Sans Pro Semibold"/>
                <a:cs typeface="Source Sans Pro Semibold"/>
              </a:rPr>
              <a:t>Magnetic</a:t>
            </a:r>
            <a:r>
              <a:rPr lang="de-DE" sz="2000" dirty="0">
                <a:latin typeface="Source Sans Pro Semibold"/>
                <a:cs typeface="Source Sans Pro Semibold"/>
              </a:rPr>
              <a:t> Switches</a:t>
            </a:r>
          </a:p>
        </p:txBody>
      </p:sp>
      <p:sp>
        <p:nvSpPr>
          <p:cNvPr id="82" name="Textfeld 81">
            <a:extLst>
              <a:ext uri="{FF2B5EF4-FFF2-40B4-BE49-F238E27FC236}">
                <a16:creationId xmlns:a16="http://schemas.microsoft.com/office/drawing/2014/main" id="{9B979E47-9067-584D-9F75-F07BD101E958}"/>
              </a:ext>
            </a:extLst>
          </p:cNvPr>
          <p:cNvSpPr txBox="1"/>
          <p:nvPr/>
        </p:nvSpPr>
        <p:spPr>
          <a:xfrm>
            <a:off x="5498956" y="584684"/>
            <a:ext cx="12811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 err="1">
                <a:latin typeface="Source Sans Pro Semibold"/>
                <a:cs typeface="Source Sans Pro Semibold"/>
              </a:rPr>
              <a:t>Pressure</a:t>
            </a:r>
            <a:r>
              <a:rPr lang="de-DE" sz="2000" dirty="0">
                <a:latin typeface="Source Sans Pro Semibold"/>
                <a:cs typeface="Source Sans Pro Semibold"/>
              </a:rPr>
              <a:t> </a:t>
            </a:r>
          </a:p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Sensors</a:t>
            </a:r>
          </a:p>
        </p:txBody>
      </p:sp>
      <p:sp>
        <p:nvSpPr>
          <p:cNvPr id="83" name="Textfeld 82">
            <a:extLst>
              <a:ext uri="{FF2B5EF4-FFF2-40B4-BE49-F238E27FC236}">
                <a16:creationId xmlns:a16="http://schemas.microsoft.com/office/drawing/2014/main" id="{10B91419-8C82-F843-89DA-6CECF041DB96}"/>
              </a:ext>
            </a:extLst>
          </p:cNvPr>
          <p:cNvSpPr txBox="1"/>
          <p:nvPr/>
        </p:nvSpPr>
        <p:spPr>
          <a:xfrm>
            <a:off x="8395867" y="1480718"/>
            <a:ext cx="23086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Source Sans Pro Semibold"/>
                <a:cs typeface="Source Sans Pro Semibold"/>
              </a:rPr>
              <a:t>Analog Front Ends</a:t>
            </a:r>
          </a:p>
        </p:txBody>
      </p:sp>
      <p:sp>
        <p:nvSpPr>
          <p:cNvPr id="84" name="Textfeld 83">
            <a:extLst>
              <a:ext uri="{FF2B5EF4-FFF2-40B4-BE49-F238E27FC236}">
                <a16:creationId xmlns:a16="http://schemas.microsoft.com/office/drawing/2014/main" id="{EC4CDD87-F318-B744-929D-260FC14271A5}"/>
              </a:ext>
            </a:extLst>
          </p:cNvPr>
          <p:cNvSpPr txBox="1"/>
          <p:nvPr/>
        </p:nvSpPr>
        <p:spPr>
          <a:xfrm>
            <a:off x="9012324" y="4289030"/>
            <a:ext cx="25587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Liquid Level Switches</a:t>
            </a:r>
          </a:p>
        </p:txBody>
      </p:sp>
      <p:sp>
        <p:nvSpPr>
          <p:cNvPr id="85" name="Textfeld 84">
            <a:extLst>
              <a:ext uri="{FF2B5EF4-FFF2-40B4-BE49-F238E27FC236}">
                <a16:creationId xmlns:a16="http://schemas.microsoft.com/office/drawing/2014/main" id="{25BF19E8-3E94-CD45-8E9C-BA48A8114275}"/>
              </a:ext>
            </a:extLst>
          </p:cNvPr>
          <p:cNvSpPr txBox="1"/>
          <p:nvPr/>
        </p:nvSpPr>
        <p:spPr>
          <a:xfrm>
            <a:off x="3723489" y="5627641"/>
            <a:ext cx="22284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RF Components </a:t>
            </a:r>
          </a:p>
          <a:p>
            <a:pPr algn="r"/>
            <a:r>
              <a:rPr lang="de-DE" sz="2000" dirty="0" err="1">
                <a:latin typeface="Source Sans Pro Semibold"/>
                <a:cs typeface="Source Sans Pro Semibold"/>
              </a:rPr>
              <a:t>for</a:t>
            </a:r>
            <a:r>
              <a:rPr lang="de-DE" sz="2000" dirty="0">
                <a:latin typeface="Source Sans Pro Semibold"/>
                <a:cs typeface="Source Sans Pro Semibold"/>
              </a:rPr>
              <a:t> RADAR Sensors</a:t>
            </a:r>
          </a:p>
        </p:txBody>
      </p:sp>
      <p:sp>
        <p:nvSpPr>
          <p:cNvPr id="86" name="Textfeld 85">
            <a:extLst>
              <a:ext uri="{FF2B5EF4-FFF2-40B4-BE49-F238E27FC236}">
                <a16:creationId xmlns:a16="http://schemas.microsoft.com/office/drawing/2014/main" id="{E7F84ADE-6839-C046-8E54-55762928A8A0}"/>
              </a:ext>
            </a:extLst>
          </p:cNvPr>
          <p:cNvSpPr txBox="1"/>
          <p:nvPr/>
        </p:nvSpPr>
        <p:spPr>
          <a:xfrm>
            <a:off x="6348028" y="5637438"/>
            <a:ext cx="25587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 err="1">
                <a:latin typeface="Source Sans Pro Semibold"/>
                <a:cs typeface="Source Sans Pro Semibold"/>
              </a:rPr>
              <a:t>Temperature</a:t>
            </a:r>
            <a:r>
              <a:rPr lang="de-DE" sz="2000" dirty="0">
                <a:latin typeface="Source Sans Pro Semibold"/>
                <a:cs typeface="Source Sans Pro Semibold"/>
              </a:rPr>
              <a:t> Sensors</a:t>
            </a:r>
          </a:p>
        </p:txBody>
      </p:sp>
      <p:sp>
        <p:nvSpPr>
          <p:cNvPr id="87" name="Textfeld 86">
            <a:extLst>
              <a:ext uri="{FF2B5EF4-FFF2-40B4-BE49-F238E27FC236}">
                <a16:creationId xmlns:a16="http://schemas.microsoft.com/office/drawing/2014/main" id="{780D7ED7-9858-C64E-AC7C-1DD2304CD890}"/>
              </a:ext>
            </a:extLst>
          </p:cNvPr>
          <p:cNvSpPr txBox="1"/>
          <p:nvPr/>
        </p:nvSpPr>
        <p:spPr>
          <a:xfrm>
            <a:off x="1171117" y="5061907"/>
            <a:ext cx="30604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 err="1">
                <a:latin typeface="Source Sans Pro Semibold"/>
                <a:cs typeface="Source Sans Pro Semibold"/>
              </a:rPr>
              <a:t>Current</a:t>
            </a:r>
            <a:r>
              <a:rPr lang="de-DE" sz="2000" dirty="0">
                <a:latin typeface="Source Sans Pro Semibold"/>
                <a:cs typeface="Source Sans Pro Semibold"/>
              </a:rPr>
              <a:t> &amp; </a:t>
            </a:r>
            <a:r>
              <a:rPr lang="de-DE" sz="2000" dirty="0" err="1">
                <a:latin typeface="Source Sans Pro Semibold"/>
                <a:cs typeface="Source Sans Pro Semibold"/>
              </a:rPr>
              <a:t>Voltage</a:t>
            </a:r>
            <a:r>
              <a:rPr lang="de-DE" sz="2000" dirty="0">
                <a:latin typeface="Source Sans Pro Semibold"/>
                <a:cs typeface="Source Sans Pro Semibold"/>
              </a:rPr>
              <a:t> Sensors</a:t>
            </a:r>
          </a:p>
        </p:txBody>
      </p:sp>
      <p:sp>
        <p:nvSpPr>
          <p:cNvPr id="89" name="Textfeld 88">
            <a:extLst>
              <a:ext uri="{FF2B5EF4-FFF2-40B4-BE49-F238E27FC236}">
                <a16:creationId xmlns:a16="http://schemas.microsoft.com/office/drawing/2014/main" id="{255FC1D1-015C-4441-AD5C-E0F6A83D281C}"/>
              </a:ext>
            </a:extLst>
          </p:cNvPr>
          <p:cNvSpPr txBox="1"/>
          <p:nvPr/>
        </p:nvSpPr>
        <p:spPr>
          <a:xfrm>
            <a:off x="1433768" y="4345614"/>
            <a:ext cx="17636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Flow Switches</a:t>
            </a:r>
          </a:p>
        </p:txBody>
      </p:sp>
      <p:sp>
        <p:nvSpPr>
          <p:cNvPr id="90" name="Textfeld 89">
            <a:extLst>
              <a:ext uri="{FF2B5EF4-FFF2-40B4-BE49-F238E27FC236}">
                <a16:creationId xmlns:a16="http://schemas.microsoft.com/office/drawing/2014/main" id="{93CF8F2D-A6B6-054E-9E52-0030343CFA09}"/>
              </a:ext>
            </a:extLst>
          </p:cNvPr>
          <p:cNvSpPr txBox="1"/>
          <p:nvPr/>
        </p:nvSpPr>
        <p:spPr>
          <a:xfrm>
            <a:off x="-308610" y="3465004"/>
            <a:ext cx="29842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Force Sensors</a:t>
            </a:r>
          </a:p>
        </p:txBody>
      </p:sp>
      <p:sp>
        <p:nvSpPr>
          <p:cNvPr id="91" name="Textfeld 90">
            <a:extLst>
              <a:ext uri="{FF2B5EF4-FFF2-40B4-BE49-F238E27FC236}">
                <a16:creationId xmlns:a16="http://schemas.microsoft.com/office/drawing/2014/main" id="{6AE0159B-4BAD-964D-BD7E-154DEC67F8AD}"/>
              </a:ext>
            </a:extLst>
          </p:cNvPr>
          <p:cNvSpPr txBox="1"/>
          <p:nvPr/>
        </p:nvSpPr>
        <p:spPr>
          <a:xfrm>
            <a:off x="1867281" y="1515261"/>
            <a:ext cx="18389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 err="1">
                <a:latin typeface="Source Sans Pro Semibold"/>
                <a:cs typeface="Source Sans Pro Semibold"/>
              </a:rPr>
              <a:t>Piezo</a:t>
            </a:r>
            <a:r>
              <a:rPr lang="de-DE" sz="2000" dirty="0">
                <a:latin typeface="Source Sans Pro Semibold"/>
                <a:cs typeface="Source Sans Pro Semibold"/>
              </a:rPr>
              <a:t> Sensors</a:t>
            </a:r>
          </a:p>
        </p:txBody>
      </p:sp>
      <p:grpSp>
        <p:nvGrpSpPr>
          <p:cNvPr id="92" name="Gruppierung 4">
            <a:extLst>
              <a:ext uri="{FF2B5EF4-FFF2-40B4-BE49-F238E27FC236}">
                <a16:creationId xmlns:a16="http://schemas.microsoft.com/office/drawing/2014/main" id="{B32881EA-5DAE-214B-8FEF-27E281F98829}"/>
              </a:ext>
            </a:extLst>
          </p:cNvPr>
          <p:cNvGrpSpPr/>
          <p:nvPr/>
        </p:nvGrpSpPr>
        <p:grpSpPr>
          <a:xfrm>
            <a:off x="2962883" y="1339653"/>
            <a:ext cx="6481489" cy="4069567"/>
            <a:chOff x="2656913" y="1437810"/>
            <a:chExt cx="7114448" cy="4466985"/>
          </a:xfrm>
        </p:grpSpPr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E4AEE4D0-DB9A-2F46-B678-919A9C462C76}"/>
                </a:ext>
              </a:extLst>
            </p:cNvPr>
            <p:cNvSpPr/>
            <p:nvPr/>
          </p:nvSpPr>
          <p:spPr>
            <a:xfrm>
              <a:off x="2664509" y="1635410"/>
              <a:ext cx="6948772" cy="4064815"/>
            </a:xfrm>
            <a:prstGeom prst="ellipse">
              <a:avLst/>
            </a:prstGeom>
            <a:noFill/>
            <a:ln w="28575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94" name="Abgerundetes Rechteck 93">
              <a:extLst>
                <a:ext uri="{FF2B5EF4-FFF2-40B4-BE49-F238E27FC236}">
                  <a16:creationId xmlns:a16="http://schemas.microsoft.com/office/drawing/2014/main" id="{4A8A52AE-BCFB-A145-8CF5-154437432B91}"/>
                </a:ext>
              </a:extLst>
            </p:cNvPr>
            <p:cNvSpPr/>
            <p:nvPr/>
          </p:nvSpPr>
          <p:spPr>
            <a:xfrm>
              <a:off x="5937075" y="143781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5" name="Abgerundetes Rechteck 94">
              <a:extLst>
                <a:ext uri="{FF2B5EF4-FFF2-40B4-BE49-F238E27FC236}">
                  <a16:creationId xmlns:a16="http://schemas.microsoft.com/office/drawing/2014/main" id="{0C5966D6-20E1-4B4B-B249-84138C22D086}"/>
                </a:ext>
              </a:extLst>
            </p:cNvPr>
            <p:cNvSpPr/>
            <p:nvPr/>
          </p:nvSpPr>
          <p:spPr>
            <a:xfrm>
              <a:off x="6570239" y="5507527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96" name="Abgerundetes Rechteck 95">
              <a:extLst>
                <a:ext uri="{FF2B5EF4-FFF2-40B4-BE49-F238E27FC236}">
                  <a16:creationId xmlns:a16="http://schemas.microsoft.com/office/drawing/2014/main" id="{F10348C7-788C-4444-8C17-A27BEE0FDFC4}"/>
                </a:ext>
              </a:extLst>
            </p:cNvPr>
            <p:cNvSpPr/>
            <p:nvPr/>
          </p:nvSpPr>
          <p:spPr>
            <a:xfrm>
              <a:off x="9099521" y="266293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7" name="Abgerundetes Rechteck 96">
              <a:extLst>
                <a:ext uri="{FF2B5EF4-FFF2-40B4-BE49-F238E27FC236}">
                  <a16:creationId xmlns:a16="http://schemas.microsoft.com/office/drawing/2014/main" id="{0F41B744-158B-CC4A-90CC-14C4C7AB4FD1}"/>
                </a:ext>
              </a:extLst>
            </p:cNvPr>
            <p:cNvSpPr/>
            <p:nvPr/>
          </p:nvSpPr>
          <p:spPr>
            <a:xfrm>
              <a:off x="7163040" y="155637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8" name="Abgerundetes Rechteck 97">
              <a:extLst>
                <a:ext uri="{FF2B5EF4-FFF2-40B4-BE49-F238E27FC236}">
                  <a16:creationId xmlns:a16="http://schemas.microsoft.com/office/drawing/2014/main" id="{62082C52-D2BA-2546-B8AF-BA3ED0A662AF}"/>
                </a:ext>
              </a:extLst>
            </p:cNvPr>
            <p:cNvSpPr/>
            <p:nvPr/>
          </p:nvSpPr>
          <p:spPr>
            <a:xfrm>
              <a:off x="3486833" y="2031834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9" name="Abgerundetes Rechteck 98">
              <a:extLst>
                <a:ext uri="{FF2B5EF4-FFF2-40B4-BE49-F238E27FC236}">
                  <a16:creationId xmlns:a16="http://schemas.microsoft.com/office/drawing/2014/main" id="{58AA0AF2-AA47-1B43-AE5F-92107D19403B}"/>
                </a:ext>
              </a:extLst>
            </p:cNvPr>
            <p:cNvSpPr/>
            <p:nvPr/>
          </p:nvSpPr>
          <p:spPr>
            <a:xfrm>
              <a:off x="8190560" y="195157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0" name="Abgerundetes Rechteck 99">
              <a:extLst>
                <a:ext uri="{FF2B5EF4-FFF2-40B4-BE49-F238E27FC236}">
                  <a16:creationId xmlns:a16="http://schemas.microsoft.com/office/drawing/2014/main" id="{B482B223-CD28-6F43-8627-E5F0A7861369}"/>
                </a:ext>
              </a:extLst>
            </p:cNvPr>
            <p:cNvSpPr/>
            <p:nvPr/>
          </p:nvSpPr>
          <p:spPr>
            <a:xfrm>
              <a:off x="8703476" y="4678451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1" name="Abgerundetes Rechteck 100">
              <a:extLst>
                <a:ext uri="{FF2B5EF4-FFF2-40B4-BE49-F238E27FC236}">
                  <a16:creationId xmlns:a16="http://schemas.microsoft.com/office/drawing/2014/main" id="{67F3977D-844F-DE4D-AC1D-38F6A4107648}"/>
                </a:ext>
              </a:extLst>
            </p:cNvPr>
            <p:cNvSpPr/>
            <p:nvPr/>
          </p:nvSpPr>
          <p:spPr>
            <a:xfrm>
              <a:off x="5317426" y="5508751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2" name="Abgerundetes Rechteck 101">
              <a:extLst>
                <a:ext uri="{FF2B5EF4-FFF2-40B4-BE49-F238E27FC236}">
                  <a16:creationId xmlns:a16="http://schemas.microsoft.com/office/drawing/2014/main" id="{398067D7-93D5-B34A-94BF-D35D4A143F7E}"/>
                </a:ext>
              </a:extLst>
            </p:cNvPr>
            <p:cNvSpPr/>
            <p:nvPr/>
          </p:nvSpPr>
          <p:spPr>
            <a:xfrm>
              <a:off x="9375317" y="3848531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03" name="Abgerundetes Rechteck 102">
              <a:extLst>
                <a:ext uri="{FF2B5EF4-FFF2-40B4-BE49-F238E27FC236}">
                  <a16:creationId xmlns:a16="http://schemas.microsoft.com/office/drawing/2014/main" id="{716EB918-6F9C-4743-A15D-C05091E293A4}"/>
                </a:ext>
              </a:extLst>
            </p:cNvPr>
            <p:cNvSpPr/>
            <p:nvPr/>
          </p:nvSpPr>
          <p:spPr>
            <a:xfrm>
              <a:off x="2656913" y="278149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05" name="Abgerundetes Rechteck 104">
              <a:extLst>
                <a:ext uri="{FF2B5EF4-FFF2-40B4-BE49-F238E27FC236}">
                  <a16:creationId xmlns:a16="http://schemas.microsoft.com/office/drawing/2014/main" id="{E82050C1-1766-9F4A-9552-023FCBD0C13B}"/>
                </a:ext>
              </a:extLst>
            </p:cNvPr>
            <p:cNvSpPr/>
            <p:nvPr/>
          </p:nvSpPr>
          <p:spPr>
            <a:xfrm>
              <a:off x="7715476" y="5231731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6" name="Abgerundetes Rechteck 105">
              <a:extLst>
                <a:ext uri="{FF2B5EF4-FFF2-40B4-BE49-F238E27FC236}">
                  <a16:creationId xmlns:a16="http://schemas.microsoft.com/office/drawing/2014/main" id="{52290FDB-E8C3-EF41-B501-735E1583FCA6}"/>
                </a:ext>
              </a:extLst>
            </p:cNvPr>
            <p:cNvSpPr/>
            <p:nvPr/>
          </p:nvSpPr>
          <p:spPr>
            <a:xfrm>
              <a:off x="4672434" y="1595046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107" name="Textfeld 106">
            <a:extLst>
              <a:ext uri="{FF2B5EF4-FFF2-40B4-BE49-F238E27FC236}">
                <a16:creationId xmlns:a16="http://schemas.microsoft.com/office/drawing/2014/main" id="{94A54C60-7BEC-2043-B54A-8BB8E114A282}"/>
              </a:ext>
            </a:extLst>
          </p:cNvPr>
          <p:cNvSpPr txBox="1"/>
          <p:nvPr/>
        </p:nvSpPr>
        <p:spPr>
          <a:xfrm>
            <a:off x="612107" y="2524834"/>
            <a:ext cx="21355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 err="1">
                <a:latin typeface="Source Sans Pro Semibold"/>
                <a:cs typeface="Source Sans Pro Semibold"/>
              </a:rPr>
              <a:t>Humidity</a:t>
            </a:r>
            <a:r>
              <a:rPr lang="de-DE" sz="2000" dirty="0">
                <a:latin typeface="Source Sans Pro Semibold"/>
                <a:cs typeface="Source Sans Pro Semibold"/>
              </a:rPr>
              <a:t> Sensors</a:t>
            </a:r>
          </a:p>
        </p:txBody>
      </p:sp>
      <p:sp>
        <p:nvSpPr>
          <p:cNvPr id="108" name="Textfeld 107">
            <a:extLst>
              <a:ext uri="{FF2B5EF4-FFF2-40B4-BE49-F238E27FC236}">
                <a16:creationId xmlns:a16="http://schemas.microsoft.com/office/drawing/2014/main" id="{F8A6119A-3C69-C447-8120-A6845B7E6146}"/>
              </a:ext>
            </a:extLst>
          </p:cNvPr>
          <p:cNvSpPr txBox="1"/>
          <p:nvPr/>
        </p:nvSpPr>
        <p:spPr>
          <a:xfrm>
            <a:off x="3037303" y="909257"/>
            <a:ext cx="21323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Vibration Sensors</a:t>
            </a:r>
          </a:p>
        </p:txBody>
      </p:sp>
      <p:sp>
        <p:nvSpPr>
          <p:cNvPr id="109" name="Abgerundetes Rechteck 108">
            <a:extLst>
              <a:ext uri="{FF2B5EF4-FFF2-40B4-BE49-F238E27FC236}">
                <a16:creationId xmlns:a16="http://schemas.microsoft.com/office/drawing/2014/main" id="{E15D3F81-9110-7144-ABE9-3B9F21C8B62E}"/>
              </a:ext>
            </a:extLst>
          </p:cNvPr>
          <p:cNvSpPr/>
          <p:nvPr/>
        </p:nvSpPr>
        <p:spPr>
          <a:xfrm>
            <a:off x="3431704" y="4329100"/>
            <a:ext cx="360809" cy="360809"/>
          </a:xfrm>
          <a:prstGeom prst="round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0" name="Abgerundetes Rechteck 109">
            <a:extLst>
              <a:ext uri="{FF2B5EF4-FFF2-40B4-BE49-F238E27FC236}">
                <a16:creationId xmlns:a16="http://schemas.microsoft.com/office/drawing/2014/main" id="{62D2AF15-3AD8-1F46-856F-B950E38DBB10}"/>
              </a:ext>
            </a:extLst>
          </p:cNvPr>
          <p:cNvSpPr/>
          <p:nvPr/>
        </p:nvSpPr>
        <p:spPr>
          <a:xfrm>
            <a:off x="2819636" y="3573016"/>
            <a:ext cx="360809" cy="360809"/>
          </a:xfrm>
          <a:prstGeom prst="round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1" name="Abgerundetes Rechteck 110">
            <a:extLst>
              <a:ext uri="{FF2B5EF4-FFF2-40B4-BE49-F238E27FC236}">
                <a16:creationId xmlns:a16="http://schemas.microsoft.com/office/drawing/2014/main" id="{C494B53F-E5B0-824A-A8BC-66B473F2CBB3}"/>
              </a:ext>
            </a:extLst>
          </p:cNvPr>
          <p:cNvSpPr/>
          <p:nvPr/>
        </p:nvSpPr>
        <p:spPr>
          <a:xfrm>
            <a:off x="4331035" y="4796383"/>
            <a:ext cx="360809" cy="360809"/>
          </a:xfrm>
          <a:prstGeom prst="round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435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val 42"/>
          <p:cNvSpPr/>
          <p:nvPr/>
        </p:nvSpPr>
        <p:spPr>
          <a:xfrm rot="1339511">
            <a:off x="7517976" y="4236376"/>
            <a:ext cx="1044116" cy="301767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solidFill>
              <a:schemeClr val="tx1">
                <a:alpha val="68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6350" cmpd="sng"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45" name="Oval 44"/>
          <p:cNvSpPr/>
          <p:nvPr/>
        </p:nvSpPr>
        <p:spPr>
          <a:xfrm rot="1339511">
            <a:off x="7357339" y="4193643"/>
            <a:ext cx="1347190" cy="456481"/>
          </a:xfrm>
          <a:prstGeom prst="ellipse">
            <a:avLst/>
          </a:prstGeom>
          <a:noFill/>
          <a:ln>
            <a:solidFill>
              <a:schemeClr val="tx1">
                <a:alpha val="49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3175" cmpd="sng"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11324" y="8620"/>
            <a:ext cx="12192000" cy="6849380"/>
          </a:xfrm>
          <a:prstGeom prst="rect">
            <a:avLst/>
          </a:prstGeom>
          <a:solidFill>
            <a:srgbClr val="00213C">
              <a:alpha val="7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36" name="Gruppierung 4"/>
          <p:cNvGrpSpPr/>
          <p:nvPr/>
        </p:nvGrpSpPr>
        <p:grpSpPr>
          <a:xfrm>
            <a:off x="2854871" y="1340768"/>
            <a:ext cx="6590464" cy="4068452"/>
            <a:chOff x="2538353" y="1437810"/>
            <a:chExt cx="7234065" cy="4465761"/>
          </a:xfrm>
        </p:grpSpPr>
        <p:sp>
          <p:nvSpPr>
            <p:cNvPr id="57" name="Oval 5"/>
            <p:cNvSpPr/>
            <p:nvPr/>
          </p:nvSpPr>
          <p:spPr>
            <a:xfrm>
              <a:off x="2664509" y="1635410"/>
              <a:ext cx="6948772" cy="4064815"/>
            </a:xfrm>
            <a:prstGeom prst="ellipse">
              <a:avLst/>
            </a:prstGeom>
            <a:noFill/>
            <a:ln w="28575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58" name="Abgerundetes Rechteck 57"/>
            <p:cNvSpPr/>
            <p:nvPr/>
          </p:nvSpPr>
          <p:spPr>
            <a:xfrm>
              <a:off x="5937075" y="143781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0" name="Abgerundetes Rechteck 69"/>
            <p:cNvSpPr/>
            <p:nvPr/>
          </p:nvSpPr>
          <p:spPr>
            <a:xfrm>
              <a:off x="6254079" y="5507527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" name="Abgerundetes Rechteck 70"/>
            <p:cNvSpPr/>
            <p:nvPr/>
          </p:nvSpPr>
          <p:spPr>
            <a:xfrm>
              <a:off x="2696433" y="4242887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2" name="Abgerundetes Rechteck 71"/>
            <p:cNvSpPr/>
            <p:nvPr/>
          </p:nvSpPr>
          <p:spPr>
            <a:xfrm>
              <a:off x="9376374" y="309765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" name="Abgerundetes Rechteck 72"/>
            <p:cNvSpPr/>
            <p:nvPr/>
          </p:nvSpPr>
          <p:spPr>
            <a:xfrm>
              <a:off x="7321120" y="163541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4" name="Abgerundetes Rechteck 73"/>
            <p:cNvSpPr/>
            <p:nvPr/>
          </p:nvSpPr>
          <p:spPr>
            <a:xfrm>
              <a:off x="3289233" y="214917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5" name="Abgerundetes Rechteck 74"/>
            <p:cNvSpPr/>
            <p:nvPr/>
          </p:nvSpPr>
          <p:spPr>
            <a:xfrm>
              <a:off x="8584916" y="214917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6" name="Abgerundetes Rechteck 75"/>
            <p:cNvSpPr/>
            <p:nvPr/>
          </p:nvSpPr>
          <p:spPr>
            <a:xfrm>
              <a:off x="8505876" y="4876051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7" name="Abgerundetes Rechteck 76"/>
            <p:cNvSpPr/>
            <p:nvPr/>
          </p:nvSpPr>
          <p:spPr>
            <a:xfrm>
              <a:off x="4870878" y="5429331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8" name="Abgerundetes Rechteck 77"/>
            <p:cNvSpPr/>
            <p:nvPr/>
          </p:nvSpPr>
          <p:spPr>
            <a:xfrm>
              <a:off x="9218081" y="4164691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79" name="Abgerundetes Rechteck 78"/>
            <p:cNvSpPr/>
            <p:nvPr/>
          </p:nvSpPr>
          <p:spPr>
            <a:xfrm>
              <a:off x="2538353" y="305813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0" name="Abgerundetes Rechteck 79"/>
            <p:cNvSpPr/>
            <p:nvPr/>
          </p:nvSpPr>
          <p:spPr>
            <a:xfrm>
              <a:off x="3606238" y="5034131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1" name="Abgerundetes Rechteck 80"/>
            <p:cNvSpPr/>
            <p:nvPr/>
          </p:nvSpPr>
          <p:spPr>
            <a:xfrm>
              <a:off x="4464229" y="1674930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82" name="Textfeld 81"/>
          <p:cNvSpPr txBox="1"/>
          <p:nvPr/>
        </p:nvSpPr>
        <p:spPr>
          <a:xfrm>
            <a:off x="2963652" y="2662033"/>
            <a:ext cx="63169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400" dirty="0">
                <a:latin typeface="Source Sans Pro Semibold"/>
                <a:cs typeface="Source Sans Pro Semibold"/>
              </a:rPr>
              <a:t>OPTOELECTRONICS/ DISPLAYS</a:t>
            </a:r>
          </a:p>
        </p:txBody>
      </p:sp>
      <p:sp>
        <p:nvSpPr>
          <p:cNvPr id="83" name="Textfeld 82"/>
          <p:cNvSpPr txBox="1"/>
          <p:nvPr/>
        </p:nvSpPr>
        <p:spPr>
          <a:xfrm>
            <a:off x="3359696" y="1079448"/>
            <a:ext cx="1537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800" dirty="0">
                <a:latin typeface="Source Sans Pro Semibold"/>
                <a:cs typeface="Source Sans Pro Semibold"/>
              </a:rPr>
              <a:t>Optocouplers</a:t>
            </a:r>
          </a:p>
        </p:txBody>
      </p:sp>
      <p:sp>
        <p:nvSpPr>
          <p:cNvPr id="84" name="Textfeld 83"/>
          <p:cNvSpPr txBox="1"/>
          <p:nvPr/>
        </p:nvSpPr>
        <p:spPr>
          <a:xfrm>
            <a:off x="702741" y="2708920"/>
            <a:ext cx="20088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Fiber Optical </a:t>
            </a:r>
            <a:br>
              <a:rPr lang="de-DE" sz="2000" dirty="0">
                <a:latin typeface="Source Sans Pro Semibold"/>
                <a:cs typeface="Source Sans Pro Semibold"/>
              </a:rPr>
            </a:br>
            <a:r>
              <a:rPr lang="de-DE" sz="2000" dirty="0">
                <a:latin typeface="Source Sans Pro Semibold"/>
                <a:cs typeface="Source Sans Pro Semibold"/>
              </a:rPr>
              <a:t>Transceivers for </a:t>
            </a:r>
          </a:p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POF and PCS</a:t>
            </a:r>
          </a:p>
        </p:txBody>
      </p:sp>
      <p:sp>
        <p:nvSpPr>
          <p:cNvPr id="85" name="Textfeld 84"/>
          <p:cNvSpPr txBox="1"/>
          <p:nvPr/>
        </p:nvSpPr>
        <p:spPr>
          <a:xfrm>
            <a:off x="9662092" y="2708920"/>
            <a:ext cx="20954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err="1">
                <a:latin typeface="Source Sans Pro Semibold"/>
                <a:cs typeface="Source Sans Pro Semibold"/>
              </a:rPr>
              <a:t>Customized</a:t>
            </a:r>
            <a:r>
              <a:rPr lang="de-DE" sz="2000" dirty="0">
                <a:latin typeface="Source Sans Pro Semibold"/>
                <a:cs typeface="Source Sans Pro Semibold"/>
              </a:rPr>
              <a:t> </a:t>
            </a:r>
          </a:p>
          <a:p>
            <a:r>
              <a:rPr lang="de-DE" sz="2000" dirty="0">
                <a:latin typeface="Source Sans Pro Semibold"/>
                <a:cs typeface="Source Sans Pro Semibold"/>
              </a:rPr>
              <a:t>Display Solutions</a:t>
            </a:r>
          </a:p>
        </p:txBody>
      </p:sp>
      <p:sp>
        <p:nvSpPr>
          <p:cNvPr id="86" name="Textfeld 85"/>
          <p:cNvSpPr txBox="1"/>
          <p:nvPr/>
        </p:nvSpPr>
        <p:spPr>
          <a:xfrm>
            <a:off x="5951984" y="5550331"/>
            <a:ext cx="21034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LEDs for </a:t>
            </a:r>
            <a:r>
              <a:rPr lang="de-DE" sz="2000" dirty="0" err="1">
                <a:latin typeface="Source Sans Pro Semibold"/>
                <a:cs typeface="Source Sans Pro Semibold"/>
              </a:rPr>
              <a:t>Lighting</a:t>
            </a:r>
            <a:r>
              <a:rPr lang="de-DE" sz="2000" dirty="0">
                <a:latin typeface="Source Sans Pro Semibold"/>
                <a:cs typeface="Source Sans Pro Semibold"/>
              </a:rPr>
              <a:t> </a:t>
            </a:r>
          </a:p>
          <a:p>
            <a:pPr algn="ctr"/>
            <a:r>
              <a:rPr lang="de-DE" sz="1400" dirty="0">
                <a:latin typeface="Source Sans Pro Light"/>
                <a:cs typeface="Source Sans Pro Light"/>
              </a:rPr>
              <a:t>(High Power LED Emitters </a:t>
            </a:r>
          </a:p>
          <a:p>
            <a:pPr algn="ctr"/>
            <a:r>
              <a:rPr lang="de-DE" sz="1400" dirty="0">
                <a:latin typeface="Source Sans Pro Light"/>
                <a:cs typeface="Source Sans Pro Light"/>
              </a:rPr>
              <a:t>and COB Products)</a:t>
            </a:r>
            <a:endParaRPr lang="de-DE" sz="2800" dirty="0">
              <a:latin typeface="Source Sans Pro Light"/>
              <a:cs typeface="Source Sans Pro Light"/>
            </a:endParaRPr>
          </a:p>
        </p:txBody>
      </p:sp>
      <p:sp>
        <p:nvSpPr>
          <p:cNvPr id="87" name="Textfeld 86"/>
          <p:cNvSpPr txBox="1"/>
          <p:nvPr/>
        </p:nvSpPr>
        <p:spPr>
          <a:xfrm>
            <a:off x="419467" y="1369221"/>
            <a:ext cx="28682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Fiber Optical</a:t>
            </a:r>
          </a:p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Transceivers for Single </a:t>
            </a:r>
          </a:p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and Multi Mode Fiber</a:t>
            </a:r>
          </a:p>
        </p:txBody>
      </p:sp>
      <p:sp>
        <p:nvSpPr>
          <p:cNvPr id="88" name="Textfeld 87"/>
          <p:cNvSpPr txBox="1"/>
          <p:nvPr/>
        </p:nvSpPr>
        <p:spPr>
          <a:xfrm>
            <a:off x="4927056" y="225284"/>
            <a:ext cx="25282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Monochrome </a:t>
            </a:r>
          </a:p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LCD Technology </a:t>
            </a:r>
          </a:p>
          <a:p>
            <a:pPr algn="ctr"/>
            <a:r>
              <a:rPr lang="de-DE" sz="1400" dirty="0">
                <a:latin typeface="Source Sans Pro Light"/>
                <a:cs typeface="Source Sans Pro Light"/>
              </a:rPr>
              <a:t>(TN, STN, FSTN, ASTN, VTN, FSC)</a:t>
            </a:r>
          </a:p>
        </p:txBody>
      </p:sp>
      <p:sp>
        <p:nvSpPr>
          <p:cNvPr id="89" name="Textfeld 88"/>
          <p:cNvSpPr txBox="1"/>
          <p:nvPr/>
        </p:nvSpPr>
        <p:spPr>
          <a:xfrm>
            <a:off x="4079776" y="5490226"/>
            <a:ext cx="17780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UV LEDs, </a:t>
            </a:r>
          </a:p>
          <a:p>
            <a:pPr algn="ctr"/>
            <a:r>
              <a:rPr lang="de-DE" sz="2000" dirty="0" err="1">
                <a:latin typeface="Source Sans Pro Semibold"/>
                <a:cs typeface="Source Sans Pro Semibold"/>
              </a:rPr>
              <a:t>Infra</a:t>
            </a:r>
            <a:r>
              <a:rPr lang="de-DE" sz="2000" dirty="0">
                <a:latin typeface="Source Sans Pro Semibold"/>
                <a:cs typeface="Source Sans Pro Semibold"/>
              </a:rPr>
              <a:t> </a:t>
            </a:r>
            <a:r>
              <a:rPr lang="de-DE" sz="2000" dirty="0" err="1">
                <a:latin typeface="Source Sans Pro Semibold"/>
                <a:cs typeface="Source Sans Pro Semibold"/>
              </a:rPr>
              <a:t>Red</a:t>
            </a:r>
            <a:r>
              <a:rPr lang="de-DE" sz="2000" dirty="0">
                <a:latin typeface="Source Sans Pro Semibold"/>
                <a:cs typeface="Source Sans Pro Semibold"/>
              </a:rPr>
              <a:t> LEDs</a:t>
            </a:r>
          </a:p>
        </p:txBody>
      </p:sp>
      <p:sp>
        <p:nvSpPr>
          <p:cNvPr id="90" name="Textfeld 89"/>
          <p:cNvSpPr txBox="1"/>
          <p:nvPr/>
        </p:nvSpPr>
        <p:spPr>
          <a:xfrm>
            <a:off x="1127448" y="4941168"/>
            <a:ext cx="28745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LEDs for </a:t>
            </a:r>
            <a:r>
              <a:rPr lang="de-DE" sz="2000" dirty="0" err="1">
                <a:latin typeface="Source Sans Pro Semibold"/>
                <a:cs typeface="Source Sans Pro Semibold"/>
              </a:rPr>
              <a:t>Indication</a:t>
            </a:r>
            <a:r>
              <a:rPr lang="de-DE" sz="2000" dirty="0">
                <a:latin typeface="Source Sans Pro Semibold"/>
                <a:cs typeface="Source Sans Pro Semibold"/>
              </a:rPr>
              <a:t>,</a:t>
            </a:r>
          </a:p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Light Pipes, LED Mounts </a:t>
            </a:r>
          </a:p>
          <a:p>
            <a:pPr algn="r"/>
            <a:r>
              <a:rPr lang="de-DE" sz="2000" dirty="0">
                <a:latin typeface="Source Sans Pro Semibold"/>
                <a:cs typeface="Source Sans Pro Semibold"/>
              </a:rPr>
              <a:t>and </a:t>
            </a:r>
            <a:r>
              <a:rPr lang="de-DE" sz="2000" dirty="0" err="1">
                <a:latin typeface="Source Sans Pro Semibold"/>
                <a:cs typeface="Source Sans Pro Semibold"/>
              </a:rPr>
              <a:t>Assemblies</a:t>
            </a:r>
            <a:endParaRPr lang="de-DE" sz="2000" dirty="0">
              <a:latin typeface="Source Sans Pro Semibold"/>
              <a:cs typeface="Source Sans Pro Semibold"/>
            </a:endParaRPr>
          </a:p>
        </p:txBody>
      </p:sp>
      <p:sp>
        <p:nvSpPr>
          <p:cNvPr id="91" name="Textfeld 90"/>
          <p:cNvSpPr txBox="1"/>
          <p:nvPr/>
        </p:nvSpPr>
        <p:spPr>
          <a:xfrm>
            <a:off x="985353" y="4185084"/>
            <a:ext cx="19062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Optical Sensors</a:t>
            </a:r>
          </a:p>
        </p:txBody>
      </p:sp>
      <p:sp>
        <p:nvSpPr>
          <p:cNvPr id="92" name="Textfeld 91"/>
          <p:cNvSpPr txBox="1"/>
          <p:nvPr/>
        </p:nvSpPr>
        <p:spPr>
          <a:xfrm>
            <a:off x="8718275" y="4653136"/>
            <a:ext cx="277832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Touch Screen Solutions</a:t>
            </a:r>
          </a:p>
          <a:p>
            <a:pPr algn="ctr"/>
            <a:r>
              <a:rPr lang="de-DE" sz="1400" dirty="0">
                <a:latin typeface="Source Sans Pro Light"/>
                <a:cs typeface="Source Sans Pro Light"/>
              </a:rPr>
              <a:t>(</a:t>
            </a:r>
            <a:r>
              <a:rPr lang="de-DE" sz="1400" dirty="0" err="1">
                <a:latin typeface="Source Sans Pro Light"/>
                <a:cs typeface="Source Sans Pro Light"/>
              </a:rPr>
              <a:t>resistive</a:t>
            </a:r>
            <a:r>
              <a:rPr lang="de-DE" sz="1400" dirty="0">
                <a:latin typeface="Source Sans Pro Light"/>
                <a:cs typeface="Source Sans Pro Light"/>
              </a:rPr>
              <a:t> + </a:t>
            </a:r>
            <a:r>
              <a:rPr lang="de-DE" sz="1400" dirty="0" err="1">
                <a:latin typeface="Source Sans Pro Light"/>
                <a:cs typeface="Source Sans Pro Light"/>
              </a:rPr>
              <a:t>capacitive</a:t>
            </a:r>
            <a:r>
              <a:rPr lang="de-DE" sz="1400" dirty="0">
                <a:latin typeface="Source Sans Pro Light"/>
                <a:cs typeface="Source Sans Pro Light"/>
              </a:rPr>
              <a:t>)</a:t>
            </a:r>
          </a:p>
        </p:txBody>
      </p:sp>
      <p:sp>
        <p:nvSpPr>
          <p:cNvPr id="93" name="Textfeld 92"/>
          <p:cNvSpPr txBox="1"/>
          <p:nvPr/>
        </p:nvSpPr>
        <p:spPr>
          <a:xfrm>
            <a:off x="9434230" y="3753036"/>
            <a:ext cx="15680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Source Sans Pro Semibold"/>
                <a:cs typeface="Source Sans Pro Semibold"/>
              </a:rPr>
              <a:t>Industrial </a:t>
            </a:r>
          </a:p>
          <a:p>
            <a:r>
              <a:rPr lang="de-DE" sz="2000" dirty="0">
                <a:latin typeface="Source Sans Pro Semibold"/>
                <a:cs typeface="Source Sans Pro Semibold"/>
              </a:rPr>
              <a:t>TFT Displays</a:t>
            </a:r>
          </a:p>
        </p:txBody>
      </p:sp>
      <p:sp>
        <p:nvSpPr>
          <p:cNvPr id="96" name="Textfeld 95"/>
          <p:cNvSpPr txBox="1"/>
          <p:nvPr/>
        </p:nvSpPr>
        <p:spPr>
          <a:xfrm>
            <a:off x="9012324" y="1948770"/>
            <a:ext cx="17572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OLED Displays</a:t>
            </a:r>
          </a:p>
        </p:txBody>
      </p:sp>
      <p:sp>
        <p:nvSpPr>
          <p:cNvPr id="97" name="Textfeld 96"/>
          <p:cNvSpPr txBox="1"/>
          <p:nvPr/>
        </p:nvSpPr>
        <p:spPr>
          <a:xfrm>
            <a:off x="7564823" y="1156682"/>
            <a:ext cx="21675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E-Paper Displays</a:t>
            </a:r>
            <a:endParaRPr lang="de-DE" sz="2800" dirty="0">
              <a:latin typeface="Source Sans Pro Light"/>
              <a:cs typeface="Source Sans Pro Light"/>
            </a:endParaRPr>
          </a:p>
        </p:txBody>
      </p:sp>
      <p:sp>
        <p:nvSpPr>
          <p:cNvPr id="98" name="Textfeld 97">
            <a:extLst>
              <a:ext uri="{FF2B5EF4-FFF2-40B4-BE49-F238E27FC236}">
                <a16:creationId xmlns:a16="http://schemas.microsoft.com/office/drawing/2014/main" id="{89D61072-B372-7B46-BD30-7A5191AA56CD}"/>
              </a:ext>
            </a:extLst>
          </p:cNvPr>
          <p:cNvSpPr txBox="1"/>
          <p:nvPr/>
        </p:nvSpPr>
        <p:spPr>
          <a:xfrm>
            <a:off x="7708871" y="5217373"/>
            <a:ext cx="14494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Source Sans Pro Semibold"/>
                <a:cs typeface="Source Sans Pro Semibold"/>
              </a:rPr>
              <a:t>LED Drivers</a:t>
            </a:r>
          </a:p>
        </p:txBody>
      </p:sp>
      <p:sp>
        <p:nvSpPr>
          <p:cNvPr id="99" name="Abgerundetes Rechteck 98">
            <a:extLst>
              <a:ext uri="{FF2B5EF4-FFF2-40B4-BE49-F238E27FC236}">
                <a16:creationId xmlns:a16="http://schemas.microsoft.com/office/drawing/2014/main" id="{7B79C850-A570-E24C-9944-73D61F83A74C}"/>
              </a:ext>
            </a:extLst>
          </p:cNvPr>
          <p:cNvSpPr/>
          <p:nvPr/>
        </p:nvSpPr>
        <p:spPr>
          <a:xfrm>
            <a:off x="7362556" y="4869160"/>
            <a:ext cx="360809" cy="360809"/>
          </a:xfrm>
          <a:prstGeom prst="round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3318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ihandform 35"/>
          <p:cNvSpPr/>
          <p:nvPr/>
        </p:nvSpPr>
        <p:spPr>
          <a:xfrm>
            <a:off x="8043333" y="2547028"/>
            <a:ext cx="4351867" cy="4310972"/>
          </a:xfrm>
          <a:custGeom>
            <a:avLst/>
            <a:gdLst>
              <a:gd name="connsiteX0" fmla="*/ 0 w 4351867"/>
              <a:gd name="connsiteY0" fmla="*/ 4310972 h 4310972"/>
              <a:gd name="connsiteX1" fmla="*/ 59267 w 4351867"/>
              <a:gd name="connsiteY1" fmla="*/ 3692905 h 4310972"/>
              <a:gd name="connsiteX2" fmla="*/ 110067 w 4351867"/>
              <a:gd name="connsiteY2" fmla="*/ 2075772 h 4310972"/>
              <a:gd name="connsiteX3" fmla="*/ 220134 w 4351867"/>
              <a:gd name="connsiteY3" fmla="*/ 1439 h 4310972"/>
              <a:gd name="connsiteX4" fmla="*/ 270934 w 4351867"/>
              <a:gd name="connsiteY4" fmla="*/ 1787905 h 4310972"/>
              <a:gd name="connsiteX5" fmla="*/ 372534 w 4351867"/>
              <a:gd name="connsiteY5" fmla="*/ 4031572 h 4310972"/>
              <a:gd name="connsiteX6" fmla="*/ 482600 w 4351867"/>
              <a:gd name="connsiteY6" fmla="*/ 2278972 h 4310972"/>
              <a:gd name="connsiteX7" fmla="*/ 541867 w 4351867"/>
              <a:gd name="connsiteY7" fmla="*/ 2084239 h 4310972"/>
              <a:gd name="connsiteX8" fmla="*/ 592667 w 4351867"/>
              <a:gd name="connsiteY8" fmla="*/ 2736172 h 4310972"/>
              <a:gd name="connsiteX9" fmla="*/ 719667 w 4351867"/>
              <a:gd name="connsiteY9" fmla="*/ 1017439 h 4310972"/>
              <a:gd name="connsiteX10" fmla="*/ 889000 w 4351867"/>
              <a:gd name="connsiteY10" fmla="*/ 3574372 h 4310972"/>
              <a:gd name="connsiteX11" fmla="*/ 973667 w 4351867"/>
              <a:gd name="connsiteY11" fmla="*/ 2812372 h 4310972"/>
              <a:gd name="connsiteX12" fmla="*/ 1058334 w 4351867"/>
              <a:gd name="connsiteY12" fmla="*/ 2710772 h 4310972"/>
              <a:gd name="connsiteX13" fmla="*/ 1176867 w 4351867"/>
              <a:gd name="connsiteY13" fmla="*/ 1178305 h 4310972"/>
              <a:gd name="connsiteX14" fmla="*/ 1278467 w 4351867"/>
              <a:gd name="connsiteY14" fmla="*/ 3853772 h 4310972"/>
              <a:gd name="connsiteX15" fmla="*/ 1439334 w 4351867"/>
              <a:gd name="connsiteY15" fmla="*/ 179239 h 4310972"/>
              <a:gd name="connsiteX16" fmla="*/ 1515534 w 4351867"/>
              <a:gd name="connsiteY16" fmla="*/ 890439 h 4310972"/>
              <a:gd name="connsiteX17" fmla="*/ 1591734 w 4351867"/>
              <a:gd name="connsiteY17" fmla="*/ 611039 h 4310972"/>
              <a:gd name="connsiteX18" fmla="*/ 1667934 w 4351867"/>
              <a:gd name="connsiteY18" fmla="*/ 2617639 h 4310972"/>
              <a:gd name="connsiteX19" fmla="*/ 1854200 w 4351867"/>
              <a:gd name="connsiteY19" fmla="*/ 416305 h 4310972"/>
              <a:gd name="connsiteX20" fmla="*/ 1921934 w 4351867"/>
              <a:gd name="connsiteY20" fmla="*/ 1068239 h 4310972"/>
              <a:gd name="connsiteX21" fmla="*/ 1981200 w 4351867"/>
              <a:gd name="connsiteY21" fmla="*/ 721105 h 4310972"/>
              <a:gd name="connsiteX22" fmla="*/ 2218267 w 4351867"/>
              <a:gd name="connsiteY22" fmla="*/ 2270505 h 4310972"/>
              <a:gd name="connsiteX23" fmla="*/ 2345267 w 4351867"/>
              <a:gd name="connsiteY23" fmla="*/ 1381505 h 4310972"/>
              <a:gd name="connsiteX24" fmla="*/ 2540000 w 4351867"/>
              <a:gd name="connsiteY24" fmla="*/ 2863172 h 4310972"/>
              <a:gd name="connsiteX25" fmla="*/ 2794000 w 4351867"/>
              <a:gd name="connsiteY25" fmla="*/ 407839 h 4310972"/>
              <a:gd name="connsiteX26" fmla="*/ 3056467 w 4351867"/>
              <a:gd name="connsiteY26" fmla="*/ 4192439 h 4310972"/>
              <a:gd name="connsiteX27" fmla="*/ 3158067 w 4351867"/>
              <a:gd name="connsiteY27" fmla="*/ 2177372 h 4310972"/>
              <a:gd name="connsiteX28" fmla="*/ 3251200 w 4351867"/>
              <a:gd name="connsiteY28" fmla="*/ 2956305 h 4310972"/>
              <a:gd name="connsiteX29" fmla="*/ 3310467 w 4351867"/>
              <a:gd name="connsiteY29" fmla="*/ 1796372 h 4310972"/>
              <a:gd name="connsiteX30" fmla="*/ 3344334 w 4351867"/>
              <a:gd name="connsiteY30" fmla="*/ 1076705 h 4310972"/>
              <a:gd name="connsiteX31" fmla="*/ 3471334 w 4351867"/>
              <a:gd name="connsiteY31" fmla="*/ 2482172 h 4310972"/>
              <a:gd name="connsiteX32" fmla="*/ 3539067 w 4351867"/>
              <a:gd name="connsiteY32" fmla="*/ 1271439 h 4310972"/>
              <a:gd name="connsiteX33" fmla="*/ 3674534 w 4351867"/>
              <a:gd name="connsiteY33" fmla="*/ 3675972 h 4310972"/>
              <a:gd name="connsiteX34" fmla="*/ 3886200 w 4351867"/>
              <a:gd name="connsiteY34" fmla="*/ 1711705 h 4310972"/>
              <a:gd name="connsiteX35" fmla="*/ 3894667 w 4351867"/>
              <a:gd name="connsiteY35" fmla="*/ 1923372 h 4310972"/>
              <a:gd name="connsiteX36" fmla="*/ 3962400 w 4351867"/>
              <a:gd name="connsiteY36" fmla="*/ 1491572 h 4310972"/>
              <a:gd name="connsiteX37" fmla="*/ 4106334 w 4351867"/>
              <a:gd name="connsiteY37" fmla="*/ 3151039 h 4310972"/>
              <a:gd name="connsiteX38" fmla="*/ 4216400 w 4351867"/>
              <a:gd name="connsiteY38" fmla="*/ 2888572 h 4310972"/>
              <a:gd name="connsiteX39" fmla="*/ 4351867 w 4351867"/>
              <a:gd name="connsiteY39" fmla="*/ 2270505 h 4310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351867" h="4310972">
                <a:moveTo>
                  <a:pt x="0" y="4310972"/>
                </a:moveTo>
                <a:cubicBezTo>
                  <a:pt x="20461" y="4188205"/>
                  <a:pt x="40923" y="4065438"/>
                  <a:pt x="59267" y="3692905"/>
                </a:cubicBezTo>
                <a:cubicBezTo>
                  <a:pt x="77611" y="3320372"/>
                  <a:pt x="83256" y="2691016"/>
                  <a:pt x="110067" y="2075772"/>
                </a:cubicBezTo>
                <a:cubicBezTo>
                  <a:pt x="136878" y="1460528"/>
                  <a:pt x="193323" y="49417"/>
                  <a:pt x="220134" y="1439"/>
                </a:cubicBezTo>
                <a:cubicBezTo>
                  <a:pt x="246945" y="-46539"/>
                  <a:pt x="245534" y="1116216"/>
                  <a:pt x="270934" y="1787905"/>
                </a:cubicBezTo>
                <a:cubicBezTo>
                  <a:pt x="296334" y="2459594"/>
                  <a:pt x="337256" y="3949728"/>
                  <a:pt x="372534" y="4031572"/>
                </a:cubicBezTo>
                <a:cubicBezTo>
                  <a:pt x="407812" y="4113416"/>
                  <a:pt x="454378" y="2603527"/>
                  <a:pt x="482600" y="2278972"/>
                </a:cubicBezTo>
                <a:cubicBezTo>
                  <a:pt x="510822" y="1954416"/>
                  <a:pt x="523523" y="2008039"/>
                  <a:pt x="541867" y="2084239"/>
                </a:cubicBezTo>
                <a:cubicBezTo>
                  <a:pt x="560211" y="2160439"/>
                  <a:pt x="563034" y="2913972"/>
                  <a:pt x="592667" y="2736172"/>
                </a:cubicBezTo>
                <a:cubicBezTo>
                  <a:pt x="622300" y="2558372"/>
                  <a:pt x="670278" y="877739"/>
                  <a:pt x="719667" y="1017439"/>
                </a:cubicBezTo>
                <a:cubicBezTo>
                  <a:pt x="769056" y="1157139"/>
                  <a:pt x="846667" y="3275217"/>
                  <a:pt x="889000" y="3574372"/>
                </a:cubicBezTo>
                <a:cubicBezTo>
                  <a:pt x="931333" y="3873527"/>
                  <a:pt x="945445" y="2956305"/>
                  <a:pt x="973667" y="2812372"/>
                </a:cubicBezTo>
                <a:cubicBezTo>
                  <a:pt x="1001889" y="2668439"/>
                  <a:pt x="1024467" y="2983116"/>
                  <a:pt x="1058334" y="2710772"/>
                </a:cubicBezTo>
                <a:cubicBezTo>
                  <a:pt x="1092201" y="2438428"/>
                  <a:pt x="1140178" y="987805"/>
                  <a:pt x="1176867" y="1178305"/>
                </a:cubicBezTo>
                <a:cubicBezTo>
                  <a:pt x="1213556" y="1368805"/>
                  <a:pt x="1234723" y="4020283"/>
                  <a:pt x="1278467" y="3853772"/>
                </a:cubicBezTo>
                <a:cubicBezTo>
                  <a:pt x="1322212" y="3687261"/>
                  <a:pt x="1399823" y="673128"/>
                  <a:pt x="1439334" y="179239"/>
                </a:cubicBezTo>
                <a:cubicBezTo>
                  <a:pt x="1478845" y="-314650"/>
                  <a:pt x="1490134" y="818472"/>
                  <a:pt x="1515534" y="890439"/>
                </a:cubicBezTo>
                <a:cubicBezTo>
                  <a:pt x="1540934" y="962406"/>
                  <a:pt x="1566334" y="323172"/>
                  <a:pt x="1591734" y="611039"/>
                </a:cubicBezTo>
                <a:cubicBezTo>
                  <a:pt x="1617134" y="898906"/>
                  <a:pt x="1624190" y="2650095"/>
                  <a:pt x="1667934" y="2617639"/>
                </a:cubicBezTo>
                <a:cubicBezTo>
                  <a:pt x="1711678" y="2585183"/>
                  <a:pt x="1811867" y="674538"/>
                  <a:pt x="1854200" y="416305"/>
                </a:cubicBezTo>
                <a:cubicBezTo>
                  <a:pt x="1896533" y="158072"/>
                  <a:pt x="1900767" y="1017439"/>
                  <a:pt x="1921934" y="1068239"/>
                </a:cubicBezTo>
                <a:cubicBezTo>
                  <a:pt x="1943101" y="1119039"/>
                  <a:pt x="1931811" y="520727"/>
                  <a:pt x="1981200" y="721105"/>
                </a:cubicBezTo>
                <a:cubicBezTo>
                  <a:pt x="2030589" y="921483"/>
                  <a:pt x="2157589" y="2160438"/>
                  <a:pt x="2218267" y="2270505"/>
                </a:cubicBezTo>
                <a:cubicBezTo>
                  <a:pt x="2278945" y="2380572"/>
                  <a:pt x="2291645" y="1282727"/>
                  <a:pt x="2345267" y="1381505"/>
                </a:cubicBezTo>
                <a:cubicBezTo>
                  <a:pt x="2398889" y="1480283"/>
                  <a:pt x="2465211" y="3025450"/>
                  <a:pt x="2540000" y="2863172"/>
                </a:cubicBezTo>
                <a:cubicBezTo>
                  <a:pt x="2614789" y="2700894"/>
                  <a:pt x="2707922" y="186295"/>
                  <a:pt x="2794000" y="407839"/>
                </a:cubicBezTo>
                <a:cubicBezTo>
                  <a:pt x="2880078" y="629383"/>
                  <a:pt x="2995789" y="3897517"/>
                  <a:pt x="3056467" y="4192439"/>
                </a:cubicBezTo>
                <a:cubicBezTo>
                  <a:pt x="3117145" y="4487361"/>
                  <a:pt x="3125612" y="2383394"/>
                  <a:pt x="3158067" y="2177372"/>
                </a:cubicBezTo>
                <a:cubicBezTo>
                  <a:pt x="3190523" y="1971350"/>
                  <a:pt x="3225800" y="3019805"/>
                  <a:pt x="3251200" y="2956305"/>
                </a:cubicBezTo>
                <a:cubicBezTo>
                  <a:pt x="3276600" y="2892805"/>
                  <a:pt x="3294945" y="2109639"/>
                  <a:pt x="3310467" y="1796372"/>
                </a:cubicBezTo>
                <a:cubicBezTo>
                  <a:pt x="3325989" y="1483105"/>
                  <a:pt x="3317523" y="962405"/>
                  <a:pt x="3344334" y="1076705"/>
                </a:cubicBezTo>
                <a:cubicBezTo>
                  <a:pt x="3371145" y="1191005"/>
                  <a:pt x="3438879" y="2449716"/>
                  <a:pt x="3471334" y="2482172"/>
                </a:cubicBezTo>
                <a:cubicBezTo>
                  <a:pt x="3503789" y="2514628"/>
                  <a:pt x="3505200" y="1072472"/>
                  <a:pt x="3539067" y="1271439"/>
                </a:cubicBezTo>
                <a:cubicBezTo>
                  <a:pt x="3572934" y="1470406"/>
                  <a:pt x="3616679" y="3602594"/>
                  <a:pt x="3674534" y="3675972"/>
                </a:cubicBezTo>
                <a:cubicBezTo>
                  <a:pt x="3732389" y="3749350"/>
                  <a:pt x="3849511" y="2003805"/>
                  <a:pt x="3886200" y="1711705"/>
                </a:cubicBezTo>
                <a:cubicBezTo>
                  <a:pt x="3922889" y="1419605"/>
                  <a:pt x="3881967" y="1960061"/>
                  <a:pt x="3894667" y="1923372"/>
                </a:cubicBezTo>
                <a:cubicBezTo>
                  <a:pt x="3907367" y="1886683"/>
                  <a:pt x="3927122" y="1286961"/>
                  <a:pt x="3962400" y="1491572"/>
                </a:cubicBezTo>
                <a:cubicBezTo>
                  <a:pt x="3997678" y="1696183"/>
                  <a:pt x="4064001" y="2918206"/>
                  <a:pt x="4106334" y="3151039"/>
                </a:cubicBezTo>
                <a:cubicBezTo>
                  <a:pt x="4148667" y="3383872"/>
                  <a:pt x="4175478" y="3035328"/>
                  <a:pt x="4216400" y="2888572"/>
                </a:cubicBezTo>
                <a:cubicBezTo>
                  <a:pt x="4257322" y="2741816"/>
                  <a:pt x="4322234" y="2342472"/>
                  <a:pt x="4351867" y="2270505"/>
                </a:cubicBezTo>
              </a:path>
            </a:pathLst>
          </a:custGeom>
          <a:ln>
            <a:solidFill>
              <a:schemeClr val="tx1">
                <a:alpha val="23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7" name="Gerade Verbindung 36"/>
          <p:cNvCxnSpPr/>
          <p:nvPr/>
        </p:nvCxnSpPr>
        <p:spPr>
          <a:xfrm>
            <a:off x="6996100" y="2996952"/>
            <a:ext cx="0" cy="3861048"/>
          </a:xfrm>
          <a:prstGeom prst="line">
            <a:avLst/>
          </a:prstGeom>
          <a:ln w="31750">
            <a:gradFill flip="none" rotWithShape="1">
              <a:gsLst>
                <a:gs pos="0">
                  <a:schemeClr val="tx2">
                    <a:lumMod val="40000"/>
                    <a:lumOff val="60000"/>
                    <a:alpha val="49000"/>
                  </a:schemeClr>
                </a:gs>
                <a:gs pos="100000">
                  <a:schemeClr val="tx2">
                    <a:alpha val="39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37"/>
          <p:cNvCxnSpPr/>
          <p:nvPr/>
        </p:nvCxnSpPr>
        <p:spPr>
          <a:xfrm>
            <a:off x="7068108" y="3392996"/>
            <a:ext cx="0" cy="3465004"/>
          </a:xfrm>
          <a:prstGeom prst="line">
            <a:avLst/>
          </a:prstGeom>
          <a:ln w="31750">
            <a:gradFill flip="none" rotWithShape="1">
              <a:gsLst>
                <a:gs pos="0">
                  <a:schemeClr val="tx2">
                    <a:lumMod val="40000"/>
                    <a:lumOff val="60000"/>
                    <a:alpha val="49000"/>
                  </a:schemeClr>
                </a:gs>
                <a:gs pos="100000">
                  <a:schemeClr val="tx2">
                    <a:alpha val="39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38"/>
          <p:cNvCxnSpPr/>
          <p:nvPr/>
        </p:nvCxnSpPr>
        <p:spPr>
          <a:xfrm>
            <a:off x="7248128" y="3284984"/>
            <a:ext cx="0" cy="3573016"/>
          </a:xfrm>
          <a:prstGeom prst="line">
            <a:avLst/>
          </a:prstGeom>
          <a:ln w="31750">
            <a:gradFill flip="none" rotWithShape="1">
              <a:gsLst>
                <a:gs pos="0">
                  <a:schemeClr val="tx2">
                    <a:lumMod val="40000"/>
                    <a:lumOff val="60000"/>
                    <a:alpha val="49000"/>
                  </a:schemeClr>
                </a:gs>
                <a:gs pos="100000">
                  <a:schemeClr val="tx2">
                    <a:alpha val="39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39"/>
          <p:cNvCxnSpPr/>
          <p:nvPr/>
        </p:nvCxnSpPr>
        <p:spPr>
          <a:xfrm>
            <a:off x="7500156" y="3825044"/>
            <a:ext cx="0" cy="3032956"/>
          </a:xfrm>
          <a:prstGeom prst="line">
            <a:avLst/>
          </a:prstGeom>
          <a:ln w="31750">
            <a:gradFill flip="none" rotWithShape="1">
              <a:gsLst>
                <a:gs pos="0">
                  <a:schemeClr val="tx2">
                    <a:lumMod val="40000"/>
                    <a:lumOff val="60000"/>
                    <a:alpha val="49000"/>
                  </a:schemeClr>
                </a:gs>
                <a:gs pos="100000">
                  <a:schemeClr val="tx2">
                    <a:alpha val="39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40"/>
          <p:cNvCxnSpPr/>
          <p:nvPr/>
        </p:nvCxnSpPr>
        <p:spPr>
          <a:xfrm>
            <a:off x="7644172" y="3284984"/>
            <a:ext cx="0" cy="3573016"/>
          </a:xfrm>
          <a:prstGeom prst="line">
            <a:avLst/>
          </a:prstGeom>
          <a:ln w="31750">
            <a:gradFill flip="none" rotWithShape="1">
              <a:gsLst>
                <a:gs pos="0">
                  <a:schemeClr val="tx2">
                    <a:lumMod val="40000"/>
                    <a:lumOff val="60000"/>
                    <a:alpha val="49000"/>
                  </a:schemeClr>
                </a:gs>
                <a:gs pos="100000">
                  <a:schemeClr val="tx2">
                    <a:alpha val="39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Gerade Verbindung 41"/>
          <p:cNvCxnSpPr/>
          <p:nvPr/>
        </p:nvCxnSpPr>
        <p:spPr>
          <a:xfrm>
            <a:off x="8004212" y="2996952"/>
            <a:ext cx="0" cy="3861048"/>
          </a:xfrm>
          <a:prstGeom prst="line">
            <a:avLst/>
          </a:prstGeom>
          <a:ln w="31750">
            <a:solidFill>
              <a:schemeClr val="tx1">
                <a:alpha val="23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42"/>
          <p:cNvCxnSpPr/>
          <p:nvPr/>
        </p:nvCxnSpPr>
        <p:spPr>
          <a:xfrm>
            <a:off x="8076220" y="3392996"/>
            <a:ext cx="0" cy="3465004"/>
          </a:xfrm>
          <a:prstGeom prst="line">
            <a:avLst/>
          </a:prstGeom>
          <a:ln w="31750">
            <a:solidFill>
              <a:schemeClr val="tx1">
                <a:alpha val="23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43"/>
          <p:cNvCxnSpPr/>
          <p:nvPr/>
        </p:nvCxnSpPr>
        <p:spPr>
          <a:xfrm>
            <a:off x="8256240" y="3284984"/>
            <a:ext cx="0" cy="3573016"/>
          </a:xfrm>
          <a:prstGeom prst="line">
            <a:avLst/>
          </a:prstGeom>
          <a:ln w="31750">
            <a:solidFill>
              <a:schemeClr val="tx1">
                <a:alpha val="23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Gerade Verbindung 44"/>
          <p:cNvCxnSpPr/>
          <p:nvPr/>
        </p:nvCxnSpPr>
        <p:spPr>
          <a:xfrm>
            <a:off x="8508268" y="3825044"/>
            <a:ext cx="0" cy="3032956"/>
          </a:xfrm>
          <a:prstGeom prst="line">
            <a:avLst/>
          </a:prstGeom>
          <a:ln w="31750">
            <a:solidFill>
              <a:schemeClr val="tx1">
                <a:alpha val="23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Gerade Verbindung 45"/>
          <p:cNvCxnSpPr/>
          <p:nvPr/>
        </p:nvCxnSpPr>
        <p:spPr>
          <a:xfrm>
            <a:off x="8652284" y="3284984"/>
            <a:ext cx="0" cy="3573016"/>
          </a:xfrm>
          <a:prstGeom prst="line">
            <a:avLst/>
          </a:prstGeom>
          <a:ln w="31750">
            <a:solidFill>
              <a:schemeClr val="tx1">
                <a:alpha val="23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hteck 13"/>
          <p:cNvSpPr/>
          <p:nvPr/>
        </p:nvSpPr>
        <p:spPr>
          <a:xfrm>
            <a:off x="0" y="-8620"/>
            <a:ext cx="12192000" cy="6858000"/>
          </a:xfrm>
          <a:prstGeom prst="rect">
            <a:avLst/>
          </a:prstGeom>
          <a:solidFill>
            <a:srgbClr val="003255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0DCECC88-6702-7C44-8875-CE7661E79C95}"/>
              </a:ext>
            </a:extLst>
          </p:cNvPr>
          <p:cNvSpPr txBox="1"/>
          <p:nvPr/>
        </p:nvSpPr>
        <p:spPr>
          <a:xfrm>
            <a:off x="3071664" y="2789637"/>
            <a:ext cx="59379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latin typeface="Source Sans Pro Semibold"/>
                <a:cs typeface="Source Sans Pro Semibold"/>
              </a:rPr>
              <a:t>SIGNAL PROCESSING/</a:t>
            </a:r>
          </a:p>
          <a:p>
            <a:pPr algn="ctr"/>
            <a:r>
              <a:rPr lang="de-DE" sz="4000" dirty="0">
                <a:latin typeface="Source Sans Pro Semibold"/>
                <a:cs typeface="Source Sans Pro Semibold"/>
              </a:rPr>
              <a:t>MICROCONTROLLERS</a:t>
            </a:r>
          </a:p>
        </p:txBody>
      </p:sp>
      <p:grpSp>
        <p:nvGrpSpPr>
          <p:cNvPr id="47" name="Gruppierung 4"/>
          <p:cNvGrpSpPr/>
          <p:nvPr/>
        </p:nvGrpSpPr>
        <p:grpSpPr>
          <a:xfrm>
            <a:off x="2930725" y="1448011"/>
            <a:ext cx="6330553" cy="3925974"/>
            <a:chOff x="2621614" y="1555527"/>
            <a:chExt cx="6948772" cy="4309370"/>
          </a:xfrm>
        </p:grpSpPr>
        <p:sp>
          <p:nvSpPr>
            <p:cNvPr id="48" name="Oval 5"/>
            <p:cNvSpPr/>
            <p:nvPr/>
          </p:nvSpPr>
          <p:spPr>
            <a:xfrm>
              <a:off x="2621614" y="1720197"/>
              <a:ext cx="6948772" cy="4064816"/>
            </a:xfrm>
            <a:prstGeom prst="ellipse">
              <a:avLst/>
            </a:prstGeom>
            <a:noFill/>
            <a:ln w="28575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9" name="Abgerundetes Rechteck 48"/>
            <p:cNvSpPr/>
            <p:nvPr/>
          </p:nvSpPr>
          <p:spPr>
            <a:xfrm>
              <a:off x="5898398" y="1555527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50" name="Abgerundetes Rechteck 49"/>
            <p:cNvSpPr/>
            <p:nvPr/>
          </p:nvSpPr>
          <p:spPr>
            <a:xfrm>
              <a:off x="4762977" y="5468009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51" name="Abgerundetes Rechteck 50"/>
            <p:cNvSpPr/>
            <p:nvPr/>
          </p:nvSpPr>
          <p:spPr>
            <a:xfrm>
              <a:off x="8388160" y="2109651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52" name="Abgerundetes Rechteck 51"/>
            <p:cNvSpPr/>
            <p:nvPr/>
          </p:nvSpPr>
          <p:spPr>
            <a:xfrm>
              <a:off x="6968658" y="5468853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3" name="Abgerundetes Rechteck 52"/>
            <p:cNvSpPr/>
            <p:nvPr/>
          </p:nvSpPr>
          <p:spPr>
            <a:xfrm>
              <a:off x="2736797" y="4441332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54" name="Abgerundetes Rechteck 53"/>
            <p:cNvSpPr/>
            <p:nvPr/>
          </p:nvSpPr>
          <p:spPr>
            <a:xfrm>
              <a:off x="9019636" y="4441332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55" name="Abgerundetes Rechteck 54"/>
            <p:cNvSpPr/>
            <p:nvPr/>
          </p:nvSpPr>
          <p:spPr>
            <a:xfrm>
              <a:off x="3486833" y="2109651"/>
              <a:ext cx="396044" cy="39604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56" name="Textfeld 55"/>
          <p:cNvSpPr txBox="1"/>
          <p:nvPr/>
        </p:nvSpPr>
        <p:spPr>
          <a:xfrm>
            <a:off x="5237412" y="886107"/>
            <a:ext cx="16866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Source Sans Pro Semibold"/>
                <a:cs typeface="Source Sans Pro Semibold"/>
              </a:rPr>
              <a:t>MCUs &amp; MPUs</a:t>
            </a:r>
          </a:p>
        </p:txBody>
      </p:sp>
      <p:sp>
        <p:nvSpPr>
          <p:cNvPr id="57" name="Textfeld 56"/>
          <p:cNvSpPr txBox="1"/>
          <p:nvPr/>
        </p:nvSpPr>
        <p:spPr>
          <a:xfrm>
            <a:off x="8937585" y="1685866"/>
            <a:ext cx="25202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Audio ICs and Codecs</a:t>
            </a:r>
          </a:p>
        </p:txBody>
      </p:sp>
      <p:sp>
        <p:nvSpPr>
          <p:cNvPr id="58" name="Textfeld 57"/>
          <p:cNvSpPr txBox="1"/>
          <p:nvPr/>
        </p:nvSpPr>
        <p:spPr>
          <a:xfrm>
            <a:off x="7035221" y="5525261"/>
            <a:ext cx="21932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Source Sans Pro Semibold"/>
                <a:cs typeface="Source Sans Pro Semibold"/>
              </a:rPr>
              <a:t>Analog Front Ends</a:t>
            </a:r>
          </a:p>
        </p:txBody>
      </p:sp>
      <p:sp>
        <p:nvSpPr>
          <p:cNvPr id="59" name="Textfeld 58"/>
          <p:cNvSpPr txBox="1"/>
          <p:nvPr/>
        </p:nvSpPr>
        <p:spPr>
          <a:xfrm>
            <a:off x="3369504" y="5525261"/>
            <a:ext cx="1970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Data Converters</a:t>
            </a:r>
          </a:p>
        </p:txBody>
      </p:sp>
      <p:sp>
        <p:nvSpPr>
          <p:cNvPr id="60" name="Textfeld 59"/>
          <p:cNvSpPr txBox="1"/>
          <p:nvPr/>
        </p:nvSpPr>
        <p:spPr>
          <a:xfrm>
            <a:off x="411605" y="4029838"/>
            <a:ext cx="24080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Crystal &amp; </a:t>
            </a:r>
            <a:r>
              <a:rPr lang="de-DE" sz="2000" dirty="0" err="1">
                <a:latin typeface="Source Sans Pro Semibold"/>
                <a:cs typeface="Source Sans Pro Semibold"/>
              </a:rPr>
              <a:t>Oscillators</a:t>
            </a:r>
            <a:endParaRPr lang="de-DE" sz="2000" dirty="0">
              <a:latin typeface="Source Sans Pro Semibold"/>
              <a:cs typeface="Source Sans Pro Semibold"/>
            </a:endParaRPr>
          </a:p>
        </p:txBody>
      </p:sp>
      <p:sp>
        <p:nvSpPr>
          <p:cNvPr id="61" name="Textfeld 60"/>
          <p:cNvSpPr txBox="1"/>
          <p:nvPr/>
        </p:nvSpPr>
        <p:spPr>
          <a:xfrm>
            <a:off x="2594673" y="1685866"/>
            <a:ext cx="8819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Source Sans Pro Semibold"/>
                <a:cs typeface="Source Sans Pro Semibold"/>
              </a:rPr>
              <a:t>Filters</a:t>
            </a: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E6C25D2D-4904-A64B-8D38-55C58EF2082B}"/>
              </a:ext>
            </a:extLst>
          </p:cNvPr>
          <p:cNvSpPr txBox="1"/>
          <p:nvPr/>
        </p:nvSpPr>
        <p:spPr>
          <a:xfrm>
            <a:off x="9441294" y="3909246"/>
            <a:ext cx="15600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Source Sans Pro Semibold"/>
                <a:cs typeface="Source Sans Pro Semibold"/>
              </a:rPr>
              <a:t>Operational </a:t>
            </a:r>
          </a:p>
          <a:p>
            <a:r>
              <a:rPr lang="de-DE" sz="2000" dirty="0" err="1">
                <a:latin typeface="Source Sans Pro Semibold"/>
                <a:cs typeface="Source Sans Pro Semibold"/>
              </a:rPr>
              <a:t>Amplifiers</a:t>
            </a:r>
            <a:endParaRPr lang="de-DE" sz="2000" dirty="0">
              <a:latin typeface="Source Sans Pro Semibold"/>
              <a:cs typeface="Source Sans Pro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41823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7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7665876" cy="2176931"/>
          </a:xfrm>
        </p:spPr>
        <p:txBody>
          <a:bodyPr anchor="t" anchorCtr="0">
            <a:normAutofit/>
          </a:bodyPr>
          <a:lstStyle/>
          <a:p>
            <a:pPr>
              <a:lnSpc>
                <a:spcPct val="100000"/>
              </a:lnSpc>
            </a:pPr>
            <a:r>
              <a:rPr b="1" dirty="0">
                <a:latin typeface="Source Sans Pro"/>
                <a:cs typeface="Source Sans Pro"/>
              </a:rPr>
              <a:t>Our partner</a:t>
            </a:r>
            <a:r>
              <a:rPr lang="de-DE" b="1" dirty="0" err="1">
                <a:latin typeface="Source Sans Pro"/>
                <a:cs typeface="Source Sans Pro"/>
              </a:rPr>
              <a:t>ships</a:t>
            </a:r>
            <a:r>
              <a:rPr b="1" dirty="0">
                <a:latin typeface="Source Sans Pro"/>
                <a:cs typeface="Source Sans Pro"/>
              </a:rPr>
              <a:t>: </a:t>
            </a:r>
            <a:r>
              <a:rPr dirty="0"/>
              <a:t/>
            </a:r>
            <a:br>
              <a:rPr dirty="0"/>
            </a:br>
            <a:r>
              <a:rPr sz="4400" dirty="0">
                <a:latin typeface="Source Sans Pro"/>
              </a:rPr>
              <a:t>Much more than manufacturers of electronic components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927648" y="2636912"/>
            <a:ext cx="6984776" cy="3384376"/>
          </a:xfrm>
        </p:spPr>
        <p:txBody>
          <a:bodyPr>
            <a:normAutofit/>
          </a:bodyPr>
          <a:lstStyle/>
          <a:p>
            <a:r>
              <a:rPr sz="2400" dirty="0">
                <a:latin typeface="Source Sans Pro Semibold"/>
                <a:cs typeface="Source Sans Pro Semibold"/>
              </a:rPr>
              <a:t>Confidence is the basis of our cooperation with international manufacturers.</a:t>
            </a:r>
          </a:p>
          <a:p>
            <a:r>
              <a:rPr sz="2400" dirty="0">
                <a:latin typeface="Source Sans Pro Semibold"/>
                <a:cs typeface="Source Sans Pro Semibold"/>
              </a:rPr>
              <a:t>For our customers, this means: </a:t>
            </a:r>
            <a:br>
              <a:rPr sz="2400" dirty="0">
                <a:latin typeface="Source Sans Pro Semibold"/>
                <a:cs typeface="Source Sans Pro Semibold"/>
              </a:rPr>
            </a:br>
            <a:r>
              <a:rPr sz="2400" dirty="0">
                <a:latin typeface="Source Sans Pro Semibold"/>
                <a:cs typeface="Source Sans Pro Semibold"/>
              </a:rPr>
              <a:t>Open and honest advice. </a:t>
            </a:r>
          </a:p>
          <a:p>
            <a:r>
              <a:rPr sz="2400" dirty="0">
                <a:latin typeface="Source Sans Pro Semibold"/>
                <a:cs typeface="Source Sans Pro Semibold"/>
              </a:rPr>
              <a:t>And conditions that match in terms of time, </a:t>
            </a:r>
            <a:r>
              <a:rPr lang="de-DE" sz="2400" dirty="0" err="1">
                <a:latin typeface="Source Sans Pro Semibold"/>
                <a:cs typeface="Source Sans Pro Semibold"/>
              </a:rPr>
              <a:t>costs</a:t>
            </a:r>
            <a:r>
              <a:rPr sz="2400" dirty="0">
                <a:latin typeface="Source Sans Pro Semibold"/>
                <a:cs typeface="Source Sans Pro Semibold"/>
              </a:rPr>
              <a:t> and logistics.</a:t>
            </a:r>
          </a:p>
        </p:txBody>
      </p:sp>
      <p:grpSp>
        <p:nvGrpSpPr>
          <p:cNvPr id="5" name="Group 156"/>
          <p:cNvGrpSpPr/>
          <p:nvPr/>
        </p:nvGrpSpPr>
        <p:grpSpPr>
          <a:xfrm>
            <a:off x="-132692" y="2273288"/>
            <a:ext cx="2704796" cy="1552998"/>
            <a:chOff x="603441" y="313260"/>
            <a:chExt cx="2567963" cy="1523529"/>
          </a:xfrm>
          <a:solidFill>
            <a:schemeClr val="accent5">
              <a:alpha val="45000"/>
            </a:schemeClr>
          </a:solidFill>
        </p:grpSpPr>
        <p:sp>
          <p:nvSpPr>
            <p:cNvPr id="6" name="Rounded Rectangle 5"/>
            <p:cNvSpPr/>
            <p:nvPr/>
          </p:nvSpPr>
          <p:spPr>
            <a:xfrm rot="2700000">
              <a:off x="1874844" y="770460"/>
              <a:ext cx="1325880" cy="411480"/>
            </a:xfrm>
            <a:prstGeom prst="roundRect">
              <a:avLst>
                <a:gd name="adj" fmla="val 50000"/>
              </a:avLst>
            </a:prstGeom>
            <a:solidFill>
              <a:srgbClr val="00AFAF">
                <a:alpha val="7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7" name="Rounded Rectangle 6"/>
            <p:cNvSpPr/>
            <p:nvPr/>
          </p:nvSpPr>
          <p:spPr>
            <a:xfrm rot="8100000">
              <a:off x="1849598" y="1425309"/>
              <a:ext cx="1321806" cy="411480"/>
            </a:xfrm>
            <a:prstGeom prst="roundRect">
              <a:avLst>
                <a:gd name="adj" fmla="val 50000"/>
              </a:avLst>
            </a:prstGeom>
            <a:solidFill>
              <a:srgbClr val="00AFAF">
                <a:alpha val="69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603441" y="1091722"/>
              <a:ext cx="2426902" cy="411480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853440" bIns="0" rtlCol="0" anchor="ctr"/>
            <a:lstStyle/>
            <a:p>
              <a:pPr algn="ctr"/>
              <a:endParaRPr lang="en-US" sz="1867" dirty="0"/>
            </a:p>
          </p:txBody>
        </p:sp>
      </p:grpSp>
    </p:spTree>
    <p:extLst>
      <p:ext uri="{BB962C8B-B14F-4D97-AF65-F5344CB8AC3E}">
        <p14:creationId xmlns:p14="http://schemas.microsoft.com/office/powerpoint/2010/main" val="3614274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7299337" y="2672916"/>
            <a:ext cx="1080120" cy="108012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5" name="Gerade Verbindung 14"/>
          <p:cNvCxnSpPr/>
          <p:nvPr/>
        </p:nvCxnSpPr>
        <p:spPr>
          <a:xfrm>
            <a:off x="7223745" y="4869160"/>
            <a:ext cx="1225331" cy="0"/>
          </a:xfrm>
          <a:prstGeom prst="line">
            <a:avLst/>
          </a:prstGeom>
          <a:ln w="57150" cmpd="sng">
            <a:solidFill>
              <a:srgbClr val="44ABA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1972502" y="1961447"/>
            <a:ext cx="1733746" cy="438850"/>
            <a:chOff x="685800" y="1733550"/>
            <a:chExt cx="1595578" cy="304800"/>
          </a:xfrm>
        </p:grpSpPr>
        <p:sp>
          <p:nvSpPr>
            <p:cNvPr id="5" name="Chevron 4"/>
            <p:cNvSpPr/>
            <p:nvPr/>
          </p:nvSpPr>
          <p:spPr>
            <a:xfrm>
              <a:off x="685800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1440291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605133" y="1961447"/>
            <a:ext cx="1733746" cy="438850"/>
            <a:chOff x="6862622" y="1733550"/>
            <a:chExt cx="1595578" cy="304800"/>
          </a:xfrm>
        </p:grpSpPr>
        <p:sp>
          <p:nvSpPr>
            <p:cNvPr id="14" name="Chevron 13"/>
            <p:cNvSpPr/>
            <p:nvPr/>
          </p:nvSpPr>
          <p:spPr>
            <a:xfrm>
              <a:off x="6862622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bg2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7617113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948949" y="1961447"/>
            <a:ext cx="1733746" cy="438850"/>
            <a:chOff x="5318416" y="1733550"/>
            <a:chExt cx="1595578" cy="304800"/>
          </a:xfrm>
        </p:grpSpPr>
        <p:sp>
          <p:nvSpPr>
            <p:cNvPr id="13" name="Chevron 12"/>
            <p:cNvSpPr/>
            <p:nvPr/>
          </p:nvSpPr>
          <p:spPr>
            <a:xfrm>
              <a:off x="5318416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4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6072907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292765" y="1961447"/>
            <a:ext cx="1733746" cy="438850"/>
            <a:chOff x="3774211" y="1733550"/>
            <a:chExt cx="1595578" cy="304800"/>
          </a:xfrm>
        </p:grpSpPr>
        <p:sp>
          <p:nvSpPr>
            <p:cNvPr id="12" name="Chevron 11"/>
            <p:cNvSpPr/>
            <p:nvPr/>
          </p:nvSpPr>
          <p:spPr>
            <a:xfrm>
              <a:off x="3774211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3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4528702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637356" y="1961447"/>
            <a:ext cx="1733746" cy="438850"/>
            <a:chOff x="2230005" y="1733550"/>
            <a:chExt cx="1595578" cy="304800"/>
          </a:xfrm>
        </p:grpSpPr>
        <p:sp>
          <p:nvSpPr>
            <p:cNvPr id="11" name="Chevron 10"/>
            <p:cNvSpPr/>
            <p:nvPr/>
          </p:nvSpPr>
          <p:spPr>
            <a:xfrm>
              <a:off x="2230005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2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3014168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Topics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2480782" y="2863682"/>
            <a:ext cx="708120" cy="7081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7" name="Oval 16"/>
          <p:cNvSpPr/>
          <p:nvPr/>
        </p:nvSpPr>
        <p:spPr>
          <a:xfrm>
            <a:off x="4185785" y="2863682"/>
            <a:ext cx="708120" cy="70812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5829153" y="2863682"/>
            <a:ext cx="708120" cy="70812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7485337" y="2863682"/>
            <a:ext cx="708120" cy="70812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9141521" y="2863682"/>
            <a:ext cx="708120" cy="70812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H="1" flipV="1">
            <a:off x="2834842" y="2355682"/>
            <a:ext cx="0" cy="508000"/>
          </a:xfrm>
          <a:prstGeom prst="line">
            <a:avLst/>
          </a:prstGeom>
          <a:ln w="127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 flipV="1">
            <a:off x="4539845" y="2355682"/>
            <a:ext cx="0" cy="50800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6183213" y="2355682"/>
            <a:ext cx="0" cy="508000"/>
          </a:xfrm>
          <a:prstGeom prst="line">
            <a:avLst/>
          </a:prstGeom>
          <a:ln w="127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7839397" y="2355682"/>
            <a:ext cx="0" cy="508000"/>
          </a:xfrm>
          <a:prstGeom prst="line">
            <a:avLst/>
          </a:prstGeom>
          <a:ln w="12700" cmpd="sng"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9495581" y="2355682"/>
            <a:ext cx="0" cy="508000"/>
          </a:xfrm>
          <a:prstGeom prst="line">
            <a:avLst/>
          </a:prstGeom>
          <a:ln w="1270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1841935" y="3976324"/>
            <a:ext cx="1985813" cy="748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sz="2133">
                <a:latin typeface="Source Sans Pro"/>
                <a:cs typeface="Source Sans Pro"/>
              </a:rPr>
              <a:t>MEV at a glance</a:t>
            </a:r>
            <a:endParaRPr lang="en-US" sz="1467" dirty="0">
              <a:latin typeface="Source Sans Pro"/>
              <a:cs typeface="Source Sans Pro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546939" y="3976324"/>
            <a:ext cx="1985813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133" dirty="0">
                <a:latin typeface="Source Sans Pro"/>
                <a:cs typeface="Source Sans Pro"/>
              </a:rPr>
              <a:t>Quality</a:t>
            </a:r>
            <a:endParaRPr lang="en-US" sz="2133" dirty="0">
              <a:latin typeface="Source Sans Pro"/>
              <a:cs typeface="Source Sans Pro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190307" y="3976324"/>
            <a:ext cx="1985813" cy="7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133" dirty="0">
                <a:latin typeface="Source Sans Pro"/>
                <a:cs typeface="Source Sans Pro"/>
              </a:rPr>
              <a:t>Fields </a:t>
            </a:r>
            <a:r>
              <a:rPr lang="de-DE" sz="2133" dirty="0" err="1">
                <a:latin typeface="Source Sans Pro"/>
                <a:cs typeface="Source Sans Pro"/>
              </a:rPr>
              <a:t>of</a:t>
            </a:r>
            <a:r>
              <a:rPr lang="de-DE" sz="2133" dirty="0">
                <a:latin typeface="Source Sans Pro"/>
                <a:cs typeface="Source Sans Pro"/>
              </a:rPr>
              <a:t> </a:t>
            </a:r>
            <a:r>
              <a:rPr lang="de-DE" sz="2133" dirty="0" err="1">
                <a:latin typeface="Source Sans Pro"/>
                <a:cs typeface="Source Sans Pro"/>
              </a:rPr>
              <a:t>competence</a:t>
            </a:r>
            <a:endParaRPr lang="de-DE" sz="2133" dirty="0">
              <a:latin typeface="Source Sans Pro"/>
              <a:cs typeface="Source Sans Pro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918499" y="3976324"/>
            <a:ext cx="1854613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133" dirty="0">
                <a:latin typeface="Source Sans Pro"/>
                <a:cs typeface="Source Sans Pro"/>
              </a:rPr>
              <a:t>Service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502675" y="3976324"/>
            <a:ext cx="1985813" cy="42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133" dirty="0" err="1">
                <a:latin typeface="Source Sans Pro"/>
                <a:cs typeface="Source Sans Pro"/>
              </a:rPr>
              <a:t>Objectives</a:t>
            </a:r>
            <a:endParaRPr lang="de-DE" sz="2133" dirty="0">
              <a:latin typeface="Source Sans Pro"/>
              <a:cs typeface="Source Sans Pro"/>
            </a:endParaRPr>
          </a:p>
        </p:txBody>
      </p:sp>
      <p:sp useBgFill="1">
        <p:nvSpPr>
          <p:cNvPr id="67" name="Chevron 66"/>
          <p:cNvSpPr/>
          <p:nvPr/>
        </p:nvSpPr>
        <p:spPr bwMode="white">
          <a:xfrm>
            <a:off x="450634" y="1895815"/>
            <a:ext cx="1733746" cy="561077"/>
          </a:xfrm>
          <a:prstGeom prst="chevron">
            <a:avLst>
              <a:gd name="adj" fmla="val 32323"/>
            </a:avLst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33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66667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33" grpId="0"/>
      <p:bldP spid="38" grpId="0"/>
      <p:bldP spid="39" grpId="0"/>
      <p:bldP spid="40" grpId="0"/>
      <p:bldP spid="4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65046" y="1590366"/>
            <a:ext cx="4497524" cy="2054658"/>
          </a:xfrm>
        </p:spPr>
        <p:txBody>
          <a:bodyPr anchor="t" anchorCtr="0">
            <a:normAutofit fontScale="90000"/>
          </a:bodyPr>
          <a:lstStyle/>
          <a:p>
            <a:pPr algn="l">
              <a:lnSpc>
                <a:spcPts val="5400"/>
              </a:lnSpc>
            </a:pPr>
            <a:r>
              <a:rPr sz="5600" dirty="0">
                <a:latin typeface="Source Sans Pro Semibold"/>
                <a:cs typeface="Source Sans Pro Semibold"/>
              </a:rPr>
              <a:t>SUPPORTING</a:t>
            </a:r>
            <a:br>
              <a:rPr sz="5600" dirty="0">
                <a:latin typeface="Source Sans Pro Semibold"/>
                <a:cs typeface="Source Sans Pro Semibold"/>
              </a:rPr>
            </a:br>
            <a:r>
              <a:rPr sz="5600" dirty="0">
                <a:latin typeface="Source Sans Pro Semibold"/>
                <a:cs typeface="Source Sans Pro Semibold"/>
              </a:rPr>
              <a:t>YOUR</a:t>
            </a:r>
            <a:br>
              <a:rPr sz="5600" dirty="0">
                <a:latin typeface="Source Sans Pro Semibold"/>
                <a:cs typeface="Source Sans Pro Semibold"/>
              </a:rPr>
            </a:br>
            <a:r>
              <a:rPr sz="5600" dirty="0">
                <a:latin typeface="Source Sans Pro Semibold"/>
                <a:cs typeface="Source Sans Pro Semibold"/>
              </a:rPr>
              <a:t>VISIONS</a:t>
            </a:r>
          </a:p>
        </p:txBody>
      </p:sp>
      <p:cxnSp>
        <p:nvCxnSpPr>
          <p:cNvPr id="5" name="Gerade Verbindung 4"/>
          <p:cNvCxnSpPr/>
          <p:nvPr/>
        </p:nvCxnSpPr>
        <p:spPr>
          <a:xfrm>
            <a:off x="0" y="3933056"/>
            <a:ext cx="3791744" cy="0"/>
          </a:xfrm>
          <a:prstGeom prst="line">
            <a:avLst/>
          </a:prstGeom>
          <a:ln w="952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el 1"/>
          <p:cNvSpPr txBox="1">
            <a:spLocks/>
          </p:cNvSpPr>
          <p:nvPr/>
        </p:nvSpPr>
        <p:spPr>
          <a:xfrm>
            <a:off x="1066800" y="476672"/>
            <a:ext cx="4669160" cy="82809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1219170" rtl="0" eaLnBrk="1" latinLnBrk="0" hangingPunct="1">
              <a:lnSpc>
                <a:spcPct val="86000"/>
              </a:lnSpc>
              <a:spcBef>
                <a:spcPct val="0"/>
              </a:spcBef>
              <a:buNone/>
              <a:defRPr sz="4000" kern="800" spc="-53">
                <a:solidFill>
                  <a:schemeClr val="tx1"/>
                </a:solidFill>
                <a:latin typeface="Source Sans Pro Light"/>
                <a:ea typeface="+mj-ea"/>
                <a:cs typeface="+mj-cs"/>
              </a:defRPr>
            </a:lvl1pPr>
          </a:lstStyle>
          <a:p>
            <a:pPr algn="l">
              <a:lnSpc>
                <a:spcPts val="5800"/>
              </a:lnSpc>
            </a:pPr>
            <a:r>
              <a:rPr sz="2800" dirty="0">
                <a:latin typeface="Source Sans Pro"/>
                <a:cs typeface="Source Sans Pro"/>
              </a:rPr>
              <a:t>Our service promise:</a:t>
            </a:r>
          </a:p>
        </p:txBody>
      </p:sp>
    </p:spTree>
    <p:extLst>
      <p:ext uri="{BB962C8B-B14F-4D97-AF65-F5344CB8AC3E}">
        <p14:creationId xmlns:p14="http://schemas.microsoft.com/office/powerpoint/2010/main" val="2333482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8">
            <a:extLst>
              <a:ext uri="{FF2B5EF4-FFF2-40B4-BE49-F238E27FC236}">
                <a16:creationId xmlns:a16="http://schemas.microsoft.com/office/drawing/2014/main" id="{BAA11228-C9A7-514E-8852-208C0B2BD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 dirty="0">
                <a:latin typeface="Source Sans Pro" panose="020B0503030403020204"/>
              </a:rPr>
              <a:t>Sales &amp; Marketing Structure</a:t>
            </a:r>
            <a:endParaRPr lang="de-DE" dirty="0">
              <a:latin typeface="Source Sans Pro" panose="020B0503030403020204"/>
            </a:endParaRPr>
          </a:p>
        </p:txBody>
      </p:sp>
      <p:sp>
        <p:nvSpPr>
          <p:cNvPr id="5" name="Inhaltsplatzhalter 17">
            <a:extLst>
              <a:ext uri="{FF2B5EF4-FFF2-40B4-BE49-F238E27FC236}">
                <a16:creationId xmlns:a16="http://schemas.microsoft.com/office/drawing/2014/main" id="{D0350D78-2FB2-4648-839A-6022555C37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5460" y="2996953"/>
            <a:ext cx="4176464" cy="958758"/>
          </a:xfrm>
        </p:spPr>
        <p:txBody>
          <a:bodyPr/>
          <a:lstStyle/>
          <a:p>
            <a:r>
              <a:rPr lang="en-GB" dirty="0"/>
              <a:t>10 Regional Field Sales Engineers</a:t>
            </a:r>
          </a:p>
          <a:p>
            <a:r>
              <a:rPr lang="de-DE" dirty="0"/>
              <a:t>12 Inside Sales</a:t>
            </a:r>
          </a:p>
        </p:txBody>
      </p:sp>
      <p:sp>
        <p:nvSpPr>
          <p:cNvPr id="9" name="Inhaltsplatzhalter 17">
            <a:extLst>
              <a:ext uri="{FF2B5EF4-FFF2-40B4-BE49-F238E27FC236}">
                <a16:creationId xmlns:a16="http://schemas.microsoft.com/office/drawing/2014/main" id="{08B25D22-BFFD-3542-A620-8BA44C597E84}"/>
              </a:ext>
            </a:extLst>
          </p:cNvPr>
          <p:cNvSpPr txBox="1">
            <a:spLocks/>
          </p:cNvSpPr>
          <p:nvPr/>
        </p:nvSpPr>
        <p:spPr>
          <a:xfrm>
            <a:off x="6059996" y="3028175"/>
            <a:ext cx="6312024" cy="130163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594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800" spc="-13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1pPr>
            <a:lvl2pPr marL="459306" indent="-230712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–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2pPr>
            <a:lvl3pPr marL="687900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3pPr>
            <a:lvl4pPr marL="916494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–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4pPr>
            <a:lvl5pPr marL="1145089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»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11 </a:t>
            </a:r>
            <a:r>
              <a:rPr lang="de-DE" dirty="0" err="1"/>
              <a:t>Product</a:t>
            </a:r>
            <a:r>
              <a:rPr lang="de-DE" dirty="0"/>
              <a:t> Line Managers &amp; Field </a:t>
            </a:r>
            <a:r>
              <a:rPr lang="de-DE" dirty="0" err="1"/>
              <a:t>Application</a:t>
            </a:r>
            <a:r>
              <a:rPr lang="de-DE" dirty="0"/>
              <a:t> Engineers</a:t>
            </a:r>
          </a:p>
        </p:txBody>
      </p:sp>
      <p:sp>
        <p:nvSpPr>
          <p:cNvPr id="10" name="Inhaltsplatzhalter 17">
            <a:extLst>
              <a:ext uri="{FF2B5EF4-FFF2-40B4-BE49-F238E27FC236}">
                <a16:creationId xmlns:a16="http://schemas.microsoft.com/office/drawing/2014/main" id="{D897FAB0-8C0F-6645-884A-982B693064B1}"/>
              </a:ext>
            </a:extLst>
          </p:cNvPr>
          <p:cNvSpPr txBox="1">
            <a:spLocks/>
          </p:cNvSpPr>
          <p:nvPr/>
        </p:nvSpPr>
        <p:spPr>
          <a:xfrm>
            <a:off x="1402124" y="4333915"/>
            <a:ext cx="3716660" cy="42723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594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800" spc="-13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1pPr>
            <a:lvl2pPr marL="459306" indent="-230712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–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2pPr>
            <a:lvl3pPr marL="687900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3pPr>
            <a:lvl4pPr marL="916494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–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4pPr>
            <a:lvl5pPr marL="1145089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»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dirty="0" err="1"/>
              <a:t>Responsible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customers</a:t>
            </a:r>
            <a:endParaRPr lang="de-DE" dirty="0"/>
          </a:p>
        </p:txBody>
      </p:sp>
      <p:sp>
        <p:nvSpPr>
          <p:cNvPr id="11" name="Inhaltsplatzhalter 17">
            <a:extLst>
              <a:ext uri="{FF2B5EF4-FFF2-40B4-BE49-F238E27FC236}">
                <a16:creationId xmlns:a16="http://schemas.microsoft.com/office/drawing/2014/main" id="{37F697D4-90E7-3A48-A1F7-431218A39E42}"/>
              </a:ext>
            </a:extLst>
          </p:cNvPr>
          <p:cNvSpPr txBox="1">
            <a:spLocks/>
          </p:cNvSpPr>
          <p:nvPr/>
        </p:nvSpPr>
        <p:spPr>
          <a:xfrm>
            <a:off x="6540109" y="4285294"/>
            <a:ext cx="4788532" cy="3909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594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800" spc="-13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1pPr>
            <a:lvl2pPr marL="459306" indent="-230712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–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2pPr>
            <a:lvl3pPr marL="687900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3pPr>
            <a:lvl4pPr marL="916494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–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4pPr>
            <a:lvl5pPr marL="1145089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»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dirty="0" err="1"/>
              <a:t>Responsible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products</a:t>
            </a:r>
            <a:r>
              <a:rPr lang="de-DE" dirty="0"/>
              <a:t> &amp; </a:t>
            </a:r>
            <a:r>
              <a:rPr lang="de-DE" dirty="0" err="1"/>
              <a:t>suppliers</a:t>
            </a:r>
            <a:endParaRPr lang="de-DE" dirty="0"/>
          </a:p>
        </p:txBody>
      </p:sp>
      <p:sp>
        <p:nvSpPr>
          <p:cNvPr id="14" name="Inhaltsplatzhalter 17">
            <a:extLst>
              <a:ext uri="{FF2B5EF4-FFF2-40B4-BE49-F238E27FC236}">
                <a16:creationId xmlns:a16="http://schemas.microsoft.com/office/drawing/2014/main" id="{18CBF3E0-6CE9-FD40-886D-F6F59D6C3077}"/>
              </a:ext>
            </a:extLst>
          </p:cNvPr>
          <p:cNvSpPr txBox="1">
            <a:spLocks/>
          </p:cNvSpPr>
          <p:nvPr/>
        </p:nvSpPr>
        <p:spPr>
          <a:xfrm>
            <a:off x="939036" y="5248730"/>
            <a:ext cx="9657464" cy="11686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594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800" spc="-13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1pPr>
            <a:lvl2pPr marL="459306" indent="-230712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–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2pPr>
            <a:lvl3pPr marL="687900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3pPr>
            <a:lvl4pPr marL="916494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–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4pPr>
            <a:lvl5pPr marL="1145089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»"/>
              <a:defRPr sz="1600" kern="8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DE" sz="3200" dirty="0"/>
              <a:t>Strong </a:t>
            </a:r>
            <a:r>
              <a:rPr lang="de-DE" sz="3200" dirty="0" err="1"/>
              <a:t>focus</a:t>
            </a:r>
            <a:r>
              <a:rPr lang="de-DE" sz="3200" dirty="0"/>
              <a:t> on </a:t>
            </a:r>
            <a:r>
              <a:rPr lang="de-DE" sz="3200" dirty="0" err="1"/>
              <a:t>demand</a:t>
            </a:r>
            <a:r>
              <a:rPr lang="de-DE" sz="3200" dirty="0"/>
              <a:t> </a:t>
            </a:r>
            <a:r>
              <a:rPr lang="de-DE" sz="3200" dirty="0" err="1"/>
              <a:t>creation</a:t>
            </a:r>
            <a:r>
              <a:rPr lang="de-DE" sz="3200" dirty="0"/>
              <a:t> &amp; design-in</a:t>
            </a:r>
          </a:p>
          <a:p>
            <a:pPr marL="0" indent="0" algn="ctr">
              <a:buNone/>
            </a:pPr>
            <a:endParaRPr lang="de-DE" sz="3200" dirty="0"/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BBCBE44B-D4E1-4B47-9185-2E2CAAFC89EA}"/>
              </a:ext>
            </a:extLst>
          </p:cNvPr>
          <p:cNvGrpSpPr/>
          <p:nvPr/>
        </p:nvGrpSpPr>
        <p:grpSpPr>
          <a:xfrm>
            <a:off x="915236" y="4231351"/>
            <a:ext cx="419871" cy="358306"/>
            <a:chOff x="92420" y="3066926"/>
            <a:chExt cx="419871" cy="358306"/>
          </a:xfrm>
        </p:grpSpPr>
        <p:sp>
          <p:nvSpPr>
            <p:cNvPr id="20" name="Rounded Rectangle 5">
              <a:extLst>
                <a:ext uri="{FF2B5EF4-FFF2-40B4-BE49-F238E27FC236}">
                  <a16:creationId xmlns:a16="http://schemas.microsoft.com/office/drawing/2014/main" id="{97ADBC72-665C-4742-8A11-5CB88D208C31}"/>
                </a:ext>
              </a:extLst>
            </p:cNvPr>
            <p:cNvSpPr/>
            <p:nvPr/>
          </p:nvSpPr>
          <p:spPr>
            <a:xfrm rot="2700000">
              <a:off x="200809" y="3172866"/>
              <a:ext cx="319879" cy="108000"/>
            </a:xfrm>
            <a:prstGeom prst="roundRect">
              <a:avLst>
                <a:gd name="adj" fmla="val 50000"/>
              </a:avLst>
            </a:prstGeom>
            <a:solidFill>
              <a:schemeClr val="bg2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 dirty="0">
                <a:latin typeface="Source Sans Pro" panose="020B0503030403020204"/>
              </a:endParaRPr>
            </a:p>
          </p:txBody>
        </p:sp>
        <p:sp>
          <p:nvSpPr>
            <p:cNvPr id="21" name="Rounded Rectangle 6">
              <a:extLst>
                <a:ext uri="{FF2B5EF4-FFF2-40B4-BE49-F238E27FC236}">
                  <a16:creationId xmlns:a16="http://schemas.microsoft.com/office/drawing/2014/main" id="{2291D8B7-C724-B349-B590-11E397D8E976}"/>
                </a:ext>
              </a:extLst>
            </p:cNvPr>
            <p:cNvSpPr/>
            <p:nvPr/>
          </p:nvSpPr>
          <p:spPr>
            <a:xfrm rot="8100000">
              <a:off x="210264" y="3316228"/>
              <a:ext cx="302027" cy="109004"/>
            </a:xfrm>
            <a:prstGeom prst="roundRect">
              <a:avLst>
                <a:gd name="adj" fmla="val 50000"/>
              </a:avLst>
            </a:prstGeom>
            <a:solidFill>
              <a:schemeClr val="bg2">
                <a:alpha val="69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 dirty="0">
                <a:latin typeface="Source Sans Pro" panose="020B0503030403020204"/>
              </a:endParaRPr>
            </a:p>
          </p:txBody>
        </p:sp>
        <p:sp>
          <p:nvSpPr>
            <p:cNvPr id="22" name="Rounded Rectangle 7">
              <a:extLst>
                <a:ext uri="{FF2B5EF4-FFF2-40B4-BE49-F238E27FC236}">
                  <a16:creationId xmlns:a16="http://schemas.microsoft.com/office/drawing/2014/main" id="{67B5F301-BDEF-FC48-B8E7-401F6A18E0F6}"/>
                </a:ext>
              </a:extLst>
            </p:cNvPr>
            <p:cNvSpPr/>
            <p:nvPr/>
          </p:nvSpPr>
          <p:spPr>
            <a:xfrm>
              <a:off x="92420" y="3238913"/>
              <a:ext cx="392691" cy="108000"/>
            </a:xfrm>
            <a:prstGeom prst="roundRect">
              <a:avLst>
                <a:gd name="adj" fmla="val 50000"/>
              </a:avLst>
            </a:prstGeom>
            <a:solidFill>
              <a:schemeClr val="bg2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853440" bIns="0" rtlCol="0" anchor="ctr"/>
            <a:lstStyle/>
            <a:p>
              <a:pPr algn="ctr"/>
              <a:endParaRPr lang="en-US" sz="1867" dirty="0">
                <a:latin typeface="Source Sans Pro" panose="020B0503030403020204"/>
              </a:endParaRPr>
            </a:p>
          </p:txBody>
        </p:sp>
      </p:grp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C24F778E-131C-574D-8FBE-66D124ED20BC}"/>
              </a:ext>
            </a:extLst>
          </p:cNvPr>
          <p:cNvGrpSpPr/>
          <p:nvPr/>
        </p:nvGrpSpPr>
        <p:grpSpPr>
          <a:xfrm>
            <a:off x="6054568" y="4227683"/>
            <a:ext cx="419871" cy="358306"/>
            <a:chOff x="92420" y="3066926"/>
            <a:chExt cx="419871" cy="358306"/>
          </a:xfrm>
        </p:grpSpPr>
        <p:sp>
          <p:nvSpPr>
            <p:cNvPr id="24" name="Rounded Rectangle 5">
              <a:extLst>
                <a:ext uri="{FF2B5EF4-FFF2-40B4-BE49-F238E27FC236}">
                  <a16:creationId xmlns:a16="http://schemas.microsoft.com/office/drawing/2014/main" id="{44388DD0-B3C0-5344-A2A5-DAF7B17938E0}"/>
                </a:ext>
              </a:extLst>
            </p:cNvPr>
            <p:cNvSpPr/>
            <p:nvPr/>
          </p:nvSpPr>
          <p:spPr>
            <a:xfrm rot="2700000">
              <a:off x="200809" y="3172866"/>
              <a:ext cx="319879" cy="108000"/>
            </a:xfrm>
            <a:prstGeom prst="roundRect">
              <a:avLst>
                <a:gd name="adj" fmla="val 50000"/>
              </a:avLst>
            </a:prstGeom>
            <a:solidFill>
              <a:schemeClr val="bg2">
                <a:alpha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 dirty="0">
                <a:latin typeface="Source Sans Pro" panose="020B0503030403020204"/>
              </a:endParaRPr>
            </a:p>
          </p:txBody>
        </p:sp>
        <p:sp>
          <p:nvSpPr>
            <p:cNvPr id="25" name="Rounded Rectangle 6">
              <a:extLst>
                <a:ext uri="{FF2B5EF4-FFF2-40B4-BE49-F238E27FC236}">
                  <a16:creationId xmlns:a16="http://schemas.microsoft.com/office/drawing/2014/main" id="{34575BE7-6E80-FA4F-9785-28A3C0C029B0}"/>
                </a:ext>
              </a:extLst>
            </p:cNvPr>
            <p:cNvSpPr/>
            <p:nvPr/>
          </p:nvSpPr>
          <p:spPr>
            <a:xfrm rot="8100000">
              <a:off x="210264" y="3316228"/>
              <a:ext cx="302027" cy="109004"/>
            </a:xfrm>
            <a:prstGeom prst="roundRect">
              <a:avLst>
                <a:gd name="adj" fmla="val 50000"/>
              </a:avLst>
            </a:prstGeom>
            <a:solidFill>
              <a:schemeClr val="bg2">
                <a:alpha val="69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 dirty="0">
                <a:latin typeface="Source Sans Pro" panose="020B0503030403020204"/>
              </a:endParaRPr>
            </a:p>
          </p:txBody>
        </p:sp>
        <p:sp>
          <p:nvSpPr>
            <p:cNvPr id="26" name="Rounded Rectangle 7">
              <a:extLst>
                <a:ext uri="{FF2B5EF4-FFF2-40B4-BE49-F238E27FC236}">
                  <a16:creationId xmlns:a16="http://schemas.microsoft.com/office/drawing/2014/main" id="{464BFE1E-967D-8C41-AB21-EF6704D1100D}"/>
                </a:ext>
              </a:extLst>
            </p:cNvPr>
            <p:cNvSpPr/>
            <p:nvPr/>
          </p:nvSpPr>
          <p:spPr>
            <a:xfrm>
              <a:off x="92420" y="3238913"/>
              <a:ext cx="392691" cy="108000"/>
            </a:xfrm>
            <a:prstGeom prst="roundRect">
              <a:avLst>
                <a:gd name="adj" fmla="val 50000"/>
              </a:avLst>
            </a:prstGeom>
            <a:solidFill>
              <a:schemeClr val="bg2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853440" bIns="0" rtlCol="0" anchor="ctr"/>
            <a:lstStyle/>
            <a:p>
              <a:pPr algn="ctr"/>
              <a:endParaRPr lang="en-US" sz="1867" dirty="0">
                <a:latin typeface="Source Sans Pro" panose="020B0503030403020204"/>
              </a:endParaRPr>
            </a:p>
          </p:txBody>
        </p:sp>
      </p:grpSp>
      <p:sp>
        <p:nvSpPr>
          <p:cNvPr id="32" name="Rounded Rectangle 7">
            <a:extLst>
              <a:ext uri="{FF2B5EF4-FFF2-40B4-BE49-F238E27FC236}">
                <a16:creationId xmlns:a16="http://schemas.microsoft.com/office/drawing/2014/main" id="{840262A2-F244-674E-A531-8293728DBC0A}"/>
              </a:ext>
            </a:extLst>
          </p:cNvPr>
          <p:cNvSpPr/>
          <p:nvPr/>
        </p:nvSpPr>
        <p:spPr>
          <a:xfrm>
            <a:off x="5072189" y="2068863"/>
            <a:ext cx="891852" cy="113320"/>
          </a:xfrm>
          <a:prstGeom prst="roundRect">
            <a:avLst>
              <a:gd name="adj" fmla="val 50000"/>
            </a:avLst>
          </a:prstGeom>
          <a:solidFill>
            <a:schemeClr val="bg2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853440" bIns="0" rtlCol="0" anchor="ctr"/>
          <a:lstStyle/>
          <a:p>
            <a:pPr algn="ctr"/>
            <a:endParaRPr lang="en-US" sz="1867" dirty="0">
              <a:latin typeface="Source Sans Pro" panose="020B0503030403020204"/>
            </a:endParaRPr>
          </a:p>
        </p:txBody>
      </p:sp>
      <p:sp>
        <p:nvSpPr>
          <p:cNvPr id="33" name="Rounded Rectangle 5">
            <a:extLst>
              <a:ext uri="{FF2B5EF4-FFF2-40B4-BE49-F238E27FC236}">
                <a16:creationId xmlns:a16="http://schemas.microsoft.com/office/drawing/2014/main" id="{47122AC4-4BE2-8F40-B084-065B3B9DEA75}"/>
              </a:ext>
            </a:extLst>
          </p:cNvPr>
          <p:cNvSpPr/>
          <p:nvPr/>
        </p:nvSpPr>
        <p:spPr>
          <a:xfrm rot="2700000">
            <a:off x="5035505" y="2151549"/>
            <a:ext cx="356400" cy="111600"/>
          </a:xfrm>
          <a:prstGeom prst="roundRect">
            <a:avLst>
              <a:gd name="adj" fmla="val 50000"/>
            </a:avLst>
          </a:prstGeom>
          <a:solidFill>
            <a:schemeClr val="bg2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33" dirty="0">
              <a:latin typeface="Source Sans Pro" panose="020B0503030403020204"/>
            </a:endParaRPr>
          </a:p>
        </p:txBody>
      </p:sp>
      <p:sp>
        <p:nvSpPr>
          <p:cNvPr id="34" name="Rounded Rectangle 6">
            <a:extLst>
              <a:ext uri="{FF2B5EF4-FFF2-40B4-BE49-F238E27FC236}">
                <a16:creationId xmlns:a16="http://schemas.microsoft.com/office/drawing/2014/main" id="{017B5D75-95CB-D247-A36F-B798E76BF0C2}"/>
              </a:ext>
            </a:extLst>
          </p:cNvPr>
          <p:cNvSpPr/>
          <p:nvPr/>
        </p:nvSpPr>
        <p:spPr>
          <a:xfrm rot="8100000">
            <a:off x="5036812" y="1977366"/>
            <a:ext cx="347474" cy="111600"/>
          </a:xfrm>
          <a:prstGeom prst="roundRect">
            <a:avLst>
              <a:gd name="adj" fmla="val 50000"/>
            </a:avLst>
          </a:prstGeom>
          <a:solidFill>
            <a:schemeClr val="bg2">
              <a:alpha val="6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33">
              <a:latin typeface="Source Sans Pro" panose="020B0503030403020204"/>
            </a:endParaRPr>
          </a:p>
        </p:txBody>
      </p:sp>
      <p:sp>
        <p:nvSpPr>
          <p:cNvPr id="35" name="Rounded Rectangle 5">
            <a:extLst>
              <a:ext uri="{FF2B5EF4-FFF2-40B4-BE49-F238E27FC236}">
                <a16:creationId xmlns:a16="http://schemas.microsoft.com/office/drawing/2014/main" id="{EB0A59A0-55AF-E548-ABC2-66DC722BC222}"/>
              </a:ext>
            </a:extLst>
          </p:cNvPr>
          <p:cNvSpPr/>
          <p:nvPr/>
        </p:nvSpPr>
        <p:spPr>
          <a:xfrm rot="2700000">
            <a:off x="5644325" y="1986086"/>
            <a:ext cx="356400" cy="111600"/>
          </a:xfrm>
          <a:prstGeom prst="roundRect">
            <a:avLst>
              <a:gd name="adj" fmla="val 50000"/>
            </a:avLst>
          </a:prstGeom>
          <a:solidFill>
            <a:schemeClr val="bg2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33" dirty="0">
              <a:latin typeface="Source Sans Pro" panose="020B0503030403020204"/>
            </a:endParaRPr>
          </a:p>
        </p:txBody>
      </p:sp>
      <p:sp>
        <p:nvSpPr>
          <p:cNvPr id="36" name="Rounded Rectangle 6">
            <a:extLst>
              <a:ext uri="{FF2B5EF4-FFF2-40B4-BE49-F238E27FC236}">
                <a16:creationId xmlns:a16="http://schemas.microsoft.com/office/drawing/2014/main" id="{84D84FDF-C5EB-0B4A-A37D-6707280FE798}"/>
              </a:ext>
            </a:extLst>
          </p:cNvPr>
          <p:cNvSpPr/>
          <p:nvPr/>
        </p:nvSpPr>
        <p:spPr>
          <a:xfrm rot="8100000">
            <a:off x="5643342" y="2163777"/>
            <a:ext cx="350970" cy="111600"/>
          </a:xfrm>
          <a:prstGeom prst="roundRect">
            <a:avLst>
              <a:gd name="adj" fmla="val 50000"/>
            </a:avLst>
          </a:prstGeom>
          <a:solidFill>
            <a:schemeClr val="bg2">
              <a:alpha val="6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33">
              <a:latin typeface="Source Sans Pro" panose="020B0503030403020204"/>
            </a:endParaRPr>
          </a:p>
        </p:txBody>
      </p:sp>
      <p:sp>
        <p:nvSpPr>
          <p:cNvPr id="37" name="Abgerundetes Rechteck 36">
            <a:extLst>
              <a:ext uri="{FF2B5EF4-FFF2-40B4-BE49-F238E27FC236}">
                <a16:creationId xmlns:a16="http://schemas.microsoft.com/office/drawing/2014/main" id="{06784A5C-5AF0-5546-850F-E912FB13C61E}"/>
              </a:ext>
            </a:extLst>
          </p:cNvPr>
          <p:cNvSpPr/>
          <p:nvPr/>
        </p:nvSpPr>
        <p:spPr>
          <a:xfrm>
            <a:off x="939036" y="1717944"/>
            <a:ext cx="4029472" cy="914400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Source Sans Pro" panose="020B0503030403020204"/>
              </a:rPr>
              <a:t>Sales</a:t>
            </a:r>
          </a:p>
        </p:txBody>
      </p:sp>
      <p:sp>
        <p:nvSpPr>
          <p:cNvPr id="38" name="Abgerundetes Rechteck 37">
            <a:extLst>
              <a:ext uri="{FF2B5EF4-FFF2-40B4-BE49-F238E27FC236}">
                <a16:creationId xmlns:a16="http://schemas.microsoft.com/office/drawing/2014/main" id="{A98EFB33-6089-784F-9DC6-C4BC95CB52EA}"/>
              </a:ext>
            </a:extLst>
          </p:cNvPr>
          <p:cNvSpPr/>
          <p:nvPr/>
        </p:nvSpPr>
        <p:spPr>
          <a:xfrm>
            <a:off x="6059996" y="1711660"/>
            <a:ext cx="4018456" cy="914400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Source Sans Pro" panose="020B0503030403020204"/>
              </a:rPr>
              <a:t>Marketing</a:t>
            </a:r>
          </a:p>
        </p:txBody>
      </p:sp>
    </p:spTree>
    <p:extLst>
      <p:ext uri="{BB962C8B-B14F-4D97-AF65-F5344CB8AC3E}">
        <p14:creationId xmlns:p14="http://schemas.microsoft.com/office/powerpoint/2010/main" val="11122759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-3224" y="0"/>
            <a:ext cx="12195224" cy="685800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ts val="5020"/>
              </a:lnSpc>
            </a:pPr>
            <a:r>
              <a:rPr dirty="0">
                <a:latin typeface="Source Sans Pro" panose="020B0503030403020204"/>
              </a:rPr>
              <a:t>FAE project consultancy:</a:t>
            </a:r>
            <a:br>
              <a:rPr dirty="0">
                <a:latin typeface="Source Sans Pro" panose="020B0503030403020204"/>
              </a:rPr>
            </a:br>
            <a:r>
              <a:rPr sz="4000" dirty="0">
                <a:latin typeface="Source Sans Pro"/>
                <a:cs typeface="Source Sans Pro"/>
              </a:rPr>
              <a:t>We find the better solution!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2714600" y="2528900"/>
            <a:ext cx="8673988" cy="2605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920"/>
              </a:lnSpc>
            </a:pPr>
            <a:r>
              <a:rPr sz="3200" b="1" dirty="0">
                <a:latin typeface="Source Sans Pro"/>
                <a:cs typeface="Source Sans Pro"/>
              </a:rPr>
              <a:t>That abbreviates your development cycles.</a:t>
            </a:r>
          </a:p>
          <a:p>
            <a:pPr>
              <a:lnSpc>
                <a:spcPts val="4920"/>
              </a:lnSpc>
            </a:pPr>
            <a:r>
              <a:rPr sz="3200" b="1" dirty="0">
                <a:latin typeface="Source Sans Pro"/>
                <a:cs typeface="Source Sans Pro"/>
              </a:rPr>
              <a:t>That increases your degree of innovation.</a:t>
            </a:r>
          </a:p>
          <a:p>
            <a:pPr>
              <a:lnSpc>
                <a:spcPts val="4920"/>
              </a:lnSpc>
            </a:pPr>
            <a:r>
              <a:rPr sz="3200" b="1" dirty="0">
                <a:latin typeface="Source Sans Pro"/>
                <a:cs typeface="Source Sans Pro"/>
              </a:rPr>
              <a:t>That relieves your development teams.</a:t>
            </a:r>
          </a:p>
          <a:p>
            <a:pPr>
              <a:lnSpc>
                <a:spcPts val="4920"/>
              </a:lnSpc>
            </a:pPr>
            <a:endParaRPr lang="de-DE" sz="3200" b="1" dirty="0">
              <a:solidFill>
                <a:srgbClr val="FF0000"/>
              </a:solidFill>
              <a:latin typeface="Source Sans Pro"/>
              <a:cs typeface="Source Sans Pro"/>
            </a:endParaRPr>
          </a:p>
        </p:txBody>
      </p:sp>
      <p:grpSp>
        <p:nvGrpSpPr>
          <p:cNvPr id="6" name="Group 156"/>
          <p:cNvGrpSpPr/>
          <p:nvPr/>
        </p:nvGrpSpPr>
        <p:grpSpPr>
          <a:xfrm>
            <a:off x="-273732" y="2600908"/>
            <a:ext cx="2697324" cy="1540578"/>
            <a:chOff x="640449" y="313260"/>
            <a:chExt cx="2560869" cy="1511345"/>
          </a:xfrm>
          <a:solidFill>
            <a:schemeClr val="accent5">
              <a:alpha val="45000"/>
            </a:schemeClr>
          </a:solidFill>
        </p:grpSpPr>
        <p:sp>
          <p:nvSpPr>
            <p:cNvPr id="7" name="Rounded Rectangle 5"/>
            <p:cNvSpPr/>
            <p:nvPr/>
          </p:nvSpPr>
          <p:spPr>
            <a:xfrm rot="2700000">
              <a:off x="1874844" y="770460"/>
              <a:ext cx="1325880" cy="41148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8" name="Rounded Rectangle 6"/>
            <p:cNvSpPr/>
            <p:nvPr/>
          </p:nvSpPr>
          <p:spPr>
            <a:xfrm rot="8100000">
              <a:off x="1879512" y="1413125"/>
              <a:ext cx="1321806" cy="41148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9" name="Rounded Rectangle 7"/>
            <p:cNvSpPr/>
            <p:nvPr/>
          </p:nvSpPr>
          <p:spPr>
            <a:xfrm>
              <a:off x="640449" y="1091722"/>
              <a:ext cx="2426902" cy="41148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853440" bIns="0" rtlCol="0" anchor="ctr"/>
            <a:lstStyle/>
            <a:p>
              <a:pPr algn="ctr"/>
              <a:endParaRPr lang="en-US" sz="1867" dirty="0"/>
            </a:p>
          </p:txBody>
        </p:sp>
      </p:grpSp>
    </p:spTree>
    <p:extLst>
      <p:ext uri="{BB962C8B-B14F-4D97-AF65-F5344CB8AC3E}">
        <p14:creationId xmlns:p14="http://schemas.microsoft.com/office/powerpoint/2010/main" val="3914905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 animBg="1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-3224" y="0"/>
            <a:ext cx="12195224" cy="685800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Untertitel 2"/>
          <p:cNvSpPr>
            <a:spLocks noGrp="1"/>
          </p:cNvSpPr>
          <p:nvPr>
            <p:ph idx="1"/>
          </p:nvPr>
        </p:nvSpPr>
        <p:spPr>
          <a:xfrm>
            <a:off x="936944" y="1520788"/>
            <a:ext cx="5771124" cy="57606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sz="2200" dirty="0">
                <a:latin typeface="Source Sans Pro Semibold"/>
                <a:cs typeface="Source Sans Pro Semibold"/>
              </a:rPr>
              <a:t>Our lab</a:t>
            </a:r>
            <a:r>
              <a:rPr lang="de-DE" sz="2200" dirty="0">
                <a:latin typeface="Source Sans Pro Semibold"/>
                <a:cs typeface="Source Sans Pro Semibold"/>
              </a:rPr>
              <a:t>o</a:t>
            </a:r>
            <a:r>
              <a:rPr sz="2200" dirty="0" err="1">
                <a:latin typeface="Source Sans Pro Semibold"/>
                <a:cs typeface="Source Sans Pro Semibold"/>
              </a:rPr>
              <a:t>ratory</a:t>
            </a:r>
            <a:r>
              <a:rPr sz="2200" dirty="0">
                <a:latin typeface="Source Sans Pro Semibold"/>
                <a:cs typeface="Source Sans Pro Semibold"/>
              </a:rPr>
              <a:t> </a:t>
            </a:r>
            <a:r>
              <a:rPr lang="de-DE" sz="2200" dirty="0" err="1">
                <a:latin typeface="Source Sans Pro Semibold"/>
                <a:cs typeface="Source Sans Pro Semibold"/>
              </a:rPr>
              <a:t>supports</a:t>
            </a:r>
            <a:r>
              <a:rPr lang="de-DE" sz="2200" dirty="0">
                <a:latin typeface="Source Sans Pro Semibold"/>
                <a:cs typeface="Source Sans Pro Semibold"/>
              </a:rPr>
              <a:t> </a:t>
            </a:r>
            <a:r>
              <a:rPr lang="de-DE" sz="2200" dirty="0" err="1">
                <a:latin typeface="Source Sans Pro Semibold"/>
                <a:cs typeface="Source Sans Pro Semibold"/>
              </a:rPr>
              <a:t>you</a:t>
            </a:r>
            <a:r>
              <a:rPr lang="de-DE" sz="2200" dirty="0">
                <a:latin typeface="Source Sans Pro Semibold"/>
                <a:cs typeface="Source Sans Pro Semibold"/>
              </a:rPr>
              <a:t> in </a:t>
            </a:r>
            <a:r>
              <a:rPr lang="de-DE" sz="2200" dirty="0" err="1">
                <a:latin typeface="Source Sans Pro Semibold"/>
                <a:cs typeface="Source Sans Pro Semibold"/>
              </a:rPr>
              <a:t>technical</a:t>
            </a:r>
            <a:r>
              <a:rPr lang="de-DE" sz="2200" dirty="0">
                <a:latin typeface="Source Sans Pro Semibold"/>
                <a:cs typeface="Source Sans Pro Semibold"/>
              </a:rPr>
              <a:t> </a:t>
            </a:r>
            <a:r>
              <a:rPr lang="de-DE" sz="2200" dirty="0" err="1">
                <a:latin typeface="Source Sans Pro Semibold"/>
                <a:cs typeface="Source Sans Pro Semibold"/>
              </a:rPr>
              <a:t>issues</a:t>
            </a:r>
            <a:r>
              <a:rPr lang="de-DE" sz="2200" dirty="0">
                <a:latin typeface="Source Sans Pro Semibold"/>
                <a:cs typeface="Source Sans Pro Semibold"/>
              </a:rPr>
              <a:t> </a:t>
            </a:r>
            <a:r>
              <a:rPr lang="de-DE" sz="2200" dirty="0" err="1">
                <a:latin typeface="Source Sans Pro Semibold"/>
                <a:cs typeface="Source Sans Pro Semibold"/>
              </a:rPr>
              <a:t>by</a:t>
            </a:r>
            <a:r>
              <a:rPr sz="2200" dirty="0">
                <a:cs typeface="Source Sans Pro Light"/>
              </a:rPr>
              <a:t> </a:t>
            </a:r>
            <a:br>
              <a:rPr sz="2200" dirty="0">
                <a:cs typeface="Source Sans Pro Light"/>
              </a:rPr>
            </a:br>
            <a:endParaRPr lang="de-DE" sz="2200" dirty="0">
              <a:cs typeface="Source Sans Pro Light"/>
            </a:endParaRPr>
          </a:p>
        </p:txBody>
      </p:sp>
      <p:sp>
        <p:nvSpPr>
          <p:cNvPr id="41" name="Rectangle 134"/>
          <p:cNvSpPr/>
          <p:nvPr/>
        </p:nvSpPr>
        <p:spPr>
          <a:xfrm>
            <a:off x="8998407" y="1997308"/>
            <a:ext cx="2174157" cy="307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89000"/>
              </a:lnSpc>
            </a:pPr>
            <a:r>
              <a:rPr sz="2200">
                <a:latin typeface="Source Sans Pro Semibold"/>
                <a:cs typeface="Source Sans Pro Semibold"/>
              </a:rPr>
              <a:t>Prototype construction</a:t>
            </a:r>
            <a:endParaRPr lang="en-US" sz="2200" dirty="0">
              <a:latin typeface="Source Sans Pro Semibold"/>
              <a:cs typeface="Source Sans Pro Semibold"/>
            </a:endParaRPr>
          </a:p>
        </p:txBody>
      </p:sp>
      <p:sp>
        <p:nvSpPr>
          <p:cNvPr id="42" name="Rectangle 139"/>
          <p:cNvSpPr/>
          <p:nvPr/>
        </p:nvSpPr>
        <p:spPr>
          <a:xfrm>
            <a:off x="8964395" y="5453712"/>
            <a:ext cx="2856241" cy="602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89000"/>
              </a:lnSpc>
            </a:pPr>
            <a:r>
              <a:rPr sz="2200" dirty="0">
                <a:latin typeface="Source Sans Pro Semibold"/>
                <a:cs typeface="Source Sans Pro Semibold"/>
              </a:rPr>
              <a:t>EMC measurements and</a:t>
            </a:r>
            <a:r>
              <a:rPr lang="de-DE" sz="2200" dirty="0">
                <a:latin typeface="Source Sans Pro Semibold"/>
                <a:cs typeface="Source Sans Pro Semibold"/>
              </a:rPr>
              <a:t> </a:t>
            </a:r>
            <a:r>
              <a:rPr sz="2200" dirty="0">
                <a:latin typeface="Source Sans Pro Semibold"/>
                <a:cs typeface="Source Sans Pro Semibold"/>
              </a:rPr>
              <a:t>analyses</a:t>
            </a:r>
            <a:endParaRPr lang="en-US" sz="2200" dirty="0">
              <a:latin typeface="Source Sans Pro Semibold"/>
              <a:cs typeface="Source Sans Pro Semibold"/>
            </a:endParaRPr>
          </a:p>
        </p:txBody>
      </p:sp>
      <p:sp>
        <p:nvSpPr>
          <p:cNvPr id="43" name="Rectangle 140"/>
          <p:cNvSpPr/>
          <p:nvPr/>
        </p:nvSpPr>
        <p:spPr>
          <a:xfrm>
            <a:off x="9538467" y="3725500"/>
            <a:ext cx="2174157" cy="307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89000"/>
              </a:lnSpc>
            </a:pPr>
            <a:r>
              <a:rPr sz="2200">
                <a:latin typeface="Source Sans Pro Semibold"/>
                <a:cs typeface="Source Sans Pro Semibold"/>
              </a:rPr>
              <a:t>Layout</a:t>
            </a:r>
            <a:endParaRPr lang="en-US" sz="2200" dirty="0">
              <a:latin typeface="Source Sans Pro Semibold"/>
              <a:cs typeface="Source Sans Pro Semibold"/>
            </a:endParaRPr>
          </a:p>
        </p:txBody>
      </p:sp>
      <p:sp>
        <p:nvSpPr>
          <p:cNvPr id="44" name="Freeform 147"/>
          <p:cNvSpPr/>
          <p:nvPr/>
        </p:nvSpPr>
        <p:spPr>
          <a:xfrm flipV="1">
            <a:off x="7918112" y="5412968"/>
            <a:ext cx="973297" cy="335133"/>
          </a:xfrm>
          <a:custGeom>
            <a:avLst/>
            <a:gdLst>
              <a:gd name="connsiteX0" fmla="*/ 0 w 425450"/>
              <a:gd name="connsiteY0" fmla="*/ 142875 h 142875"/>
              <a:gd name="connsiteX1" fmla="*/ 168275 w 425450"/>
              <a:gd name="connsiteY1" fmla="*/ 0 h 142875"/>
              <a:gd name="connsiteX2" fmla="*/ 425450 w 425450"/>
              <a:gd name="connsiteY2" fmla="*/ 0 h 142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5450" h="142875">
                <a:moveTo>
                  <a:pt x="0" y="142875"/>
                </a:moveTo>
                <a:lnTo>
                  <a:pt x="168275" y="0"/>
                </a:lnTo>
                <a:lnTo>
                  <a:pt x="425450" y="0"/>
                </a:lnTo>
              </a:path>
            </a:pathLst>
          </a:cu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5" name="Rectangle 149"/>
          <p:cNvSpPr/>
          <p:nvPr/>
        </p:nvSpPr>
        <p:spPr>
          <a:xfrm>
            <a:off x="1543739" y="5453712"/>
            <a:ext cx="2895379" cy="602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89000"/>
              </a:lnSpc>
            </a:pPr>
            <a:r>
              <a:rPr sz="2200">
                <a:latin typeface="Source Sans Pro Semibold"/>
                <a:cs typeface="Source Sans Pro Semibold"/>
              </a:rPr>
              <a:t>Low-power applications</a:t>
            </a:r>
            <a:endParaRPr lang="en-US" sz="2200" dirty="0">
              <a:latin typeface="Source Sans Pro Semibold"/>
              <a:cs typeface="Source Sans Pro Semibold"/>
            </a:endParaRPr>
          </a:p>
        </p:txBody>
      </p:sp>
      <p:sp>
        <p:nvSpPr>
          <p:cNvPr id="46" name="Rectangle 150"/>
          <p:cNvSpPr/>
          <p:nvPr/>
        </p:nvSpPr>
        <p:spPr>
          <a:xfrm>
            <a:off x="1543739" y="3600622"/>
            <a:ext cx="2174157" cy="6088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89000"/>
              </a:lnSpc>
            </a:pPr>
            <a:r>
              <a:rPr sz="2200">
                <a:latin typeface="Source Sans Pro Semibold"/>
                <a:cs typeface="Source Sans Pro Semibold"/>
              </a:rPr>
              <a:t>High-power applications</a:t>
            </a:r>
            <a:endParaRPr lang="en-US" sz="2200" dirty="0">
              <a:latin typeface="Source Sans Pro Semibold"/>
              <a:cs typeface="Source Sans Pro Semibold"/>
            </a:endParaRPr>
          </a:p>
        </p:txBody>
      </p:sp>
      <p:sp>
        <p:nvSpPr>
          <p:cNvPr id="47" name="Rectangle 151"/>
          <p:cNvSpPr/>
          <p:nvPr/>
        </p:nvSpPr>
        <p:spPr>
          <a:xfrm>
            <a:off x="2024572" y="2256104"/>
            <a:ext cx="2174157" cy="602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89000"/>
              </a:lnSpc>
            </a:pPr>
            <a:r>
              <a:rPr lang="de-DE" sz="2200" dirty="0" err="1">
                <a:latin typeface="Source Sans Pro Semibold"/>
                <a:cs typeface="Source Sans Pro Semibold"/>
              </a:rPr>
              <a:t>Preparation</a:t>
            </a:r>
            <a:r>
              <a:rPr sz="2200" dirty="0">
                <a:latin typeface="Source Sans Pro Semibold"/>
                <a:cs typeface="Source Sans Pro Semibold"/>
              </a:rPr>
              <a:t> of circuit diagrams</a:t>
            </a:r>
            <a:endParaRPr lang="fr-FR" sz="2200" dirty="0">
              <a:latin typeface="Source Sans Pro Semibold"/>
              <a:cs typeface="Source Sans Pro Semibold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4989068" y="2180861"/>
            <a:ext cx="3408379" cy="3408379"/>
          </a:xfrm>
          <a:prstGeom prst="ellipse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9" name="Pie 8"/>
          <p:cNvSpPr/>
          <p:nvPr/>
        </p:nvSpPr>
        <p:spPr>
          <a:xfrm>
            <a:off x="4461010" y="1652802"/>
            <a:ext cx="4464496" cy="4464496"/>
          </a:xfrm>
          <a:prstGeom prst="pie">
            <a:avLst>
              <a:gd name="adj1" fmla="val 12147609"/>
              <a:gd name="adj2" fmla="val 14284542"/>
            </a:avLst>
          </a:prstGeom>
          <a:solidFill>
            <a:schemeClr val="bg2">
              <a:lumMod val="75000"/>
              <a:alpha val="7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50" name="Pie 9"/>
          <p:cNvSpPr/>
          <p:nvPr/>
        </p:nvSpPr>
        <p:spPr>
          <a:xfrm>
            <a:off x="4461010" y="1652802"/>
            <a:ext cx="4464496" cy="4464496"/>
          </a:xfrm>
          <a:prstGeom prst="pie">
            <a:avLst>
              <a:gd name="adj1" fmla="val 6199411"/>
              <a:gd name="adj2" fmla="val 10253042"/>
            </a:avLst>
          </a:prstGeom>
          <a:solidFill>
            <a:schemeClr val="bg2">
              <a:alpha val="7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51" name="Pie 10"/>
          <p:cNvSpPr/>
          <p:nvPr/>
        </p:nvSpPr>
        <p:spPr>
          <a:xfrm>
            <a:off x="4123575" y="1340768"/>
            <a:ext cx="5088565" cy="5088565"/>
          </a:xfrm>
          <a:prstGeom prst="pie">
            <a:avLst>
              <a:gd name="adj1" fmla="val 20379763"/>
              <a:gd name="adj2" fmla="val 2003783"/>
            </a:avLst>
          </a:prstGeom>
          <a:solidFill>
            <a:schemeClr val="accent2">
              <a:lumMod val="75000"/>
              <a:alpha val="7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52" name="Pie 11"/>
          <p:cNvSpPr/>
          <p:nvPr/>
        </p:nvSpPr>
        <p:spPr>
          <a:xfrm>
            <a:off x="4461010" y="1652802"/>
            <a:ext cx="4464496" cy="4464496"/>
          </a:xfrm>
          <a:prstGeom prst="pie">
            <a:avLst>
              <a:gd name="adj1" fmla="val 18316965"/>
              <a:gd name="adj2" fmla="val 21079154"/>
            </a:avLst>
          </a:prstGeom>
          <a:solidFill>
            <a:schemeClr val="accent1">
              <a:alpha val="7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53" name="Pie 38"/>
          <p:cNvSpPr/>
          <p:nvPr/>
        </p:nvSpPr>
        <p:spPr>
          <a:xfrm>
            <a:off x="4027564" y="1244757"/>
            <a:ext cx="5280587" cy="5280587"/>
          </a:xfrm>
          <a:prstGeom prst="pie">
            <a:avLst>
              <a:gd name="adj1" fmla="val 9630247"/>
              <a:gd name="adj2" fmla="val 11520264"/>
            </a:avLst>
          </a:prstGeom>
          <a:solidFill>
            <a:schemeClr val="bg2">
              <a:lumMod val="60000"/>
              <a:lumOff val="40000"/>
              <a:alpha val="7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54" name="Pie 42"/>
          <p:cNvSpPr/>
          <p:nvPr/>
        </p:nvSpPr>
        <p:spPr>
          <a:xfrm>
            <a:off x="4727028" y="1918821"/>
            <a:ext cx="3932459" cy="3932459"/>
          </a:xfrm>
          <a:prstGeom prst="pie">
            <a:avLst>
              <a:gd name="adj1" fmla="val 1652294"/>
              <a:gd name="adj2" fmla="val 4142044"/>
            </a:avLst>
          </a:prstGeom>
          <a:solidFill>
            <a:schemeClr val="accent3">
              <a:alpha val="7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grpSp>
        <p:nvGrpSpPr>
          <p:cNvPr id="55" name="Group 66"/>
          <p:cNvGrpSpPr/>
          <p:nvPr/>
        </p:nvGrpSpPr>
        <p:grpSpPr>
          <a:xfrm>
            <a:off x="4695751" y="1887544"/>
            <a:ext cx="3995013" cy="3995013"/>
            <a:chOff x="3185119" y="1363965"/>
            <a:chExt cx="2556284" cy="2556284"/>
          </a:xfrm>
        </p:grpSpPr>
        <p:grpSp>
          <p:nvGrpSpPr>
            <p:cNvPr id="56" name="Group 65"/>
            <p:cNvGrpSpPr/>
            <p:nvPr/>
          </p:nvGrpSpPr>
          <p:grpSpPr>
            <a:xfrm>
              <a:off x="3395841" y="1551650"/>
              <a:ext cx="2180915" cy="2180915"/>
              <a:chOff x="3395841" y="1551650"/>
              <a:chExt cx="2180915" cy="2180915"/>
            </a:xfrm>
          </p:grpSpPr>
          <p:cxnSp>
            <p:nvCxnSpPr>
              <p:cNvPr id="63" name="Straight Connector 52"/>
              <p:cNvCxnSpPr>
                <a:stCxn id="48" idx="0"/>
                <a:endCxn id="48" idx="4"/>
              </p:cNvCxnSpPr>
              <p:nvPr/>
            </p:nvCxnSpPr>
            <p:spPr>
              <a:xfrm>
                <a:off x="4486299" y="1551650"/>
                <a:ext cx="0" cy="2180915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53"/>
              <p:cNvCxnSpPr>
                <a:stCxn id="48" idx="6"/>
                <a:endCxn id="48" idx="2"/>
              </p:cNvCxnSpPr>
              <p:nvPr/>
            </p:nvCxnSpPr>
            <p:spPr>
              <a:xfrm flipH="1">
                <a:off x="3395841" y="2642107"/>
                <a:ext cx="2180915" cy="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oup 61"/>
            <p:cNvGrpSpPr/>
            <p:nvPr/>
          </p:nvGrpSpPr>
          <p:grpSpPr>
            <a:xfrm rot="1800000">
              <a:off x="3185119" y="1363965"/>
              <a:ext cx="2556284" cy="2556284"/>
              <a:chOff x="3302242" y="1480164"/>
              <a:chExt cx="2556284" cy="2556284"/>
            </a:xfrm>
          </p:grpSpPr>
          <p:cxnSp>
            <p:nvCxnSpPr>
              <p:cNvPr id="61" name="Straight Connector 59"/>
              <p:cNvCxnSpPr/>
              <p:nvPr/>
            </p:nvCxnSpPr>
            <p:spPr>
              <a:xfrm>
                <a:off x="4580384" y="1480164"/>
                <a:ext cx="0" cy="2556284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0"/>
              <p:cNvCxnSpPr/>
              <p:nvPr/>
            </p:nvCxnSpPr>
            <p:spPr>
              <a:xfrm flipH="1">
                <a:off x="3302242" y="2758306"/>
                <a:ext cx="2556284" cy="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Group 62"/>
            <p:cNvGrpSpPr/>
            <p:nvPr/>
          </p:nvGrpSpPr>
          <p:grpSpPr>
            <a:xfrm rot="3600000">
              <a:off x="3185119" y="1363965"/>
              <a:ext cx="2556284" cy="2556284"/>
              <a:chOff x="3302242" y="1480164"/>
              <a:chExt cx="2556284" cy="2556284"/>
            </a:xfrm>
          </p:grpSpPr>
          <p:cxnSp>
            <p:nvCxnSpPr>
              <p:cNvPr id="59" name="Straight Connector 63"/>
              <p:cNvCxnSpPr/>
              <p:nvPr/>
            </p:nvCxnSpPr>
            <p:spPr>
              <a:xfrm>
                <a:off x="4580384" y="1480164"/>
                <a:ext cx="0" cy="2556284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64"/>
              <p:cNvCxnSpPr/>
              <p:nvPr/>
            </p:nvCxnSpPr>
            <p:spPr>
              <a:xfrm flipH="1">
                <a:off x="3302242" y="2758306"/>
                <a:ext cx="2556284" cy="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 useBgFill="1">
        <p:nvSpPr>
          <p:cNvPr id="65" name="Oval 64"/>
          <p:cNvSpPr/>
          <p:nvPr/>
        </p:nvSpPr>
        <p:spPr>
          <a:xfrm>
            <a:off x="5783620" y="2975413"/>
            <a:ext cx="1819275" cy="1819275"/>
          </a:xfrm>
          <a:prstGeom prst="ellipse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66" name="Freeform 73"/>
          <p:cNvSpPr/>
          <p:nvPr/>
        </p:nvSpPr>
        <p:spPr>
          <a:xfrm>
            <a:off x="8324143" y="2165642"/>
            <a:ext cx="567267" cy="190500"/>
          </a:xfrm>
          <a:custGeom>
            <a:avLst/>
            <a:gdLst>
              <a:gd name="connsiteX0" fmla="*/ 0 w 425450"/>
              <a:gd name="connsiteY0" fmla="*/ 142875 h 142875"/>
              <a:gd name="connsiteX1" fmla="*/ 168275 w 425450"/>
              <a:gd name="connsiteY1" fmla="*/ 0 h 142875"/>
              <a:gd name="connsiteX2" fmla="*/ 425450 w 425450"/>
              <a:gd name="connsiteY2" fmla="*/ 0 h 142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5450" h="142875">
                <a:moveTo>
                  <a:pt x="0" y="142875"/>
                </a:moveTo>
                <a:lnTo>
                  <a:pt x="168275" y="0"/>
                </a:lnTo>
                <a:lnTo>
                  <a:pt x="425450" y="0"/>
                </a:ln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cxnSp>
        <p:nvCxnSpPr>
          <p:cNvPr id="67" name="Straight Connector 80"/>
          <p:cNvCxnSpPr/>
          <p:nvPr/>
        </p:nvCxnSpPr>
        <p:spPr>
          <a:xfrm>
            <a:off x="9194487" y="3884457"/>
            <a:ext cx="240996" cy="0"/>
          </a:xfrm>
          <a:prstGeom prst="line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68" name="Freeform 75"/>
          <p:cNvSpPr/>
          <p:nvPr/>
        </p:nvSpPr>
        <p:spPr>
          <a:xfrm flipH="1">
            <a:off x="4256820" y="2530421"/>
            <a:ext cx="567267" cy="190500"/>
          </a:xfrm>
          <a:custGeom>
            <a:avLst/>
            <a:gdLst>
              <a:gd name="connsiteX0" fmla="*/ 0 w 425450"/>
              <a:gd name="connsiteY0" fmla="*/ 142875 h 142875"/>
              <a:gd name="connsiteX1" fmla="*/ 168275 w 425450"/>
              <a:gd name="connsiteY1" fmla="*/ 0 h 142875"/>
              <a:gd name="connsiteX2" fmla="*/ 425450 w 425450"/>
              <a:gd name="connsiteY2" fmla="*/ 0 h 142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5450" h="142875">
                <a:moveTo>
                  <a:pt x="0" y="142875"/>
                </a:moveTo>
                <a:lnTo>
                  <a:pt x="168275" y="0"/>
                </a:lnTo>
                <a:lnTo>
                  <a:pt x="425450" y="0"/>
                </a:ln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69" name="Freeform 76"/>
          <p:cNvSpPr/>
          <p:nvPr/>
        </p:nvSpPr>
        <p:spPr>
          <a:xfrm flipH="1" flipV="1">
            <a:off x="4503150" y="5396030"/>
            <a:ext cx="558896" cy="364283"/>
          </a:xfrm>
          <a:custGeom>
            <a:avLst/>
            <a:gdLst>
              <a:gd name="connsiteX0" fmla="*/ 0 w 425450"/>
              <a:gd name="connsiteY0" fmla="*/ 142875 h 142875"/>
              <a:gd name="connsiteX1" fmla="*/ 168275 w 425450"/>
              <a:gd name="connsiteY1" fmla="*/ 0 h 142875"/>
              <a:gd name="connsiteX2" fmla="*/ 425450 w 425450"/>
              <a:gd name="connsiteY2" fmla="*/ 0 h 142875"/>
              <a:gd name="connsiteX0" fmla="*/ 0 w 241564"/>
              <a:gd name="connsiteY0" fmla="*/ 142875 h 142875"/>
              <a:gd name="connsiteX1" fmla="*/ 168275 w 241564"/>
              <a:gd name="connsiteY1" fmla="*/ 0 h 142875"/>
              <a:gd name="connsiteX2" fmla="*/ 241564 w 241564"/>
              <a:gd name="connsiteY2" fmla="*/ 1245 h 142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1564" h="142875">
                <a:moveTo>
                  <a:pt x="0" y="142875"/>
                </a:moveTo>
                <a:lnTo>
                  <a:pt x="168275" y="0"/>
                </a:lnTo>
                <a:lnTo>
                  <a:pt x="241564" y="1245"/>
                </a:ln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cxnSp>
        <p:nvCxnSpPr>
          <p:cNvPr id="70" name="Straight Connector 81"/>
          <p:cNvCxnSpPr/>
          <p:nvPr/>
        </p:nvCxnSpPr>
        <p:spPr>
          <a:xfrm>
            <a:off x="3801462" y="3884457"/>
            <a:ext cx="240996" cy="0"/>
          </a:xfrm>
          <a:prstGeom prst="line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grpSp>
        <p:nvGrpSpPr>
          <p:cNvPr id="71" name="Gruppierung 70"/>
          <p:cNvGrpSpPr/>
          <p:nvPr/>
        </p:nvGrpSpPr>
        <p:grpSpPr>
          <a:xfrm>
            <a:off x="5265223" y="2564904"/>
            <a:ext cx="2856068" cy="2726348"/>
            <a:chOff x="4653156" y="2420888"/>
            <a:chExt cx="2856067" cy="2726348"/>
          </a:xfrm>
        </p:grpSpPr>
        <p:sp>
          <p:nvSpPr>
            <p:cNvPr id="72" name="Oval 71"/>
            <p:cNvSpPr/>
            <p:nvPr/>
          </p:nvSpPr>
          <p:spPr>
            <a:xfrm>
              <a:off x="4717852" y="2420888"/>
              <a:ext cx="2726348" cy="2726348"/>
            </a:xfrm>
            <a:prstGeom prst="ellipse">
              <a:avLst/>
            </a:prstGeom>
            <a:solidFill>
              <a:schemeClr val="bg2">
                <a:alpha val="87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" name="Textfeld 72"/>
            <p:cNvSpPr txBox="1"/>
            <p:nvPr/>
          </p:nvSpPr>
          <p:spPr>
            <a:xfrm>
              <a:off x="4653156" y="2822156"/>
              <a:ext cx="2856067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sz="2300" dirty="0">
                  <a:solidFill>
                    <a:schemeClr val="bg1"/>
                  </a:solidFill>
                  <a:latin typeface="Source Sans Pro Semibold"/>
                  <a:cs typeface="Source Sans Pro Semibold"/>
                </a:rPr>
                <a:t>That</a:t>
              </a:r>
              <a:br>
                <a:rPr sz="2300" dirty="0">
                  <a:solidFill>
                    <a:schemeClr val="bg1"/>
                  </a:solidFill>
                  <a:latin typeface="Source Sans Pro Semibold"/>
                  <a:cs typeface="Source Sans Pro Semibold"/>
                </a:rPr>
              </a:br>
              <a:r>
                <a:rPr sz="2300" dirty="0">
                  <a:solidFill>
                    <a:schemeClr val="bg1"/>
                  </a:solidFill>
                  <a:latin typeface="Source Sans Pro Semibold"/>
                  <a:cs typeface="Source Sans Pro Semibold"/>
                </a:rPr>
                <a:t>provides your development teams with more freedom.</a:t>
              </a:r>
            </a:p>
            <a:p>
              <a:pPr algn="ctr"/>
              <a:endParaRPr lang="de-DE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39" name="Titel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988799"/>
          </a:xfrm>
        </p:spPr>
        <p:txBody>
          <a:bodyPr>
            <a:normAutofit fontScale="90000"/>
          </a:bodyPr>
          <a:lstStyle/>
          <a:p>
            <a:pPr>
              <a:lnSpc>
                <a:spcPts val="5020"/>
              </a:lnSpc>
            </a:pPr>
            <a:r>
              <a:rPr dirty="0"/>
              <a:t>Laboratory support:</a:t>
            </a:r>
            <a:br>
              <a:rPr dirty="0"/>
            </a:br>
            <a:r>
              <a:rPr sz="4000" dirty="0">
                <a:latin typeface="Source Sans Pro"/>
                <a:cs typeface="Source Sans Pro"/>
              </a:rPr>
              <a:t>We save your time!</a:t>
            </a:r>
          </a:p>
        </p:txBody>
      </p:sp>
    </p:spTree>
    <p:extLst>
      <p:ext uri="{BB962C8B-B14F-4D97-AF65-F5344CB8AC3E}">
        <p14:creationId xmlns:p14="http://schemas.microsoft.com/office/powerpoint/2010/main" val="420166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1" grpId="0"/>
      <p:bldP spid="42" grpId="0"/>
      <p:bldP spid="43" grpId="0"/>
      <p:bldP spid="44" grpId="0" animBg="1"/>
      <p:bldP spid="45" grpId="0"/>
      <p:bldP spid="46" grpId="0"/>
      <p:bldP spid="47" grpId="0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66" grpId="0" animBg="1"/>
      <p:bldP spid="68" grpId="0" animBg="1"/>
      <p:bldP spid="6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1420847"/>
          </a:xfrm>
        </p:spPr>
        <p:txBody>
          <a:bodyPr anchor="t" anchorCtr="0">
            <a:normAutofit/>
          </a:bodyPr>
          <a:lstStyle/>
          <a:p>
            <a:pPr>
              <a:lnSpc>
                <a:spcPts val="5000"/>
              </a:lnSpc>
            </a:pPr>
            <a:r>
              <a:rPr dirty="0"/>
              <a:t>Logistics solutions:</a:t>
            </a:r>
            <a:br>
              <a:rPr dirty="0"/>
            </a:br>
            <a:r>
              <a:rPr sz="4000" dirty="0">
                <a:latin typeface="Source Sans Pro"/>
                <a:cs typeface="Source Sans Pro"/>
              </a:rPr>
              <a:t>We make it easy for you!</a:t>
            </a:r>
          </a:p>
        </p:txBody>
      </p:sp>
      <p:sp>
        <p:nvSpPr>
          <p:cNvPr id="3" name="Untertitel 2"/>
          <p:cNvSpPr>
            <a:spLocks noGrp="1"/>
          </p:cNvSpPr>
          <p:nvPr>
            <p:ph idx="1"/>
          </p:nvPr>
        </p:nvSpPr>
        <p:spPr>
          <a:xfrm>
            <a:off x="914400" y="2132856"/>
            <a:ext cx="7017804" cy="3348372"/>
          </a:xfrm>
        </p:spPr>
        <p:txBody>
          <a:bodyPr>
            <a:noAutofit/>
          </a:bodyPr>
          <a:lstStyle/>
          <a:p>
            <a:pPr marL="342900" indent="-342900" algn="l">
              <a:lnSpc>
                <a:spcPts val="2800"/>
              </a:lnSpc>
              <a:buFont typeface="Arial"/>
              <a:buChar char="•"/>
            </a:pPr>
            <a:r>
              <a:rPr sz="2400" dirty="0">
                <a:solidFill>
                  <a:schemeClr val="tx1"/>
                </a:solidFill>
              </a:rPr>
              <a:t>Parts management </a:t>
            </a:r>
            <a:br>
              <a:rPr sz="2400" dirty="0">
                <a:solidFill>
                  <a:schemeClr val="tx1"/>
                </a:solidFill>
              </a:rPr>
            </a:br>
            <a:r>
              <a:rPr sz="2400" dirty="0">
                <a:solidFill>
                  <a:schemeClr val="tx1"/>
                </a:solidFill>
              </a:rPr>
              <a:t>(C-parts, </a:t>
            </a:r>
            <a:r>
              <a:rPr sz="2400" dirty="0"/>
              <a:t>missing parts, </a:t>
            </a:r>
            <a:r>
              <a:rPr lang="de-DE" sz="2400" dirty="0"/>
              <a:t>non-standard </a:t>
            </a:r>
            <a:r>
              <a:rPr lang="de-DE" sz="2400" dirty="0" err="1"/>
              <a:t>parts</a:t>
            </a:r>
            <a:r>
              <a:rPr lang="de-DE" sz="2400" dirty="0"/>
              <a:t>)</a:t>
            </a:r>
            <a:endParaRPr sz="2400" dirty="0"/>
          </a:p>
          <a:p>
            <a:pPr marL="342900" indent="-342900" algn="l">
              <a:lnSpc>
                <a:spcPts val="2800"/>
              </a:lnSpc>
              <a:buFont typeface="Arial"/>
              <a:buChar char="•"/>
            </a:pPr>
            <a:r>
              <a:rPr sz="2400" dirty="0">
                <a:solidFill>
                  <a:schemeClr val="tx1"/>
                </a:solidFill>
              </a:rPr>
              <a:t>Automated </a:t>
            </a:r>
            <a:r>
              <a:rPr sz="2400" dirty="0"/>
              <a:t>warehouse concepts </a:t>
            </a:r>
            <a:br>
              <a:rPr sz="2400" dirty="0"/>
            </a:br>
            <a:r>
              <a:rPr sz="2400" dirty="0"/>
              <a:t>(customized)</a:t>
            </a:r>
          </a:p>
          <a:p>
            <a:pPr marL="342900" indent="-342900" algn="l">
              <a:lnSpc>
                <a:spcPts val="2800"/>
              </a:lnSpc>
              <a:buFont typeface="Arial"/>
              <a:buChar char="•"/>
            </a:pPr>
            <a:r>
              <a:rPr sz="2400" dirty="0"/>
              <a:t>Packaging solutions </a:t>
            </a:r>
            <a:br>
              <a:rPr sz="2400" dirty="0"/>
            </a:br>
            <a:r>
              <a:rPr sz="2400" dirty="0"/>
              <a:t>(Dry Packs, Nitrogen protective gas)</a:t>
            </a:r>
          </a:p>
        </p:txBody>
      </p:sp>
      <p:sp>
        <p:nvSpPr>
          <p:cNvPr id="4" name="Oval 3"/>
          <p:cNvSpPr/>
          <p:nvPr/>
        </p:nvSpPr>
        <p:spPr>
          <a:xfrm rot="3284476">
            <a:off x="7878227" y="3984765"/>
            <a:ext cx="69514" cy="198669"/>
          </a:xfrm>
          <a:prstGeom prst="ellipse">
            <a:avLst/>
          </a:prstGeom>
          <a:solidFill>
            <a:srgbClr val="FFFFFF">
              <a:alpha val="6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Oval 4"/>
          <p:cNvSpPr/>
          <p:nvPr/>
        </p:nvSpPr>
        <p:spPr>
          <a:xfrm rot="3284476">
            <a:off x="7566574" y="3487396"/>
            <a:ext cx="69514" cy="198669"/>
          </a:xfrm>
          <a:prstGeom prst="ellipse">
            <a:avLst/>
          </a:prstGeom>
          <a:solidFill>
            <a:srgbClr val="FFFFFF">
              <a:alpha val="6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Oval 5"/>
          <p:cNvSpPr/>
          <p:nvPr/>
        </p:nvSpPr>
        <p:spPr>
          <a:xfrm rot="3284476">
            <a:off x="10237519" y="5048758"/>
            <a:ext cx="88096" cy="172511"/>
          </a:xfrm>
          <a:prstGeom prst="ellipse">
            <a:avLst/>
          </a:prstGeom>
          <a:solidFill>
            <a:srgbClr val="FFFFFF">
              <a:alpha val="6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Oval 6"/>
          <p:cNvSpPr/>
          <p:nvPr/>
        </p:nvSpPr>
        <p:spPr>
          <a:xfrm rot="4578089">
            <a:off x="9550175" y="2266919"/>
            <a:ext cx="93329" cy="216998"/>
          </a:xfrm>
          <a:prstGeom prst="ellipse">
            <a:avLst/>
          </a:prstGeom>
          <a:solidFill>
            <a:srgbClr val="FFFFFF">
              <a:alpha val="6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/>
          <p:cNvSpPr/>
          <p:nvPr/>
        </p:nvSpPr>
        <p:spPr>
          <a:xfrm rot="4578089">
            <a:off x="8326040" y="2707456"/>
            <a:ext cx="93329" cy="216998"/>
          </a:xfrm>
          <a:prstGeom prst="ellipse">
            <a:avLst/>
          </a:prstGeom>
          <a:solidFill>
            <a:srgbClr val="FFFFFF">
              <a:alpha val="6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reihandform 8"/>
          <p:cNvSpPr/>
          <p:nvPr/>
        </p:nvSpPr>
        <p:spPr>
          <a:xfrm>
            <a:off x="6939471" y="3977736"/>
            <a:ext cx="872335" cy="416943"/>
          </a:xfrm>
          <a:custGeom>
            <a:avLst/>
            <a:gdLst>
              <a:gd name="connsiteX0" fmla="*/ 0 w 843896"/>
              <a:gd name="connsiteY0" fmla="*/ 0 h 416943"/>
              <a:gd name="connsiteX1" fmla="*/ 52717 w 843896"/>
              <a:gd name="connsiteY1" fmla="*/ 4792 h 416943"/>
              <a:gd name="connsiteX2" fmla="*/ 67094 w 843896"/>
              <a:gd name="connsiteY2" fmla="*/ 9585 h 416943"/>
              <a:gd name="connsiteX3" fmla="*/ 76679 w 843896"/>
              <a:gd name="connsiteY3" fmla="*/ 23962 h 416943"/>
              <a:gd name="connsiteX4" fmla="*/ 91056 w 843896"/>
              <a:gd name="connsiteY4" fmla="*/ 28755 h 416943"/>
              <a:gd name="connsiteX5" fmla="*/ 105434 w 843896"/>
              <a:gd name="connsiteY5" fmla="*/ 38339 h 416943"/>
              <a:gd name="connsiteX6" fmla="*/ 138981 w 843896"/>
              <a:gd name="connsiteY6" fmla="*/ 52717 h 416943"/>
              <a:gd name="connsiteX7" fmla="*/ 172528 w 843896"/>
              <a:gd name="connsiteY7" fmla="*/ 62302 h 416943"/>
              <a:gd name="connsiteX8" fmla="*/ 196490 w 843896"/>
              <a:gd name="connsiteY8" fmla="*/ 67094 h 416943"/>
              <a:gd name="connsiteX9" fmla="*/ 225245 w 843896"/>
              <a:gd name="connsiteY9" fmla="*/ 81472 h 416943"/>
              <a:gd name="connsiteX10" fmla="*/ 254000 w 843896"/>
              <a:gd name="connsiteY10" fmla="*/ 91056 h 416943"/>
              <a:gd name="connsiteX11" fmla="*/ 306717 w 843896"/>
              <a:gd name="connsiteY11" fmla="*/ 119811 h 416943"/>
              <a:gd name="connsiteX12" fmla="*/ 335471 w 843896"/>
              <a:gd name="connsiteY12" fmla="*/ 129396 h 416943"/>
              <a:gd name="connsiteX13" fmla="*/ 388188 w 843896"/>
              <a:gd name="connsiteY13" fmla="*/ 158151 h 416943"/>
              <a:gd name="connsiteX14" fmla="*/ 402566 w 843896"/>
              <a:gd name="connsiteY14" fmla="*/ 162943 h 416943"/>
              <a:gd name="connsiteX15" fmla="*/ 460075 w 843896"/>
              <a:gd name="connsiteY15" fmla="*/ 191698 h 416943"/>
              <a:gd name="connsiteX16" fmla="*/ 474453 w 843896"/>
              <a:gd name="connsiteY16" fmla="*/ 201283 h 416943"/>
              <a:gd name="connsiteX17" fmla="*/ 503207 w 843896"/>
              <a:gd name="connsiteY17" fmla="*/ 210868 h 416943"/>
              <a:gd name="connsiteX18" fmla="*/ 517585 w 843896"/>
              <a:gd name="connsiteY18" fmla="*/ 220453 h 416943"/>
              <a:gd name="connsiteX19" fmla="*/ 536754 w 843896"/>
              <a:gd name="connsiteY19" fmla="*/ 239622 h 416943"/>
              <a:gd name="connsiteX20" fmla="*/ 551132 w 843896"/>
              <a:gd name="connsiteY20" fmla="*/ 244415 h 416943"/>
              <a:gd name="connsiteX21" fmla="*/ 570302 w 843896"/>
              <a:gd name="connsiteY21" fmla="*/ 254000 h 416943"/>
              <a:gd name="connsiteX22" fmla="*/ 646981 w 843896"/>
              <a:gd name="connsiteY22" fmla="*/ 297132 h 416943"/>
              <a:gd name="connsiteX23" fmla="*/ 661358 w 843896"/>
              <a:gd name="connsiteY23" fmla="*/ 311509 h 416943"/>
              <a:gd name="connsiteX24" fmla="*/ 690113 w 843896"/>
              <a:gd name="connsiteY24" fmla="*/ 321094 h 416943"/>
              <a:gd name="connsiteX25" fmla="*/ 709283 w 843896"/>
              <a:gd name="connsiteY25" fmla="*/ 335472 h 416943"/>
              <a:gd name="connsiteX26" fmla="*/ 747622 w 843896"/>
              <a:gd name="connsiteY26" fmla="*/ 354641 h 416943"/>
              <a:gd name="connsiteX27" fmla="*/ 766792 w 843896"/>
              <a:gd name="connsiteY27" fmla="*/ 364226 h 416943"/>
              <a:gd name="connsiteX28" fmla="*/ 785962 w 843896"/>
              <a:gd name="connsiteY28" fmla="*/ 373811 h 416943"/>
              <a:gd name="connsiteX29" fmla="*/ 800339 w 843896"/>
              <a:gd name="connsiteY29" fmla="*/ 383396 h 416943"/>
              <a:gd name="connsiteX30" fmla="*/ 814717 w 843896"/>
              <a:gd name="connsiteY30" fmla="*/ 388189 h 416943"/>
              <a:gd name="connsiteX31" fmla="*/ 843471 w 843896"/>
              <a:gd name="connsiteY31" fmla="*/ 412151 h 416943"/>
              <a:gd name="connsiteX32" fmla="*/ 843471 w 843896"/>
              <a:gd name="connsiteY32" fmla="*/ 416943 h 416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843896" h="416943">
                <a:moveTo>
                  <a:pt x="0" y="0"/>
                </a:moveTo>
                <a:cubicBezTo>
                  <a:pt x="17572" y="1597"/>
                  <a:pt x="35250" y="2297"/>
                  <a:pt x="52717" y="4792"/>
                </a:cubicBezTo>
                <a:cubicBezTo>
                  <a:pt x="57718" y="5506"/>
                  <a:pt x="63149" y="6429"/>
                  <a:pt x="67094" y="9585"/>
                </a:cubicBezTo>
                <a:cubicBezTo>
                  <a:pt x="71592" y="13183"/>
                  <a:pt x="72181" y="20364"/>
                  <a:pt x="76679" y="23962"/>
                </a:cubicBezTo>
                <a:cubicBezTo>
                  <a:pt x="80624" y="27118"/>
                  <a:pt x="86538" y="26496"/>
                  <a:pt x="91056" y="28755"/>
                </a:cubicBezTo>
                <a:cubicBezTo>
                  <a:pt x="96208" y="31331"/>
                  <a:pt x="100282" y="35763"/>
                  <a:pt x="105434" y="38339"/>
                </a:cubicBezTo>
                <a:cubicBezTo>
                  <a:pt x="116316" y="43780"/>
                  <a:pt x="127685" y="48199"/>
                  <a:pt x="138981" y="52717"/>
                </a:cubicBezTo>
                <a:cubicBezTo>
                  <a:pt x="148982" y="56717"/>
                  <a:pt x="162311" y="60032"/>
                  <a:pt x="172528" y="62302"/>
                </a:cubicBezTo>
                <a:cubicBezTo>
                  <a:pt x="180480" y="64069"/>
                  <a:pt x="188588" y="65118"/>
                  <a:pt x="196490" y="67094"/>
                </a:cubicBezTo>
                <a:cubicBezTo>
                  <a:pt x="226456" y="74585"/>
                  <a:pt x="195123" y="68085"/>
                  <a:pt x="225245" y="81472"/>
                </a:cubicBezTo>
                <a:cubicBezTo>
                  <a:pt x="234478" y="85575"/>
                  <a:pt x="245130" y="86218"/>
                  <a:pt x="254000" y="91056"/>
                </a:cubicBezTo>
                <a:cubicBezTo>
                  <a:pt x="271572" y="100641"/>
                  <a:pt x="288606" y="111288"/>
                  <a:pt x="306717" y="119811"/>
                </a:cubicBezTo>
                <a:cubicBezTo>
                  <a:pt x="315858" y="124113"/>
                  <a:pt x="335471" y="129396"/>
                  <a:pt x="335471" y="129396"/>
                </a:cubicBezTo>
                <a:cubicBezTo>
                  <a:pt x="357979" y="144401"/>
                  <a:pt x="354021" y="142621"/>
                  <a:pt x="388188" y="158151"/>
                </a:cubicBezTo>
                <a:cubicBezTo>
                  <a:pt x="392787" y="160241"/>
                  <a:pt x="397988" y="160807"/>
                  <a:pt x="402566" y="162943"/>
                </a:cubicBezTo>
                <a:cubicBezTo>
                  <a:pt x="421988" y="172006"/>
                  <a:pt x="441164" y="181612"/>
                  <a:pt x="460075" y="191698"/>
                </a:cubicBezTo>
                <a:cubicBezTo>
                  <a:pt x="465157" y="194409"/>
                  <a:pt x="469189" y="198944"/>
                  <a:pt x="474453" y="201283"/>
                </a:cubicBezTo>
                <a:cubicBezTo>
                  <a:pt x="483685" y="205386"/>
                  <a:pt x="494801" y="205264"/>
                  <a:pt x="503207" y="210868"/>
                </a:cubicBezTo>
                <a:cubicBezTo>
                  <a:pt x="508000" y="214063"/>
                  <a:pt x="513212" y="216704"/>
                  <a:pt x="517585" y="220453"/>
                </a:cubicBezTo>
                <a:cubicBezTo>
                  <a:pt x="524446" y="226334"/>
                  <a:pt x="529401" y="234370"/>
                  <a:pt x="536754" y="239622"/>
                </a:cubicBezTo>
                <a:cubicBezTo>
                  <a:pt x="540865" y="242558"/>
                  <a:pt x="546489" y="242425"/>
                  <a:pt x="551132" y="244415"/>
                </a:cubicBezTo>
                <a:cubicBezTo>
                  <a:pt x="557699" y="247229"/>
                  <a:pt x="564292" y="250137"/>
                  <a:pt x="570302" y="254000"/>
                </a:cubicBezTo>
                <a:cubicBezTo>
                  <a:pt x="636879" y="296800"/>
                  <a:pt x="594351" y="279589"/>
                  <a:pt x="646981" y="297132"/>
                </a:cubicBezTo>
                <a:cubicBezTo>
                  <a:pt x="651773" y="301924"/>
                  <a:pt x="655433" y="308218"/>
                  <a:pt x="661358" y="311509"/>
                </a:cubicBezTo>
                <a:cubicBezTo>
                  <a:pt x="670190" y="316416"/>
                  <a:pt x="690113" y="321094"/>
                  <a:pt x="690113" y="321094"/>
                </a:cubicBezTo>
                <a:cubicBezTo>
                  <a:pt x="696503" y="325887"/>
                  <a:pt x="702383" y="331447"/>
                  <a:pt x="709283" y="335472"/>
                </a:cubicBezTo>
                <a:cubicBezTo>
                  <a:pt x="721625" y="342671"/>
                  <a:pt x="734842" y="348251"/>
                  <a:pt x="747622" y="354641"/>
                </a:cubicBezTo>
                <a:lnTo>
                  <a:pt x="766792" y="364226"/>
                </a:lnTo>
                <a:cubicBezTo>
                  <a:pt x="773182" y="367421"/>
                  <a:pt x="780018" y="369848"/>
                  <a:pt x="785962" y="373811"/>
                </a:cubicBezTo>
                <a:cubicBezTo>
                  <a:pt x="790754" y="377006"/>
                  <a:pt x="795187" y="380820"/>
                  <a:pt x="800339" y="383396"/>
                </a:cubicBezTo>
                <a:cubicBezTo>
                  <a:pt x="804858" y="385655"/>
                  <a:pt x="810198" y="385930"/>
                  <a:pt x="814717" y="388189"/>
                </a:cubicBezTo>
                <a:cubicBezTo>
                  <a:pt x="824461" y="393061"/>
                  <a:pt x="837110" y="403669"/>
                  <a:pt x="843471" y="412151"/>
                </a:cubicBezTo>
                <a:cubicBezTo>
                  <a:pt x="844429" y="413429"/>
                  <a:pt x="843471" y="415346"/>
                  <a:pt x="843471" y="416943"/>
                </a:cubicBezTo>
              </a:path>
            </a:pathLst>
          </a:custGeom>
          <a:noFill/>
          <a:ln w="12700" cmpd="sng">
            <a:solidFill>
              <a:srgbClr val="FFFFFF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Freihandform 9"/>
          <p:cNvSpPr/>
          <p:nvPr/>
        </p:nvSpPr>
        <p:spPr>
          <a:xfrm rot="255221">
            <a:off x="7141826" y="4437112"/>
            <a:ext cx="872335" cy="416943"/>
          </a:xfrm>
          <a:custGeom>
            <a:avLst/>
            <a:gdLst>
              <a:gd name="connsiteX0" fmla="*/ 0 w 843896"/>
              <a:gd name="connsiteY0" fmla="*/ 0 h 416943"/>
              <a:gd name="connsiteX1" fmla="*/ 52717 w 843896"/>
              <a:gd name="connsiteY1" fmla="*/ 4792 h 416943"/>
              <a:gd name="connsiteX2" fmla="*/ 67094 w 843896"/>
              <a:gd name="connsiteY2" fmla="*/ 9585 h 416943"/>
              <a:gd name="connsiteX3" fmla="*/ 76679 w 843896"/>
              <a:gd name="connsiteY3" fmla="*/ 23962 h 416943"/>
              <a:gd name="connsiteX4" fmla="*/ 91056 w 843896"/>
              <a:gd name="connsiteY4" fmla="*/ 28755 h 416943"/>
              <a:gd name="connsiteX5" fmla="*/ 105434 w 843896"/>
              <a:gd name="connsiteY5" fmla="*/ 38339 h 416943"/>
              <a:gd name="connsiteX6" fmla="*/ 138981 w 843896"/>
              <a:gd name="connsiteY6" fmla="*/ 52717 h 416943"/>
              <a:gd name="connsiteX7" fmla="*/ 172528 w 843896"/>
              <a:gd name="connsiteY7" fmla="*/ 62302 h 416943"/>
              <a:gd name="connsiteX8" fmla="*/ 196490 w 843896"/>
              <a:gd name="connsiteY8" fmla="*/ 67094 h 416943"/>
              <a:gd name="connsiteX9" fmla="*/ 225245 w 843896"/>
              <a:gd name="connsiteY9" fmla="*/ 81472 h 416943"/>
              <a:gd name="connsiteX10" fmla="*/ 254000 w 843896"/>
              <a:gd name="connsiteY10" fmla="*/ 91056 h 416943"/>
              <a:gd name="connsiteX11" fmla="*/ 306717 w 843896"/>
              <a:gd name="connsiteY11" fmla="*/ 119811 h 416943"/>
              <a:gd name="connsiteX12" fmla="*/ 335471 w 843896"/>
              <a:gd name="connsiteY12" fmla="*/ 129396 h 416943"/>
              <a:gd name="connsiteX13" fmla="*/ 388188 w 843896"/>
              <a:gd name="connsiteY13" fmla="*/ 158151 h 416943"/>
              <a:gd name="connsiteX14" fmla="*/ 402566 w 843896"/>
              <a:gd name="connsiteY14" fmla="*/ 162943 h 416943"/>
              <a:gd name="connsiteX15" fmla="*/ 460075 w 843896"/>
              <a:gd name="connsiteY15" fmla="*/ 191698 h 416943"/>
              <a:gd name="connsiteX16" fmla="*/ 474453 w 843896"/>
              <a:gd name="connsiteY16" fmla="*/ 201283 h 416943"/>
              <a:gd name="connsiteX17" fmla="*/ 503207 w 843896"/>
              <a:gd name="connsiteY17" fmla="*/ 210868 h 416943"/>
              <a:gd name="connsiteX18" fmla="*/ 517585 w 843896"/>
              <a:gd name="connsiteY18" fmla="*/ 220453 h 416943"/>
              <a:gd name="connsiteX19" fmla="*/ 536754 w 843896"/>
              <a:gd name="connsiteY19" fmla="*/ 239622 h 416943"/>
              <a:gd name="connsiteX20" fmla="*/ 551132 w 843896"/>
              <a:gd name="connsiteY20" fmla="*/ 244415 h 416943"/>
              <a:gd name="connsiteX21" fmla="*/ 570302 w 843896"/>
              <a:gd name="connsiteY21" fmla="*/ 254000 h 416943"/>
              <a:gd name="connsiteX22" fmla="*/ 646981 w 843896"/>
              <a:gd name="connsiteY22" fmla="*/ 297132 h 416943"/>
              <a:gd name="connsiteX23" fmla="*/ 661358 w 843896"/>
              <a:gd name="connsiteY23" fmla="*/ 311509 h 416943"/>
              <a:gd name="connsiteX24" fmla="*/ 690113 w 843896"/>
              <a:gd name="connsiteY24" fmla="*/ 321094 h 416943"/>
              <a:gd name="connsiteX25" fmla="*/ 709283 w 843896"/>
              <a:gd name="connsiteY25" fmla="*/ 335472 h 416943"/>
              <a:gd name="connsiteX26" fmla="*/ 747622 w 843896"/>
              <a:gd name="connsiteY26" fmla="*/ 354641 h 416943"/>
              <a:gd name="connsiteX27" fmla="*/ 766792 w 843896"/>
              <a:gd name="connsiteY27" fmla="*/ 364226 h 416943"/>
              <a:gd name="connsiteX28" fmla="*/ 785962 w 843896"/>
              <a:gd name="connsiteY28" fmla="*/ 373811 h 416943"/>
              <a:gd name="connsiteX29" fmla="*/ 800339 w 843896"/>
              <a:gd name="connsiteY29" fmla="*/ 383396 h 416943"/>
              <a:gd name="connsiteX30" fmla="*/ 814717 w 843896"/>
              <a:gd name="connsiteY30" fmla="*/ 388189 h 416943"/>
              <a:gd name="connsiteX31" fmla="*/ 843471 w 843896"/>
              <a:gd name="connsiteY31" fmla="*/ 412151 h 416943"/>
              <a:gd name="connsiteX32" fmla="*/ 843471 w 843896"/>
              <a:gd name="connsiteY32" fmla="*/ 416943 h 416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843896" h="416943">
                <a:moveTo>
                  <a:pt x="0" y="0"/>
                </a:moveTo>
                <a:cubicBezTo>
                  <a:pt x="17572" y="1597"/>
                  <a:pt x="35250" y="2297"/>
                  <a:pt x="52717" y="4792"/>
                </a:cubicBezTo>
                <a:cubicBezTo>
                  <a:pt x="57718" y="5506"/>
                  <a:pt x="63149" y="6429"/>
                  <a:pt x="67094" y="9585"/>
                </a:cubicBezTo>
                <a:cubicBezTo>
                  <a:pt x="71592" y="13183"/>
                  <a:pt x="72181" y="20364"/>
                  <a:pt x="76679" y="23962"/>
                </a:cubicBezTo>
                <a:cubicBezTo>
                  <a:pt x="80624" y="27118"/>
                  <a:pt x="86538" y="26496"/>
                  <a:pt x="91056" y="28755"/>
                </a:cubicBezTo>
                <a:cubicBezTo>
                  <a:pt x="96208" y="31331"/>
                  <a:pt x="100282" y="35763"/>
                  <a:pt x="105434" y="38339"/>
                </a:cubicBezTo>
                <a:cubicBezTo>
                  <a:pt x="116316" y="43780"/>
                  <a:pt x="127685" y="48199"/>
                  <a:pt x="138981" y="52717"/>
                </a:cubicBezTo>
                <a:cubicBezTo>
                  <a:pt x="148982" y="56717"/>
                  <a:pt x="162311" y="60032"/>
                  <a:pt x="172528" y="62302"/>
                </a:cubicBezTo>
                <a:cubicBezTo>
                  <a:pt x="180480" y="64069"/>
                  <a:pt x="188588" y="65118"/>
                  <a:pt x="196490" y="67094"/>
                </a:cubicBezTo>
                <a:cubicBezTo>
                  <a:pt x="226456" y="74585"/>
                  <a:pt x="195123" y="68085"/>
                  <a:pt x="225245" y="81472"/>
                </a:cubicBezTo>
                <a:cubicBezTo>
                  <a:pt x="234478" y="85575"/>
                  <a:pt x="245130" y="86218"/>
                  <a:pt x="254000" y="91056"/>
                </a:cubicBezTo>
                <a:cubicBezTo>
                  <a:pt x="271572" y="100641"/>
                  <a:pt x="288606" y="111288"/>
                  <a:pt x="306717" y="119811"/>
                </a:cubicBezTo>
                <a:cubicBezTo>
                  <a:pt x="315858" y="124113"/>
                  <a:pt x="335471" y="129396"/>
                  <a:pt x="335471" y="129396"/>
                </a:cubicBezTo>
                <a:cubicBezTo>
                  <a:pt x="357979" y="144401"/>
                  <a:pt x="354021" y="142621"/>
                  <a:pt x="388188" y="158151"/>
                </a:cubicBezTo>
                <a:cubicBezTo>
                  <a:pt x="392787" y="160241"/>
                  <a:pt x="397988" y="160807"/>
                  <a:pt x="402566" y="162943"/>
                </a:cubicBezTo>
                <a:cubicBezTo>
                  <a:pt x="421988" y="172006"/>
                  <a:pt x="441164" y="181612"/>
                  <a:pt x="460075" y="191698"/>
                </a:cubicBezTo>
                <a:cubicBezTo>
                  <a:pt x="465157" y="194409"/>
                  <a:pt x="469189" y="198944"/>
                  <a:pt x="474453" y="201283"/>
                </a:cubicBezTo>
                <a:cubicBezTo>
                  <a:pt x="483685" y="205386"/>
                  <a:pt x="494801" y="205264"/>
                  <a:pt x="503207" y="210868"/>
                </a:cubicBezTo>
                <a:cubicBezTo>
                  <a:pt x="508000" y="214063"/>
                  <a:pt x="513212" y="216704"/>
                  <a:pt x="517585" y="220453"/>
                </a:cubicBezTo>
                <a:cubicBezTo>
                  <a:pt x="524446" y="226334"/>
                  <a:pt x="529401" y="234370"/>
                  <a:pt x="536754" y="239622"/>
                </a:cubicBezTo>
                <a:cubicBezTo>
                  <a:pt x="540865" y="242558"/>
                  <a:pt x="546489" y="242425"/>
                  <a:pt x="551132" y="244415"/>
                </a:cubicBezTo>
                <a:cubicBezTo>
                  <a:pt x="557699" y="247229"/>
                  <a:pt x="564292" y="250137"/>
                  <a:pt x="570302" y="254000"/>
                </a:cubicBezTo>
                <a:cubicBezTo>
                  <a:pt x="636879" y="296800"/>
                  <a:pt x="594351" y="279589"/>
                  <a:pt x="646981" y="297132"/>
                </a:cubicBezTo>
                <a:cubicBezTo>
                  <a:pt x="651773" y="301924"/>
                  <a:pt x="655433" y="308218"/>
                  <a:pt x="661358" y="311509"/>
                </a:cubicBezTo>
                <a:cubicBezTo>
                  <a:pt x="670190" y="316416"/>
                  <a:pt x="690113" y="321094"/>
                  <a:pt x="690113" y="321094"/>
                </a:cubicBezTo>
                <a:cubicBezTo>
                  <a:pt x="696503" y="325887"/>
                  <a:pt x="702383" y="331447"/>
                  <a:pt x="709283" y="335472"/>
                </a:cubicBezTo>
                <a:cubicBezTo>
                  <a:pt x="721625" y="342671"/>
                  <a:pt x="734842" y="348251"/>
                  <a:pt x="747622" y="354641"/>
                </a:cubicBezTo>
                <a:lnTo>
                  <a:pt x="766792" y="364226"/>
                </a:lnTo>
                <a:cubicBezTo>
                  <a:pt x="773182" y="367421"/>
                  <a:pt x="780018" y="369848"/>
                  <a:pt x="785962" y="373811"/>
                </a:cubicBezTo>
                <a:cubicBezTo>
                  <a:pt x="790754" y="377006"/>
                  <a:pt x="795187" y="380820"/>
                  <a:pt x="800339" y="383396"/>
                </a:cubicBezTo>
                <a:cubicBezTo>
                  <a:pt x="804858" y="385655"/>
                  <a:pt x="810198" y="385930"/>
                  <a:pt x="814717" y="388189"/>
                </a:cubicBezTo>
                <a:cubicBezTo>
                  <a:pt x="824461" y="393061"/>
                  <a:pt x="837110" y="403669"/>
                  <a:pt x="843471" y="412151"/>
                </a:cubicBezTo>
                <a:cubicBezTo>
                  <a:pt x="844429" y="413429"/>
                  <a:pt x="843471" y="415346"/>
                  <a:pt x="843471" y="416943"/>
                </a:cubicBezTo>
              </a:path>
            </a:pathLst>
          </a:custGeom>
          <a:noFill/>
          <a:ln w="12700" cmpd="sng">
            <a:solidFill>
              <a:srgbClr val="FFFFFF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Freihandform 10"/>
          <p:cNvSpPr/>
          <p:nvPr/>
        </p:nvSpPr>
        <p:spPr>
          <a:xfrm rot="19246576">
            <a:off x="8918574" y="2536453"/>
            <a:ext cx="872335" cy="416943"/>
          </a:xfrm>
          <a:custGeom>
            <a:avLst/>
            <a:gdLst>
              <a:gd name="connsiteX0" fmla="*/ 0 w 843896"/>
              <a:gd name="connsiteY0" fmla="*/ 0 h 416943"/>
              <a:gd name="connsiteX1" fmla="*/ 52717 w 843896"/>
              <a:gd name="connsiteY1" fmla="*/ 4792 h 416943"/>
              <a:gd name="connsiteX2" fmla="*/ 67094 w 843896"/>
              <a:gd name="connsiteY2" fmla="*/ 9585 h 416943"/>
              <a:gd name="connsiteX3" fmla="*/ 76679 w 843896"/>
              <a:gd name="connsiteY3" fmla="*/ 23962 h 416943"/>
              <a:gd name="connsiteX4" fmla="*/ 91056 w 843896"/>
              <a:gd name="connsiteY4" fmla="*/ 28755 h 416943"/>
              <a:gd name="connsiteX5" fmla="*/ 105434 w 843896"/>
              <a:gd name="connsiteY5" fmla="*/ 38339 h 416943"/>
              <a:gd name="connsiteX6" fmla="*/ 138981 w 843896"/>
              <a:gd name="connsiteY6" fmla="*/ 52717 h 416943"/>
              <a:gd name="connsiteX7" fmla="*/ 172528 w 843896"/>
              <a:gd name="connsiteY7" fmla="*/ 62302 h 416943"/>
              <a:gd name="connsiteX8" fmla="*/ 196490 w 843896"/>
              <a:gd name="connsiteY8" fmla="*/ 67094 h 416943"/>
              <a:gd name="connsiteX9" fmla="*/ 225245 w 843896"/>
              <a:gd name="connsiteY9" fmla="*/ 81472 h 416943"/>
              <a:gd name="connsiteX10" fmla="*/ 254000 w 843896"/>
              <a:gd name="connsiteY10" fmla="*/ 91056 h 416943"/>
              <a:gd name="connsiteX11" fmla="*/ 306717 w 843896"/>
              <a:gd name="connsiteY11" fmla="*/ 119811 h 416943"/>
              <a:gd name="connsiteX12" fmla="*/ 335471 w 843896"/>
              <a:gd name="connsiteY12" fmla="*/ 129396 h 416943"/>
              <a:gd name="connsiteX13" fmla="*/ 388188 w 843896"/>
              <a:gd name="connsiteY13" fmla="*/ 158151 h 416943"/>
              <a:gd name="connsiteX14" fmla="*/ 402566 w 843896"/>
              <a:gd name="connsiteY14" fmla="*/ 162943 h 416943"/>
              <a:gd name="connsiteX15" fmla="*/ 460075 w 843896"/>
              <a:gd name="connsiteY15" fmla="*/ 191698 h 416943"/>
              <a:gd name="connsiteX16" fmla="*/ 474453 w 843896"/>
              <a:gd name="connsiteY16" fmla="*/ 201283 h 416943"/>
              <a:gd name="connsiteX17" fmla="*/ 503207 w 843896"/>
              <a:gd name="connsiteY17" fmla="*/ 210868 h 416943"/>
              <a:gd name="connsiteX18" fmla="*/ 517585 w 843896"/>
              <a:gd name="connsiteY18" fmla="*/ 220453 h 416943"/>
              <a:gd name="connsiteX19" fmla="*/ 536754 w 843896"/>
              <a:gd name="connsiteY19" fmla="*/ 239622 h 416943"/>
              <a:gd name="connsiteX20" fmla="*/ 551132 w 843896"/>
              <a:gd name="connsiteY20" fmla="*/ 244415 h 416943"/>
              <a:gd name="connsiteX21" fmla="*/ 570302 w 843896"/>
              <a:gd name="connsiteY21" fmla="*/ 254000 h 416943"/>
              <a:gd name="connsiteX22" fmla="*/ 646981 w 843896"/>
              <a:gd name="connsiteY22" fmla="*/ 297132 h 416943"/>
              <a:gd name="connsiteX23" fmla="*/ 661358 w 843896"/>
              <a:gd name="connsiteY23" fmla="*/ 311509 h 416943"/>
              <a:gd name="connsiteX24" fmla="*/ 690113 w 843896"/>
              <a:gd name="connsiteY24" fmla="*/ 321094 h 416943"/>
              <a:gd name="connsiteX25" fmla="*/ 709283 w 843896"/>
              <a:gd name="connsiteY25" fmla="*/ 335472 h 416943"/>
              <a:gd name="connsiteX26" fmla="*/ 747622 w 843896"/>
              <a:gd name="connsiteY26" fmla="*/ 354641 h 416943"/>
              <a:gd name="connsiteX27" fmla="*/ 766792 w 843896"/>
              <a:gd name="connsiteY27" fmla="*/ 364226 h 416943"/>
              <a:gd name="connsiteX28" fmla="*/ 785962 w 843896"/>
              <a:gd name="connsiteY28" fmla="*/ 373811 h 416943"/>
              <a:gd name="connsiteX29" fmla="*/ 800339 w 843896"/>
              <a:gd name="connsiteY29" fmla="*/ 383396 h 416943"/>
              <a:gd name="connsiteX30" fmla="*/ 814717 w 843896"/>
              <a:gd name="connsiteY30" fmla="*/ 388189 h 416943"/>
              <a:gd name="connsiteX31" fmla="*/ 843471 w 843896"/>
              <a:gd name="connsiteY31" fmla="*/ 412151 h 416943"/>
              <a:gd name="connsiteX32" fmla="*/ 843471 w 843896"/>
              <a:gd name="connsiteY32" fmla="*/ 416943 h 416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843896" h="416943">
                <a:moveTo>
                  <a:pt x="0" y="0"/>
                </a:moveTo>
                <a:cubicBezTo>
                  <a:pt x="17572" y="1597"/>
                  <a:pt x="35250" y="2297"/>
                  <a:pt x="52717" y="4792"/>
                </a:cubicBezTo>
                <a:cubicBezTo>
                  <a:pt x="57718" y="5506"/>
                  <a:pt x="63149" y="6429"/>
                  <a:pt x="67094" y="9585"/>
                </a:cubicBezTo>
                <a:cubicBezTo>
                  <a:pt x="71592" y="13183"/>
                  <a:pt x="72181" y="20364"/>
                  <a:pt x="76679" y="23962"/>
                </a:cubicBezTo>
                <a:cubicBezTo>
                  <a:pt x="80624" y="27118"/>
                  <a:pt x="86538" y="26496"/>
                  <a:pt x="91056" y="28755"/>
                </a:cubicBezTo>
                <a:cubicBezTo>
                  <a:pt x="96208" y="31331"/>
                  <a:pt x="100282" y="35763"/>
                  <a:pt x="105434" y="38339"/>
                </a:cubicBezTo>
                <a:cubicBezTo>
                  <a:pt x="116316" y="43780"/>
                  <a:pt x="127685" y="48199"/>
                  <a:pt x="138981" y="52717"/>
                </a:cubicBezTo>
                <a:cubicBezTo>
                  <a:pt x="148982" y="56717"/>
                  <a:pt x="162311" y="60032"/>
                  <a:pt x="172528" y="62302"/>
                </a:cubicBezTo>
                <a:cubicBezTo>
                  <a:pt x="180480" y="64069"/>
                  <a:pt x="188588" y="65118"/>
                  <a:pt x="196490" y="67094"/>
                </a:cubicBezTo>
                <a:cubicBezTo>
                  <a:pt x="226456" y="74585"/>
                  <a:pt x="195123" y="68085"/>
                  <a:pt x="225245" y="81472"/>
                </a:cubicBezTo>
                <a:cubicBezTo>
                  <a:pt x="234478" y="85575"/>
                  <a:pt x="245130" y="86218"/>
                  <a:pt x="254000" y="91056"/>
                </a:cubicBezTo>
                <a:cubicBezTo>
                  <a:pt x="271572" y="100641"/>
                  <a:pt x="288606" y="111288"/>
                  <a:pt x="306717" y="119811"/>
                </a:cubicBezTo>
                <a:cubicBezTo>
                  <a:pt x="315858" y="124113"/>
                  <a:pt x="335471" y="129396"/>
                  <a:pt x="335471" y="129396"/>
                </a:cubicBezTo>
                <a:cubicBezTo>
                  <a:pt x="357979" y="144401"/>
                  <a:pt x="354021" y="142621"/>
                  <a:pt x="388188" y="158151"/>
                </a:cubicBezTo>
                <a:cubicBezTo>
                  <a:pt x="392787" y="160241"/>
                  <a:pt x="397988" y="160807"/>
                  <a:pt x="402566" y="162943"/>
                </a:cubicBezTo>
                <a:cubicBezTo>
                  <a:pt x="421988" y="172006"/>
                  <a:pt x="441164" y="181612"/>
                  <a:pt x="460075" y="191698"/>
                </a:cubicBezTo>
                <a:cubicBezTo>
                  <a:pt x="465157" y="194409"/>
                  <a:pt x="469189" y="198944"/>
                  <a:pt x="474453" y="201283"/>
                </a:cubicBezTo>
                <a:cubicBezTo>
                  <a:pt x="483685" y="205386"/>
                  <a:pt x="494801" y="205264"/>
                  <a:pt x="503207" y="210868"/>
                </a:cubicBezTo>
                <a:cubicBezTo>
                  <a:pt x="508000" y="214063"/>
                  <a:pt x="513212" y="216704"/>
                  <a:pt x="517585" y="220453"/>
                </a:cubicBezTo>
                <a:cubicBezTo>
                  <a:pt x="524446" y="226334"/>
                  <a:pt x="529401" y="234370"/>
                  <a:pt x="536754" y="239622"/>
                </a:cubicBezTo>
                <a:cubicBezTo>
                  <a:pt x="540865" y="242558"/>
                  <a:pt x="546489" y="242425"/>
                  <a:pt x="551132" y="244415"/>
                </a:cubicBezTo>
                <a:cubicBezTo>
                  <a:pt x="557699" y="247229"/>
                  <a:pt x="564292" y="250137"/>
                  <a:pt x="570302" y="254000"/>
                </a:cubicBezTo>
                <a:cubicBezTo>
                  <a:pt x="636879" y="296800"/>
                  <a:pt x="594351" y="279589"/>
                  <a:pt x="646981" y="297132"/>
                </a:cubicBezTo>
                <a:cubicBezTo>
                  <a:pt x="651773" y="301924"/>
                  <a:pt x="655433" y="308218"/>
                  <a:pt x="661358" y="311509"/>
                </a:cubicBezTo>
                <a:cubicBezTo>
                  <a:pt x="670190" y="316416"/>
                  <a:pt x="690113" y="321094"/>
                  <a:pt x="690113" y="321094"/>
                </a:cubicBezTo>
                <a:cubicBezTo>
                  <a:pt x="696503" y="325887"/>
                  <a:pt x="702383" y="331447"/>
                  <a:pt x="709283" y="335472"/>
                </a:cubicBezTo>
                <a:cubicBezTo>
                  <a:pt x="721625" y="342671"/>
                  <a:pt x="734842" y="348251"/>
                  <a:pt x="747622" y="354641"/>
                </a:cubicBezTo>
                <a:lnTo>
                  <a:pt x="766792" y="364226"/>
                </a:lnTo>
                <a:cubicBezTo>
                  <a:pt x="773182" y="367421"/>
                  <a:pt x="780018" y="369848"/>
                  <a:pt x="785962" y="373811"/>
                </a:cubicBezTo>
                <a:cubicBezTo>
                  <a:pt x="790754" y="377006"/>
                  <a:pt x="795187" y="380820"/>
                  <a:pt x="800339" y="383396"/>
                </a:cubicBezTo>
                <a:cubicBezTo>
                  <a:pt x="804858" y="385655"/>
                  <a:pt x="810198" y="385930"/>
                  <a:pt x="814717" y="388189"/>
                </a:cubicBezTo>
                <a:cubicBezTo>
                  <a:pt x="824461" y="393061"/>
                  <a:pt x="837110" y="403669"/>
                  <a:pt x="843471" y="412151"/>
                </a:cubicBezTo>
                <a:cubicBezTo>
                  <a:pt x="844429" y="413429"/>
                  <a:pt x="843471" y="415346"/>
                  <a:pt x="843471" y="416943"/>
                </a:cubicBezTo>
              </a:path>
            </a:pathLst>
          </a:custGeom>
          <a:noFill/>
          <a:ln w="12700" cmpd="sng">
            <a:solidFill>
              <a:srgbClr val="FFFFFF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Freihandform 11"/>
          <p:cNvSpPr/>
          <p:nvPr/>
        </p:nvSpPr>
        <p:spPr>
          <a:xfrm rot="19246576">
            <a:off x="5877523" y="3331955"/>
            <a:ext cx="872335" cy="416943"/>
          </a:xfrm>
          <a:custGeom>
            <a:avLst/>
            <a:gdLst>
              <a:gd name="connsiteX0" fmla="*/ 0 w 843896"/>
              <a:gd name="connsiteY0" fmla="*/ 0 h 416943"/>
              <a:gd name="connsiteX1" fmla="*/ 52717 w 843896"/>
              <a:gd name="connsiteY1" fmla="*/ 4792 h 416943"/>
              <a:gd name="connsiteX2" fmla="*/ 67094 w 843896"/>
              <a:gd name="connsiteY2" fmla="*/ 9585 h 416943"/>
              <a:gd name="connsiteX3" fmla="*/ 76679 w 843896"/>
              <a:gd name="connsiteY3" fmla="*/ 23962 h 416943"/>
              <a:gd name="connsiteX4" fmla="*/ 91056 w 843896"/>
              <a:gd name="connsiteY4" fmla="*/ 28755 h 416943"/>
              <a:gd name="connsiteX5" fmla="*/ 105434 w 843896"/>
              <a:gd name="connsiteY5" fmla="*/ 38339 h 416943"/>
              <a:gd name="connsiteX6" fmla="*/ 138981 w 843896"/>
              <a:gd name="connsiteY6" fmla="*/ 52717 h 416943"/>
              <a:gd name="connsiteX7" fmla="*/ 172528 w 843896"/>
              <a:gd name="connsiteY7" fmla="*/ 62302 h 416943"/>
              <a:gd name="connsiteX8" fmla="*/ 196490 w 843896"/>
              <a:gd name="connsiteY8" fmla="*/ 67094 h 416943"/>
              <a:gd name="connsiteX9" fmla="*/ 225245 w 843896"/>
              <a:gd name="connsiteY9" fmla="*/ 81472 h 416943"/>
              <a:gd name="connsiteX10" fmla="*/ 254000 w 843896"/>
              <a:gd name="connsiteY10" fmla="*/ 91056 h 416943"/>
              <a:gd name="connsiteX11" fmla="*/ 306717 w 843896"/>
              <a:gd name="connsiteY11" fmla="*/ 119811 h 416943"/>
              <a:gd name="connsiteX12" fmla="*/ 335471 w 843896"/>
              <a:gd name="connsiteY12" fmla="*/ 129396 h 416943"/>
              <a:gd name="connsiteX13" fmla="*/ 388188 w 843896"/>
              <a:gd name="connsiteY13" fmla="*/ 158151 h 416943"/>
              <a:gd name="connsiteX14" fmla="*/ 402566 w 843896"/>
              <a:gd name="connsiteY14" fmla="*/ 162943 h 416943"/>
              <a:gd name="connsiteX15" fmla="*/ 460075 w 843896"/>
              <a:gd name="connsiteY15" fmla="*/ 191698 h 416943"/>
              <a:gd name="connsiteX16" fmla="*/ 474453 w 843896"/>
              <a:gd name="connsiteY16" fmla="*/ 201283 h 416943"/>
              <a:gd name="connsiteX17" fmla="*/ 503207 w 843896"/>
              <a:gd name="connsiteY17" fmla="*/ 210868 h 416943"/>
              <a:gd name="connsiteX18" fmla="*/ 517585 w 843896"/>
              <a:gd name="connsiteY18" fmla="*/ 220453 h 416943"/>
              <a:gd name="connsiteX19" fmla="*/ 536754 w 843896"/>
              <a:gd name="connsiteY19" fmla="*/ 239622 h 416943"/>
              <a:gd name="connsiteX20" fmla="*/ 551132 w 843896"/>
              <a:gd name="connsiteY20" fmla="*/ 244415 h 416943"/>
              <a:gd name="connsiteX21" fmla="*/ 570302 w 843896"/>
              <a:gd name="connsiteY21" fmla="*/ 254000 h 416943"/>
              <a:gd name="connsiteX22" fmla="*/ 646981 w 843896"/>
              <a:gd name="connsiteY22" fmla="*/ 297132 h 416943"/>
              <a:gd name="connsiteX23" fmla="*/ 661358 w 843896"/>
              <a:gd name="connsiteY23" fmla="*/ 311509 h 416943"/>
              <a:gd name="connsiteX24" fmla="*/ 690113 w 843896"/>
              <a:gd name="connsiteY24" fmla="*/ 321094 h 416943"/>
              <a:gd name="connsiteX25" fmla="*/ 709283 w 843896"/>
              <a:gd name="connsiteY25" fmla="*/ 335472 h 416943"/>
              <a:gd name="connsiteX26" fmla="*/ 747622 w 843896"/>
              <a:gd name="connsiteY26" fmla="*/ 354641 h 416943"/>
              <a:gd name="connsiteX27" fmla="*/ 766792 w 843896"/>
              <a:gd name="connsiteY27" fmla="*/ 364226 h 416943"/>
              <a:gd name="connsiteX28" fmla="*/ 785962 w 843896"/>
              <a:gd name="connsiteY28" fmla="*/ 373811 h 416943"/>
              <a:gd name="connsiteX29" fmla="*/ 800339 w 843896"/>
              <a:gd name="connsiteY29" fmla="*/ 383396 h 416943"/>
              <a:gd name="connsiteX30" fmla="*/ 814717 w 843896"/>
              <a:gd name="connsiteY30" fmla="*/ 388189 h 416943"/>
              <a:gd name="connsiteX31" fmla="*/ 843471 w 843896"/>
              <a:gd name="connsiteY31" fmla="*/ 412151 h 416943"/>
              <a:gd name="connsiteX32" fmla="*/ 843471 w 843896"/>
              <a:gd name="connsiteY32" fmla="*/ 416943 h 416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843896" h="416943">
                <a:moveTo>
                  <a:pt x="0" y="0"/>
                </a:moveTo>
                <a:cubicBezTo>
                  <a:pt x="17572" y="1597"/>
                  <a:pt x="35250" y="2297"/>
                  <a:pt x="52717" y="4792"/>
                </a:cubicBezTo>
                <a:cubicBezTo>
                  <a:pt x="57718" y="5506"/>
                  <a:pt x="63149" y="6429"/>
                  <a:pt x="67094" y="9585"/>
                </a:cubicBezTo>
                <a:cubicBezTo>
                  <a:pt x="71592" y="13183"/>
                  <a:pt x="72181" y="20364"/>
                  <a:pt x="76679" y="23962"/>
                </a:cubicBezTo>
                <a:cubicBezTo>
                  <a:pt x="80624" y="27118"/>
                  <a:pt x="86538" y="26496"/>
                  <a:pt x="91056" y="28755"/>
                </a:cubicBezTo>
                <a:cubicBezTo>
                  <a:pt x="96208" y="31331"/>
                  <a:pt x="100282" y="35763"/>
                  <a:pt x="105434" y="38339"/>
                </a:cubicBezTo>
                <a:cubicBezTo>
                  <a:pt x="116316" y="43780"/>
                  <a:pt x="127685" y="48199"/>
                  <a:pt x="138981" y="52717"/>
                </a:cubicBezTo>
                <a:cubicBezTo>
                  <a:pt x="148982" y="56717"/>
                  <a:pt x="162311" y="60032"/>
                  <a:pt x="172528" y="62302"/>
                </a:cubicBezTo>
                <a:cubicBezTo>
                  <a:pt x="180480" y="64069"/>
                  <a:pt x="188588" y="65118"/>
                  <a:pt x="196490" y="67094"/>
                </a:cubicBezTo>
                <a:cubicBezTo>
                  <a:pt x="226456" y="74585"/>
                  <a:pt x="195123" y="68085"/>
                  <a:pt x="225245" y="81472"/>
                </a:cubicBezTo>
                <a:cubicBezTo>
                  <a:pt x="234478" y="85575"/>
                  <a:pt x="245130" y="86218"/>
                  <a:pt x="254000" y="91056"/>
                </a:cubicBezTo>
                <a:cubicBezTo>
                  <a:pt x="271572" y="100641"/>
                  <a:pt x="288606" y="111288"/>
                  <a:pt x="306717" y="119811"/>
                </a:cubicBezTo>
                <a:cubicBezTo>
                  <a:pt x="315858" y="124113"/>
                  <a:pt x="335471" y="129396"/>
                  <a:pt x="335471" y="129396"/>
                </a:cubicBezTo>
                <a:cubicBezTo>
                  <a:pt x="357979" y="144401"/>
                  <a:pt x="354021" y="142621"/>
                  <a:pt x="388188" y="158151"/>
                </a:cubicBezTo>
                <a:cubicBezTo>
                  <a:pt x="392787" y="160241"/>
                  <a:pt x="397988" y="160807"/>
                  <a:pt x="402566" y="162943"/>
                </a:cubicBezTo>
                <a:cubicBezTo>
                  <a:pt x="421988" y="172006"/>
                  <a:pt x="441164" y="181612"/>
                  <a:pt x="460075" y="191698"/>
                </a:cubicBezTo>
                <a:cubicBezTo>
                  <a:pt x="465157" y="194409"/>
                  <a:pt x="469189" y="198944"/>
                  <a:pt x="474453" y="201283"/>
                </a:cubicBezTo>
                <a:cubicBezTo>
                  <a:pt x="483685" y="205386"/>
                  <a:pt x="494801" y="205264"/>
                  <a:pt x="503207" y="210868"/>
                </a:cubicBezTo>
                <a:cubicBezTo>
                  <a:pt x="508000" y="214063"/>
                  <a:pt x="513212" y="216704"/>
                  <a:pt x="517585" y="220453"/>
                </a:cubicBezTo>
                <a:cubicBezTo>
                  <a:pt x="524446" y="226334"/>
                  <a:pt x="529401" y="234370"/>
                  <a:pt x="536754" y="239622"/>
                </a:cubicBezTo>
                <a:cubicBezTo>
                  <a:pt x="540865" y="242558"/>
                  <a:pt x="546489" y="242425"/>
                  <a:pt x="551132" y="244415"/>
                </a:cubicBezTo>
                <a:cubicBezTo>
                  <a:pt x="557699" y="247229"/>
                  <a:pt x="564292" y="250137"/>
                  <a:pt x="570302" y="254000"/>
                </a:cubicBezTo>
                <a:cubicBezTo>
                  <a:pt x="636879" y="296800"/>
                  <a:pt x="594351" y="279589"/>
                  <a:pt x="646981" y="297132"/>
                </a:cubicBezTo>
                <a:cubicBezTo>
                  <a:pt x="651773" y="301924"/>
                  <a:pt x="655433" y="308218"/>
                  <a:pt x="661358" y="311509"/>
                </a:cubicBezTo>
                <a:cubicBezTo>
                  <a:pt x="670190" y="316416"/>
                  <a:pt x="690113" y="321094"/>
                  <a:pt x="690113" y="321094"/>
                </a:cubicBezTo>
                <a:cubicBezTo>
                  <a:pt x="696503" y="325887"/>
                  <a:pt x="702383" y="331447"/>
                  <a:pt x="709283" y="335472"/>
                </a:cubicBezTo>
                <a:cubicBezTo>
                  <a:pt x="721625" y="342671"/>
                  <a:pt x="734842" y="348251"/>
                  <a:pt x="747622" y="354641"/>
                </a:cubicBezTo>
                <a:lnTo>
                  <a:pt x="766792" y="364226"/>
                </a:lnTo>
                <a:cubicBezTo>
                  <a:pt x="773182" y="367421"/>
                  <a:pt x="780018" y="369848"/>
                  <a:pt x="785962" y="373811"/>
                </a:cubicBezTo>
                <a:cubicBezTo>
                  <a:pt x="790754" y="377006"/>
                  <a:pt x="795187" y="380820"/>
                  <a:pt x="800339" y="383396"/>
                </a:cubicBezTo>
                <a:cubicBezTo>
                  <a:pt x="804858" y="385655"/>
                  <a:pt x="810198" y="385930"/>
                  <a:pt x="814717" y="388189"/>
                </a:cubicBezTo>
                <a:cubicBezTo>
                  <a:pt x="824461" y="393061"/>
                  <a:pt x="837110" y="403669"/>
                  <a:pt x="843471" y="412151"/>
                </a:cubicBezTo>
                <a:cubicBezTo>
                  <a:pt x="844429" y="413429"/>
                  <a:pt x="843471" y="415346"/>
                  <a:pt x="843471" y="416943"/>
                </a:cubicBezTo>
              </a:path>
            </a:pathLst>
          </a:custGeom>
          <a:noFill/>
          <a:ln w="12700" cmpd="sng">
            <a:solidFill>
              <a:srgbClr val="FFFFFF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Freihandform 12"/>
          <p:cNvSpPr/>
          <p:nvPr/>
        </p:nvSpPr>
        <p:spPr>
          <a:xfrm rot="18578418">
            <a:off x="7317683" y="2536454"/>
            <a:ext cx="872335" cy="416943"/>
          </a:xfrm>
          <a:custGeom>
            <a:avLst/>
            <a:gdLst>
              <a:gd name="connsiteX0" fmla="*/ 0 w 843896"/>
              <a:gd name="connsiteY0" fmla="*/ 0 h 416943"/>
              <a:gd name="connsiteX1" fmla="*/ 52717 w 843896"/>
              <a:gd name="connsiteY1" fmla="*/ 4792 h 416943"/>
              <a:gd name="connsiteX2" fmla="*/ 67094 w 843896"/>
              <a:gd name="connsiteY2" fmla="*/ 9585 h 416943"/>
              <a:gd name="connsiteX3" fmla="*/ 76679 w 843896"/>
              <a:gd name="connsiteY3" fmla="*/ 23962 h 416943"/>
              <a:gd name="connsiteX4" fmla="*/ 91056 w 843896"/>
              <a:gd name="connsiteY4" fmla="*/ 28755 h 416943"/>
              <a:gd name="connsiteX5" fmla="*/ 105434 w 843896"/>
              <a:gd name="connsiteY5" fmla="*/ 38339 h 416943"/>
              <a:gd name="connsiteX6" fmla="*/ 138981 w 843896"/>
              <a:gd name="connsiteY6" fmla="*/ 52717 h 416943"/>
              <a:gd name="connsiteX7" fmla="*/ 172528 w 843896"/>
              <a:gd name="connsiteY7" fmla="*/ 62302 h 416943"/>
              <a:gd name="connsiteX8" fmla="*/ 196490 w 843896"/>
              <a:gd name="connsiteY8" fmla="*/ 67094 h 416943"/>
              <a:gd name="connsiteX9" fmla="*/ 225245 w 843896"/>
              <a:gd name="connsiteY9" fmla="*/ 81472 h 416943"/>
              <a:gd name="connsiteX10" fmla="*/ 254000 w 843896"/>
              <a:gd name="connsiteY10" fmla="*/ 91056 h 416943"/>
              <a:gd name="connsiteX11" fmla="*/ 306717 w 843896"/>
              <a:gd name="connsiteY11" fmla="*/ 119811 h 416943"/>
              <a:gd name="connsiteX12" fmla="*/ 335471 w 843896"/>
              <a:gd name="connsiteY12" fmla="*/ 129396 h 416943"/>
              <a:gd name="connsiteX13" fmla="*/ 388188 w 843896"/>
              <a:gd name="connsiteY13" fmla="*/ 158151 h 416943"/>
              <a:gd name="connsiteX14" fmla="*/ 402566 w 843896"/>
              <a:gd name="connsiteY14" fmla="*/ 162943 h 416943"/>
              <a:gd name="connsiteX15" fmla="*/ 460075 w 843896"/>
              <a:gd name="connsiteY15" fmla="*/ 191698 h 416943"/>
              <a:gd name="connsiteX16" fmla="*/ 474453 w 843896"/>
              <a:gd name="connsiteY16" fmla="*/ 201283 h 416943"/>
              <a:gd name="connsiteX17" fmla="*/ 503207 w 843896"/>
              <a:gd name="connsiteY17" fmla="*/ 210868 h 416943"/>
              <a:gd name="connsiteX18" fmla="*/ 517585 w 843896"/>
              <a:gd name="connsiteY18" fmla="*/ 220453 h 416943"/>
              <a:gd name="connsiteX19" fmla="*/ 536754 w 843896"/>
              <a:gd name="connsiteY19" fmla="*/ 239622 h 416943"/>
              <a:gd name="connsiteX20" fmla="*/ 551132 w 843896"/>
              <a:gd name="connsiteY20" fmla="*/ 244415 h 416943"/>
              <a:gd name="connsiteX21" fmla="*/ 570302 w 843896"/>
              <a:gd name="connsiteY21" fmla="*/ 254000 h 416943"/>
              <a:gd name="connsiteX22" fmla="*/ 646981 w 843896"/>
              <a:gd name="connsiteY22" fmla="*/ 297132 h 416943"/>
              <a:gd name="connsiteX23" fmla="*/ 661358 w 843896"/>
              <a:gd name="connsiteY23" fmla="*/ 311509 h 416943"/>
              <a:gd name="connsiteX24" fmla="*/ 690113 w 843896"/>
              <a:gd name="connsiteY24" fmla="*/ 321094 h 416943"/>
              <a:gd name="connsiteX25" fmla="*/ 709283 w 843896"/>
              <a:gd name="connsiteY25" fmla="*/ 335472 h 416943"/>
              <a:gd name="connsiteX26" fmla="*/ 747622 w 843896"/>
              <a:gd name="connsiteY26" fmla="*/ 354641 h 416943"/>
              <a:gd name="connsiteX27" fmla="*/ 766792 w 843896"/>
              <a:gd name="connsiteY27" fmla="*/ 364226 h 416943"/>
              <a:gd name="connsiteX28" fmla="*/ 785962 w 843896"/>
              <a:gd name="connsiteY28" fmla="*/ 373811 h 416943"/>
              <a:gd name="connsiteX29" fmla="*/ 800339 w 843896"/>
              <a:gd name="connsiteY29" fmla="*/ 383396 h 416943"/>
              <a:gd name="connsiteX30" fmla="*/ 814717 w 843896"/>
              <a:gd name="connsiteY30" fmla="*/ 388189 h 416943"/>
              <a:gd name="connsiteX31" fmla="*/ 843471 w 843896"/>
              <a:gd name="connsiteY31" fmla="*/ 412151 h 416943"/>
              <a:gd name="connsiteX32" fmla="*/ 843471 w 843896"/>
              <a:gd name="connsiteY32" fmla="*/ 416943 h 416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843896" h="416943">
                <a:moveTo>
                  <a:pt x="0" y="0"/>
                </a:moveTo>
                <a:cubicBezTo>
                  <a:pt x="17572" y="1597"/>
                  <a:pt x="35250" y="2297"/>
                  <a:pt x="52717" y="4792"/>
                </a:cubicBezTo>
                <a:cubicBezTo>
                  <a:pt x="57718" y="5506"/>
                  <a:pt x="63149" y="6429"/>
                  <a:pt x="67094" y="9585"/>
                </a:cubicBezTo>
                <a:cubicBezTo>
                  <a:pt x="71592" y="13183"/>
                  <a:pt x="72181" y="20364"/>
                  <a:pt x="76679" y="23962"/>
                </a:cubicBezTo>
                <a:cubicBezTo>
                  <a:pt x="80624" y="27118"/>
                  <a:pt x="86538" y="26496"/>
                  <a:pt x="91056" y="28755"/>
                </a:cubicBezTo>
                <a:cubicBezTo>
                  <a:pt x="96208" y="31331"/>
                  <a:pt x="100282" y="35763"/>
                  <a:pt x="105434" y="38339"/>
                </a:cubicBezTo>
                <a:cubicBezTo>
                  <a:pt x="116316" y="43780"/>
                  <a:pt x="127685" y="48199"/>
                  <a:pt x="138981" y="52717"/>
                </a:cubicBezTo>
                <a:cubicBezTo>
                  <a:pt x="148982" y="56717"/>
                  <a:pt x="162311" y="60032"/>
                  <a:pt x="172528" y="62302"/>
                </a:cubicBezTo>
                <a:cubicBezTo>
                  <a:pt x="180480" y="64069"/>
                  <a:pt x="188588" y="65118"/>
                  <a:pt x="196490" y="67094"/>
                </a:cubicBezTo>
                <a:cubicBezTo>
                  <a:pt x="226456" y="74585"/>
                  <a:pt x="195123" y="68085"/>
                  <a:pt x="225245" y="81472"/>
                </a:cubicBezTo>
                <a:cubicBezTo>
                  <a:pt x="234478" y="85575"/>
                  <a:pt x="245130" y="86218"/>
                  <a:pt x="254000" y="91056"/>
                </a:cubicBezTo>
                <a:cubicBezTo>
                  <a:pt x="271572" y="100641"/>
                  <a:pt x="288606" y="111288"/>
                  <a:pt x="306717" y="119811"/>
                </a:cubicBezTo>
                <a:cubicBezTo>
                  <a:pt x="315858" y="124113"/>
                  <a:pt x="335471" y="129396"/>
                  <a:pt x="335471" y="129396"/>
                </a:cubicBezTo>
                <a:cubicBezTo>
                  <a:pt x="357979" y="144401"/>
                  <a:pt x="354021" y="142621"/>
                  <a:pt x="388188" y="158151"/>
                </a:cubicBezTo>
                <a:cubicBezTo>
                  <a:pt x="392787" y="160241"/>
                  <a:pt x="397988" y="160807"/>
                  <a:pt x="402566" y="162943"/>
                </a:cubicBezTo>
                <a:cubicBezTo>
                  <a:pt x="421988" y="172006"/>
                  <a:pt x="441164" y="181612"/>
                  <a:pt x="460075" y="191698"/>
                </a:cubicBezTo>
                <a:cubicBezTo>
                  <a:pt x="465157" y="194409"/>
                  <a:pt x="469189" y="198944"/>
                  <a:pt x="474453" y="201283"/>
                </a:cubicBezTo>
                <a:cubicBezTo>
                  <a:pt x="483685" y="205386"/>
                  <a:pt x="494801" y="205264"/>
                  <a:pt x="503207" y="210868"/>
                </a:cubicBezTo>
                <a:cubicBezTo>
                  <a:pt x="508000" y="214063"/>
                  <a:pt x="513212" y="216704"/>
                  <a:pt x="517585" y="220453"/>
                </a:cubicBezTo>
                <a:cubicBezTo>
                  <a:pt x="524446" y="226334"/>
                  <a:pt x="529401" y="234370"/>
                  <a:pt x="536754" y="239622"/>
                </a:cubicBezTo>
                <a:cubicBezTo>
                  <a:pt x="540865" y="242558"/>
                  <a:pt x="546489" y="242425"/>
                  <a:pt x="551132" y="244415"/>
                </a:cubicBezTo>
                <a:cubicBezTo>
                  <a:pt x="557699" y="247229"/>
                  <a:pt x="564292" y="250137"/>
                  <a:pt x="570302" y="254000"/>
                </a:cubicBezTo>
                <a:cubicBezTo>
                  <a:pt x="636879" y="296800"/>
                  <a:pt x="594351" y="279589"/>
                  <a:pt x="646981" y="297132"/>
                </a:cubicBezTo>
                <a:cubicBezTo>
                  <a:pt x="651773" y="301924"/>
                  <a:pt x="655433" y="308218"/>
                  <a:pt x="661358" y="311509"/>
                </a:cubicBezTo>
                <a:cubicBezTo>
                  <a:pt x="670190" y="316416"/>
                  <a:pt x="690113" y="321094"/>
                  <a:pt x="690113" y="321094"/>
                </a:cubicBezTo>
                <a:cubicBezTo>
                  <a:pt x="696503" y="325887"/>
                  <a:pt x="702383" y="331447"/>
                  <a:pt x="709283" y="335472"/>
                </a:cubicBezTo>
                <a:cubicBezTo>
                  <a:pt x="721625" y="342671"/>
                  <a:pt x="734842" y="348251"/>
                  <a:pt x="747622" y="354641"/>
                </a:cubicBezTo>
                <a:lnTo>
                  <a:pt x="766792" y="364226"/>
                </a:lnTo>
                <a:cubicBezTo>
                  <a:pt x="773182" y="367421"/>
                  <a:pt x="780018" y="369848"/>
                  <a:pt x="785962" y="373811"/>
                </a:cubicBezTo>
                <a:cubicBezTo>
                  <a:pt x="790754" y="377006"/>
                  <a:pt x="795187" y="380820"/>
                  <a:pt x="800339" y="383396"/>
                </a:cubicBezTo>
                <a:cubicBezTo>
                  <a:pt x="804858" y="385655"/>
                  <a:pt x="810198" y="385930"/>
                  <a:pt x="814717" y="388189"/>
                </a:cubicBezTo>
                <a:cubicBezTo>
                  <a:pt x="824461" y="393061"/>
                  <a:pt x="837110" y="403669"/>
                  <a:pt x="843471" y="412151"/>
                </a:cubicBezTo>
                <a:cubicBezTo>
                  <a:pt x="844429" y="413429"/>
                  <a:pt x="843471" y="415346"/>
                  <a:pt x="843471" y="416943"/>
                </a:cubicBezTo>
              </a:path>
            </a:pathLst>
          </a:custGeom>
          <a:noFill/>
          <a:ln w="12700" cmpd="sng">
            <a:solidFill>
              <a:srgbClr val="FFFFFF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491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3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repeatCount="4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repeatCount="2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8958507" y="2672916"/>
            <a:ext cx="1080120" cy="108012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5" name="Gerade Verbindung 14"/>
          <p:cNvCxnSpPr/>
          <p:nvPr/>
        </p:nvCxnSpPr>
        <p:spPr>
          <a:xfrm>
            <a:off x="8882915" y="4869160"/>
            <a:ext cx="1225331" cy="0"/>
          </a:xfrm>
          <a:prstGeom prst="line">
            <a:avLst/>
          </a:prstGeom>
          <a:ln w="571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1972502" y="1961447"/>
            <a:ext cx="1733746" cy="438850"/>
            <a:chOff x="685800" y="1733550"/>
            <a:chExt cx="1595578" cy="304800"/>
          </a:xfrm>
        </p:grpSpPr>
        <p:sp>
          <p:nvSpPr>
            <p:cNvPr id="5" name="Chevron 4"/>
            <p:cNvSpPr/>
            <p:nvPr/>
          </p:nvSpPr>
          <p:spPr>
            <a:xfrm>
              <a:off x="685800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1440291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605133" y="1961447"/>
            <a:ext cx="1733746" cy="438850"/>
            <a:chOff x="6862622" y="1733550"/>
            <a:chExt cx="1595578" cy="304800"/>
          </a:xfrm>
        </p:grpSpPr>
        <p:sp>
          <p:nvSpPr>
            <p:cNvPr id="14" name="Chevron 13"/>
            <p:cNvSpPr/>
            <p:nvPr/>
          </p:nvSpPr>
          <p:spPr>
            <a:xfrm>
              <a:off x="6862622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bg2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7617113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948949" y="1961447"/>
            <a:ext cx="1733746" cy="438850"/>
            <a:chOff x="5318416" y="1733550"/>
            <a:chExt cx="1595578" cy="304800"/>
          </a:xfrm>
        </p:grpSpPr>
        <p:sp>
          <p:nvSpPr>
            <p:cNvPr id="13" name="Chevron 12"/>
            <p:cNvSpPr/>
            <p:nvPr/>
          </p:nvSpPr>
          <p:spPr>
            <a:xfrm>
              <a:off x="5318416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4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6072907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292765" y="1961447"/>
            <a:ext cx="1733746" cy="438850"/>
            <a:chOff x="3774211" y="1733550"/>
            <a:chExt cx="1595578" cy="304800"/>
          </a:xfrm>
        </p:grpSpPr>
        <p:sp>
          <p:nvSpPr>
            <p:cNvPr id="12" name="Chevron 11"/>
            <p:cNvSpPr/>
            <p:nvPr/>
          </p:nvSpPr>
          <p:spPr>
            <a:xfrm>
              <a:off x="3774211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3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4528702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637356" y="1961447"/>
            <a:ext cx="1733746" cy="438850"/>
            <a:chOff x="2230005" y="1733550"/>
            <a:chExt cx="1595578" cy="304800"/>
          </a:xfrm>
        </p:grpSpPr>
        <p:sp>
          <p:nvSpPr>
            <p:cNvPr id="11" name="Chevron 10"/>
            <p:cNvSpPr/>
            <p:nvPr/>
          </p:nvSpPr>
          <p:spPr>
            <a:xfrm>
              <a:off x="2230005" y="1733550"/>
              <a:ext cx="1595578" cy="304800"/>
            </a:xfrm>
            <a:prstGeom prst="chevron">
              <a:avLst>
                <a:gd name="adj" fmla="val 32323"/>
              </a:avLst>
            </a:prstGeom>
            <a:solidFill>
              <a:schemeClr val="accent2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3014168" y="1833416"/>
              <a:ext cx="99393" cy="75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Topics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2480782" y="2863682"/>
            <a:ext cx="708120" cy="7081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7" name="Oval 16"/>
          <p:cNvSpPr/>
          <p:nvPr/>
        </p:nvSpPr>
        <p:spPr>
          <a:xfrm>
            <a:off x="4185785" y="2863682"/>
            <a:ext cx="708120" cy="70812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5829153" y="2863682"/>
            <a:ext cx="708120" cy="70812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7485337" y="2863682"/>
            <a:ext cx="708120" cy="70812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9141521" y="2863682"/>
            <a:ext cx="708120" cy="70812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H="1" flipV="1">
            <a:off x="2834842" y="2355682"/>
            <a:ext cx="0" cy="508000"/>
          </a:xfrm>
          <a:prstGeom prst="line">
            <a:avLst/>
          </a:prstGeom>
          <a:ln w="127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 flipV="1">
            <a:off x="4539845" y="2355682"/>
            <a:ext cx="0" cy="50800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6183213" y="2355682"/>
            <a:ext cx="0" cy="508000"/>
          </a:xfrm>
          <a:prstGeom prst="line">
            <a:avLst/>
          </a:prstGeom>
          <a:ln w="127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7839397" y="2355682"/>
            <a:ext cx="0" cy="508000"/>
          </a:xfrm>
          <a:prstGeom prst="line">
            <a:avLst/>
          </a:prstGeom>
          <a:ln w="12700" cmpd="sng"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9495581" y="2355682"/>
            <a:ext cx="0" cy="508000"/>
          </a:xfrm>
          <a:prstGeom prst="line">
            <a:avLst/>
          </a:prstGeom>
          <a:ln w="1270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1841935" y="3976324"/>
            <a:ext cx="1985813" cy="748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sz="2133">
                <a:latin typeface="Source Sans Pro"/>
                <a:cs typeface="Source Sans Pro"/>
              </a:rPr>
              <a:t>MEV at a glance</a:t>
            </a:r>
            <a:endParaRPr lang="en-US" sz="1467" dirty="0">
              <a:latin typeface="Source Sans Pro"/>
              <a:cs typeface="Source Sans Pro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546939" y="3976324"/>
            <a:ext cx="1985813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133" dirty="0">
                <a:latin typeface="Source Sans Pro"/>
                <a:cs typeface="Source Sans Pro"/>
              </a:rPr>
              <a:t>Quality</a:t>
            </a:r>
            <a:endParaRPr lang="en-US" sz="2133" dirty="0">
              <a:latin typeface="Source Sans Pro"/>
              <a:cs typeface="Source Sans Pro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190307" y="3976324"/>
            <a:ext cx="1985813" cy="7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133" dirty="0">
                <a:latin typeface="Source Sans Pro"/>
                <a:cs typeface="Source Sans Pro"/>
              </a:rPr>
              <a:t>Fields </a:t>
            </a:r>
            <a:r>
              <a:rPr lang="de-DE" sz="2133" dirty="0" err="1">
                <a:latin typeface="Source Sans Pro"/>
                <a:cs typeface="Source Sans Pro"/>
              </a:rPr>
              <a:t>of</a:t>
            </a:r>
            <a:r>
              <a:rPr lang="de-DE" sz="2133" dirty="0">
                <a:latin typeface="Source Sans Pro"/>
                <a:cs typeface="Source Sans Pro"/>
              </a:rPr>
              <a:t> </a:t>
            </a:r>
            <a:r>
              <a:rPr lang="de-DE" sz="2133" dirty="0" err="1">
                <a:latin typeface="Source Sans Pro"/>
                <a:cs typeface="Source Sans Pro"/>
              </a:rPr>
              <a:t>competence</a:t>
            </a:r>
            <a:endParaRPr lang="de-DE" sz="2133" dirty="0">
              <a:latin typeface="Source Sans Pro"/>
              <a:cs typeface="Source Sans Pro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918499" y="3976324"/>
            <a:ext cx="1854613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133" dirty="0">
                <a:latin typeface="Source Sans Pro"/>
                <a:cs typeface="Source Sans Pro"/>
              </a:rPr>
              <a:t>Service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502675" y="3976324"/>
            <a:ext cx="1985813" cy="42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133" dirty="0" err="1">
                <a:latin typeface="Source Sans Pro"/>
                <a:cs typeface="Source Sans Pro"/>
              </a:rPr>
              <a:t>Objectives</a:t>
            </a:r>
            <a:endParaRPr lang="de-DE" sz="2133" dirty="0">
              <a:latin typeface="Source Sans Pro"/>
              <a:cs typeface="Source Sans Pro"/>
            </a:endParaRPr>
          </a:p>
        </p:txBody>
      </p:sp>
      <p:sp useBgFill="1">
        <p:nvSpPr>
          <p:cNvPr id="67" name="Chevron 66"/>
          <p:cNvSpPr/>
          <p:nvPr/>
        </p:nvSpPr>
        <p:spPr bwMode="white">
          <a:xfrm>
            <a:off x="450634" y="1895815"/>
            <a:ext cx="1733746" cy="561077"/>
          </a:xfrm>
          <a:prstGeom prst="chevron">
            <a:avLst>
              <a:gd name="adj" fmla="val 32323"/>
            </a:avLst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44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66667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33" grpId="0"/>
      <p:bldP spid="38" grpId="0"/>
      <p:bldP spid="39" grpId="0"/>
      <p:bldP spid="40" grpId="0"/>
      <p:bldP spid="4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 descr="Ein Bild, das Person, drinnen enthält.&#10;&#10;Automatisch generierte Beschreibung">
            <a:extLst>
              <a:ext uri="{FF2B5EF4-FFF2-40B4-BE49-F238E27FC236}">
                <a16:creationId xmlns:a16="http://schemas.microsoft.com/office/drawing/2014/main" id="{C9CCF01A-B8CF-E441-9825-0FDB82262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11342"/>
            <a:ext cx="12180676" cy="7436786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0" y="-4651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alpha val="83000"/>
                </a:schemeClr>
              </a:gs>
              <a:gs pos="100000">
                <a:srgbClr val="362150"/>
              </a:gs>
            </a:gsLst>
            <a:lin ang="1428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What we will achieve by 2025</a:t>
            </a:r>
            <a:endParaRPr lang="de-DE" dirty="0"/>
          </a:p>
        </p:txBody>
      </p:sp>
      <p:sp>
        <p:nvSpPr>
          <p:cNvPr id="7" name="Rounded Rectangle 32"/>
          <p:cNvSpPr/>
          <p:nvPr/>
        </p:nvSpPr>
        <p:spPr>
          <a:xfrm>
            <a:off x="6845463" y="2983103"/>
            <a:ext cx="958761" cy="3434236"/>
          </a:xfrm>
          <a:custGeom>
            <a:avLst/>
            <a:gdLst>
              <a:gd name="connsiteX0" fmla="*/ 0 w 2011716"/>
              <a:gd name="connsiteY0" fmla="*/ 260698 h 4826000"/>
              <a:gd name="connsiteX1" fmla="*/ 260698 w 2011716"/>
              <a:gd name="connsiteY1" fmla="*/ 0 h 4826000"/>
              <a:gd name="connsiteX2" fmla="*/ 1751018 w 2011716"/>
              <a:gd name="connsiteY2" fmla="*/ 0 h 4826000"/>
              <a:gd name="connsiteX3" fmla="*/ 2011716 w 2011716"/>
              <a:gd name="connsiteY3" fmla="*/ 260698 h 4826000"/>
              <a:gd name="connsiteX4" fmla="*/ 2011716 w 2011716"/>
              <a:gd name="connsiteY4" fmla="*/ 4565302 h 4826000"/>
              <a:gd name="connsiteX5" fmla="*/ 1751018 w 2011716"/>
              <a:gd name="connsiteY5" fmla="*/ 4826000 h 4826000"/>
              <a:gd name="connsiteX6" fmla="*/ 260698 w 2011716"/>
              <a:gd name="connsiteY6" fmla="*/ 4826000 h 4826000"/>
              <a:gd name="connsiteX7" fmla="*/ 0 w 2011716"/>
              <a:gd name="connsiteY7" fmla="*/ 4565302 h 4826000"/>
              <a:gd name="connsiteX8" fmla="*/ 0 w 2011716"/>
              <a:gd name="connsiteY8" fmla="*/ 260698 h 4826000"/>
              <a:gd name="connsiteX0" fmla="*/ 2011716 w 2103156"/>
              <a:gd name="connsiteY0" fmla="*/ 4565302 h 4826000"/>
              <a:gd name="connsiteX1" fmla="*/ 1751018 w 2103156"/>
              <a:gd name="connsiteY1" fmla="*/ 4826000 h 4826000"/>
              <a:gd name="connsiteX2" fmla="*/ 260698 w 2103156"/>
              <a:gd name="connsiteY2" fmla="*/ 4826000 h 4826000"/>
              <a:gd name="connsiteX3" fmla="*/ 0 w 2103156"/>
              <a:gd name="connsiteY3" fmla="*/ 4565302 h 4826000"/>
              <a:gd name="connsiteX4" fmla="*/ 0 w 2103156"/>
              <a:gd name="connsiteY4" fmla="*/ 260698 h 4826000"/>
              <a:gd name="connsiteX5" fmla="*/ 260698 w 2103156"/>
              <a:gd name="connsiteY5" fmla="*/ 0 h 4826000"/>
              <a:gd name="connsiteX6" fmla="*/ 1751018 w 2103156"/>
              <a:gd name="connsiteY6" fmla="*/ 0 h 4826000"/>
              <a:gd name="connsiteX7" fmla="*/ 2011716 w 2103156"/>
              <a:gd name="connsiteY7" fmla="*/ 260698 h 4826000"/>
              <a:gd name="connsiteX8" fmla="*/ 2103156 w 2103156"/>
              <a:gd name="connsiteY8" fmla="*/ 4656742 h 4826000"/>
              <a:gd name="connsiteX0" fmla="*/ 2011716 w 2011716"/>
              <a:gd name="connsiteY0" fmla="*/ 4565302 h 4826000"/>
              <a:gd name="connsiteX1" fmla="*/ 1751018 w 2011716"/>
              <a:gd name="connsiteY1" fmla="*/ 4826000 h 4826000"/>
              <a:gd name="connsiteX2" fmla="*/ 260698 w 2011716"/>
              <a:gd name="connsiteY2" fmla="*/ 4826000 h 4826000"/>
              <a:gd name="connsiteX3" fmla="*/ 0 w 2011716"/>
              <a:gd name="connsiteY3" fmla="*/ 4565302 h 4826000"/>
              <a:gd name="connsiteX4" fmla="*/ 0 w 2011716"/>
              <a:gd name="connsiteY4" fmla="*/ 260698 h 4826000"/>
              <a:gd name="connsiteX5" fmla="*/ 260698 w 2011716"/>
              <a:gd name="connsiteY5" fmla="*/ 0 h 4826000"/>
              <a:gd name="connsiteX6" fmla="*/ 1751018 w 2011716"/>
              <a:gd name="connsiteY6" fmla="*/ 0 h 4826000"/>
              <a:gd name="connsiteX7" fmla="*/ 2011716 w 2011716"/>
              <a:gd name="connsiteY7" fmla="*/ 260698 h 4826000"/>
              <a:gd name="connsiteX0" fmla="*/ 1751018 w 2011716"/>
              <a:gd name="connsiteY0" fmla="*/ 4826000 h 4826000"/>
              <a:gd name="connsiteX1" fmla="*/ 260698 w 2011716"/>
              <a:gd name="connsiteY1" fmla="*/ 4826000 h 4826000"/>
              <a:gd name="connsiteX2" fmla="*/ 0 w 2011716"/>
              <a:gd name="connsiteY2" fmla="*/ 4565302 h 4826000"/>
              <a:gd name="connsiteX3" fmla="*/ 0 w 2011716"/>
              <a:gd name="connsiteY3" fmla="*/ 260698 h 4826000"/>
              <a:gd name="connsiteX4" fmla="*/ 260698 w 2011716"/>
              <a:gd name="connsiteY4" fmla="*/ 0 h 4826000"/>
              <a:gd name="connsiteX5" fmla="*/ 1751018 w 2011716"/>
              <a:gd name="connsiteY5" fmla="*/ 0 h 4826000"/>
              <a:gd name="connsiteX6" fmla="*/ 2011716 w 2011716"/>
              <a:gd name="connsiteY6" fmla="*/ 260698 h 4826000"/>
              <a:gd name="connsiteX0" fmla="*/ 260698 w 2011716"/>
              <a:gd name="connsiteY0" fmla="*/ 4826000 h 4826000"/>
              <a:gd name="connsiteX1" fmla="*/ 0 w 2011716"/>
              <a:gd name="connsiteY1" fmla="*/ 4565302 h 4826000"/>
              <a:gd name="connsiteX2" fmla="*/ 0 w 2011716"/>
              <a:gd name="connsiteY2" fmla="*/ 260698 h 4826000"/>
              <a:gd name="connsiteX3" fmla="*/ 260698 w 2011716"/>
              <a:gd name="connsiteY3" fmla="*/ 0 h 4826000"/>
              <a:gd name="connsiteX4" fmla="*/ 1751018 w 2011716"/>
              <a:gd name="connsiteY4" fmla="*/ 0 h 4826000"/>
              <a:gd name="connsiteX5" fmla="*/ 2011716 w 2011716"/>
              <a:gd name="connsiteY5" fmla="*/ 260698 h 4826000"/>
              <a:gd name="connsiteX0" fmla="*/ 0 w 2011716"/>
              <a:gd name="connsiteY0" fmla="*/ 4565302 h 4565302"/>
              <a:gd name="connsiteX1" fmla="*/ 0 w 2011716"/>
              <a:gd name="connsiteY1" fmla="*/ 260698 h 4565302"/>
              <a:gd name="connsiteX2" fmla="*/ 260698 w 2011716"/>
              <a:gd name="connsiteY2" fmla="*/ 0 h 4565302"/>
              <a:gd name="connsiteX3" fmla="*/ 1751018 w 2011716"/>
              <a:gd name="connsiteY3" fmla="*/ 0 h 4565302"/>
              <a:gd name="connsiteX4" fmla="*/ 2011716 w 2011716"/>
              <a:gd name="connsiteY4" fmla="*/ 260698 h 4565302"/>
              <a:gd name="connsiteX0" fmla="*/ 0 w 1751018"/>
              <a:gd name="connsiteY0" fmla="*/ 4565302 h 4565302"/>
              <a:gd name="connsiteX1" fmla="*/ 0 w 1751018"/>
              <a:gd name="connsiteY1" fmla="*/ 260698 h 4565302"/>
              <a:gd name="connsiteX2" fmla="*/ 260698 w 1751018"/>
              <a:gd name="connsiteY2" fmla="*/ 0 h 4565302"/>
              <a:gd name="connsiteX3" fmla="*/ 1751018 w 1751018"/>
              <a:gd name="connsiteY3" fmla="*/ 0 h 4565302"/>
              <a:gd name="connsiteX0" fmla="*/ 0 w 1751018"/>
              <a:gd name="connsiteY0" fmla="*/ 5216681 h 5216681"/>
              <a:gd name="connsiteX1" fmla="*/ 0 w 1751018"/>
              <a:gd name="connsiteY1" fmla="*/ 260698 h 5216681"/>
              <a:gd name="connsiteX2" fmla="*/ 260698 w 1751018"/>
              <a:gd name="connsiteY2" fmla="*/ 0 h 5216681"/>
              <a:gd name="connsiteX3" fmla="*/ 1751018 w 1751018"/>
              <a:gd name="connsiteY3" fmla="*/ 0 h 5216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1018" h="5216681">
                <a:moveTo>
                  <a:pt x="0" y="5216681"/>
                </a:moveTo>
                <a:lnTo>
                  <a:pt x="0" y="260698"/>
                </a:lnTo>
                <a:cubicBezTo>
                  <a:pt x="0" y="116718"/>
                  <a:pt x="116718" y="0"/>
                  <a:pt x="260698" y="0"/>
                </a:cubicBezTo>
                <a:lnTo>
                  <a:pt x="1751018" y="0"/>
                </a:lnTo>
              </a:path>
            </a:pathLst>
          </a:custGeom>
          <a:noFill/>
          <a:ln w="3556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8" name="Rounded Rectangle 32"/>
          <p:cNvSpPr/>
          <p:nvPr/>
        </p:nvSpPr>
        <p:spPr>
          <a:xfrm>
            <a:off x="7195246" y="5215900"/>
            <a:ext cx="626211" cy="1220731"/>
          </a:xfrm>
          <a:custGeom>
            <a:avLst/>
            <a:gdLst>
              <a:gd name="connsiteX0" fmla="*/ 0 w 2011716"/>
              <a:gd name="connsiteY0" fmla="*/ 260698 h 4826000"/>
              <a:gd name="connsiteX1" fmla="*/ 260698 w 2011716"/>
              <a:gd name="connsiteY1" fmla="*/ 0 h 4826000"/>
              <a:gd name="connsiteX2" fmla="*/ 1751018 w 2011716"/>
              <a:gd name="connsiteY2" fmla="*/ 0 h 4826000"/>
              <a:gd name="connsiteX3" fmla="*/ 2011716 w 2011716"/>
              <a:gd name="connsiteY3" fmla="*/ 260698 h 4826000"/>
              <a:gd name="connsiteX4" fmla="*/ 2011716 w 2011716"/>
              <a:gd name="connsiteY4" fmla="*/ 4565302 h 4826000"/>
              <a:gd name="connsiteX5" fmla="*/ 1751018 w 2011716"/>
              <a:gd name="connsiteY5" fmla="*/ 4826000 h 4826000"/>
              <a:gd name="connsiteX6" fmla="*/ 260698 w 2011716"/>
              <a:gd name="connsiteY6" fmla="*/ 4826000 h 4826000"/>
              <a:gd name="connsiteX7" fmla="*/ 0 w 2011716"/>
              <a:gd name="connsiteY7" fmla="*/ 4565302 h 4826000"/>
              <a:gd name="connsiteX8" fmla="*/ 0 w 2011716"/>
              <a:gd name="connsiteY8" fmla="*/ 260698 h 4826000"/>
              <a:gd name="connsiteX0" fmla="*/ 2011716 w 2103156"/>
              <a:gd name="connsiteY0" fmla="*/ 4565302 h 4826000"/>
              <a:gd name="connsiteX1" fmla="*/ 1751018 w 2103156"/>
              <a:gd name="connsiteY1" fmla="*/ 4826000 h 4826000"/>
              <a:gd name="connsiteX2" fmla="*/ 260698 w 2103156"/>
              <a:gd name="connsiteY2" fmla="*/ 4826000 h 4826000"/>
              <a:gd name="connsiteX3" fmla="*/ 0 w 2103156"/>
              <a:gd name="connsiteY3" fmla="*/ 4565302 h 4826000"/>
              <a:gd name="connsiteX4" fmla="*/ 0 w 2103156"/>
              <a:gd name="connsiteY4" fmla="*/ 260698 h 4826000"/>
              <a:gd name="connsiteX5" fmla="*/ 260698 w 2103156"/>
              <a:gd name="connsiteY5" fmla="*/ 0 h 4826000"/>
              <a:gd name="connsiteX6" fmla="*/ 1751018 w 2103156"/>
              <a:gd name="connsiteY6" fmla="*/ 0 h 4826000"/>
              <a:gd name="connsiteX7" fmla="*/ 2011716 w 2103156"/>
              <a:gd name="connsiteY7" fmla="*/ 260698 h 4826000"/>
              <a:gd name="connsiteX8" fmla="*/ 2103156 w 2103156"/>
              <a:gd name="connsiteY8" fmla="*/ 4656742 h 4826000"/>
              <a:gd name="connsiteX0" fmla="*/ 2011716 w 2011716"/>
              <a:gd name="connsiteY0" fmla="*/ 4565302 h 4826000"/>
              <a:gd name="connsiteX1" fmla="*/ 1751018 w 2011716"/>
              <a:gd name="connsiteY1" fmla="*/ 4826000 h 4826000"/>
              <a:gd name="connsiteX2" fmla="*/ 260698 w 2011716"/>
              <a:gd name="connsiteY2" fmla="*/ 4826000 h 4826000"/>
              <a:gd name="connsiteX3" fmla="*/ 0 w 2011716"/>
              <a:gd name="connsiteY3" fmla="*/ 4565302 h 4826000"/>
              <a:gd name="connsiteX4" fmla="*/ 0 w 2011716"/>
              <a:gd name="connsiteY4" fmla="*/ 260698 h 4826000"/>
              <a:gd name="connsiteX5" fmla="*/ 260698 w 2011716"/>
              <a:gd name="connsiteY5" fmla="*/ 0 h 4826000"/>
              <a:gd name="connsiteX6" fmla="*/ 1751018 w 2011716"/>
              <a:gd name="connsiteY6" fmla="*/ 0 h 4826000"/>
              <a:gd name="connsiteX7" fmla="*/ 2011716 w 2011716"/>
              <a:gd name="connsiteY7" fmla="*/ 260698 h 4826000"/>
              <a:gd name="connsiteX0" fmla="*/ 1751018 w 2011716"/>
              <a:gd name="connsiteY0" fmla="*/ 4826000 h 4826000"/>
              <a:gd name="connsiteX1" fmla="*/ 260698 w 2011716"/>
              <a:gd name="connsiteY1" fmla="*/ 4826000 h 4826000"/>
              <a:gd name="connsiteX2" fmla="*/ 0 w 2011716"/>
              <a:gd name="connsiteY2" fmla="*/ 4565302 h 4826000"/>
              <a:gd name="connsiteX3" fmla="*/ 0 w 2011716"/>
              <a:gd name="connsiteY3" fmla="*/ 260698 h 4826000"/>
              <a:gd name="connsiteX4" fmla="*/ 260698 w 2011716"/>
              <a:gd name="connsiteY4" fmla="*/ 0 h 4826000"/>
              <a:gd name="connsiteX5" fmla="*/ 1751018 w 2011716"/>
              <a:gd name="connsiteY5" fmla="*/ 0 h 4826000"/>
              <a:gd name="connsiteX6" fmla="*/ 2011716 w 2011716"/>
              <a:gd name="connsiteY6" fmla="*/ 260698 h 4826000"/>
              <a:gd name="connsiteX0" fmla="*/ 260698 w 2011716"/>
              <a:gd name="connsiteY0" fmla="*/ 4826000 h 4826000"/>
              <a:gd name="connsiteX1" fmla="*/ 0 w 2011716"/>
              <a:gd name="connsiteY1" fmla="*/ 4565302 h 4826000"/>
              <a:gd name="connsiteX2" fmla="*/ 0 w 2011716"/>
              <a:gd name="connsiteY2" fmla="*/ 260698 h 4826000"/>
              <a:gd name="connsiteX3" fmla="*/ 260698 w 2011716"/>
              <a:gd name="connsiteY3" fmla="*/ 0 h 4826000"/>
              <a:gd name="connsiteX4" fmla="*/ 1751018 w 2011716"/>
              <a:gd name="connsiteY4" fmla="*/ 0 h 4826000"/>
              <a:gd name="connsiteX5" fmla="*/ 2011716 w 2011716"/>
              <a:gd name="connsiteY5" fmla="*/ 260698 h 4826000"/>
              <a:gd name="connsiteX0" fmla="*/ 0 w 2011716"/>
              <a:gd name="connsiteY0" fmla="*/ 4565302 h 4565302"/>
              <a:gd name="connsiteX1" fmla="*/ 0 w 2011716"/>
              <a:gd name="connsiteY1" fmla="*/ 260698 h 4565302"/>
              <a:gd name="connsiteX2" fmla="*/ 260698 w 2011716"/>
              <a:gd name="connsiteY2" fmla="*/ 0 h 4565302"/>
              <a:gd name="connsiteX3" fmla="*/ 1751018 w 2011716"/>
              <a:gd name="connsiteY3" fmla="*/ 0 h 4565302"/>
              <a:gd name="connsiteX4" fmla="*/ 2011716 w 2011716"/>
              <a:gd name="connsiteY4" fmla="*/ 260698 h 4565302"/>
              <a:gd name="connsiteX0" fmla="*/ 0 w 1751018"/>
              <a:gd name="connsiteY0" fmla="*/ 4565302 h 4565302"/>
              <a:gd name="connsiteX1" fmla="*/ 0 w 1751018"/>
              <a:gd name="connsiteY1" fmla="*/ 260698 h 4565302"/>
              <a:gd name="connsiteX2" fmla="*/ 260698 w 1751018"/>
              <a:gd name="connsiteY2" fmla="*/ 0 h 4565302"/>
              <a:gd name="connsiteX3" fmla="*/ 1751018 w 1751018"/>
              <a:gd name="connsiteY3" fmla="*/ 0 h 456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1018" h="4565302">
                <a:moveTo>
                  <a:pt x="0" y="4565302"/>
                </a:moveTo>
                <a:lnTo>
                  <a:pt x="0" y="260698"/>
                </a:lnTo>
                <a:cubicBezTo>
                  <a:pt x="0" y="116718"/>
                  <a:pt x="116718" y="0"/>
                  <a:pt x="260698" y="0"/>
                </a:cubicBezTo>
                <a:lnTo>
                  <a:pt x="1751018" y="0"/>
                </a:lnTo>
              </a:path>
            </a:pathLst>
          </a:custGeom>
          <a:noFill/>
          <a:ln w="355600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9" name="Rounded Rectangle 32"/>
          <p:cNvSpPr/>
          <p:nvPr/>
        </p:nvSpPr>
        <p:spPr>
          <a:xfrm flipH="1">
            <a:off x="5274827" y="2480687"/>
            <a:ext cx="1236715" cy="3937913"/>
          </a:xfrm>
          <a:custGeom>
            <a:avLst/>
            <a:gdLst>
              <a:gd name="connsiteX0" fmla="*/ 0 w 2011716"/>
              <a:gd name="connsiteY0" fmla="*/ 260698 h 4826000"/>
              <a:gd name="connsiteX1" fmla="*/ 260698 w 2011716"/>
              <a:gd name="connsiteY1" fmla="*/ 0 h 4826000"/>
              <a:gd name="connsiteX2" fmla="*/ 1751018 w 2011716"/>
              <a:gd name="connsiteY2" fmla="*/ 0 h 4826000"/>
              <a:gd name="connsiteX3" fmla="*/ 2011716 w 2011716"/>
              <a:gd name="connsiteY3" fmla="*/ 260698 h 4826000"/>
              <a:gd name="connsiteX4" fmla="*/ 2011716 w 2011716"/>
              <a:gd name="connsiteY4" fmla="*/ 4565302 h 4826000"/>
              <a:gd name="connsiteX5" fmla="*/ 1751018 w 2011716"/>
              <a:gd name="connsiteY5" fmla="*/ 4826000 h 4826000"/>
              <a:gd name="connsiteX6" fmla="*/ 260698 w 2011716"/>
              <a:gd name="connsiteY6" fmla="*/ 4826000 h 4826000"/>
              <a:gd name="connsiteX7" fmla="*/ 0 w 2011716"/>
              <a:gd name="connsiteY7" fmla="*/ 4565302 h 4826000"/>
              <a:gd name="connsiteX8" fmla="*/ 0 w 2011716"/>
              <a:gd name="connsiteY8" fmla="*/ 260698 h 4826000"/>
              <a:gd name="connsiteX0" fmla="*/ 2011716 w 2103156"/>
              <a:gd name="connsiteY0" fmla="*/ 4565302 h 4826000"/>
              <a:gd name="connsiteX1" fmla="*/ 1751018 w 2103156"/>
              <a:gd name="connsiteY1" fmla="*/ 4826000 h 4826000"/>
              <a:gd name="connsiteX2" fmla="*/ 260698 w 2103156"/>
              <a:gd name="connsiteY2" fmla="*/ 4826000 h 4826000"/>
              <a:gd name="connsiteX3" fmla="*/ 0 w 2103156"/>
              <a:gd name="connsiteY3" fmla="*/ 4565302 h 4826000"/>
              <a:gd name="connsiteX4" fmla="*/ 0 w 2103156"/>
              <a:gd name="connsiteY4" fmla="*/ 260698 h 4826000"/>
              <a:gd name="connsiteX5" fmla="*/ 260698 w 2103156"/>
              <a:gd name="connsiteY5" fmla="*/ 0 h 4826000"/>
              <a:gd name="connsiteX6" fmla="*/ 1751018 w 2103156"/>
              <a:gd name="connsiteY6" fmla="*/ 0 h 4826000"/>
              <a:gd name="connsiteX7" fmla="*/ 2011716 w 2103156"/>
              <a:gd name="connsiteY7" fmla="*/ 260698 h 4826000"/>
              <a:gd name="connsiteX8" fmla="*/ 2103156 w 2103156"/>
              <a:gd name="connsiteY8" fmla="*/ 4656742 h 4826000"/>
              <a:gd name="connsiteX0" fmla="*/ 2011716 w 2011716"/>
              <a:gd name="connsiteY0" fmla="*/ 4565302 h 4826000"/>
              <a:gd name="connsiteX1" fmla="*/ 1751018 w 2011716"/>
              <a:gd name="connsiteY1" fmla="*/ 4826000 h 4826000"/>
              <a:gd name="connsiteX2" fmla="*/ 260698 w 2011716"/>
              <a:gd name="connsiteY2" fmla="*/ 4826000 h 4826000"/>
              <a:gd name="connsiteX3" fmla="*/ 0 w 2011716"/>
              <a:gd name="connsiteY3" fmla="*/ 4565302 h 4826000"/>
              <a:gd name="connsiteX4" fmla="*/ 0 w 2011716"/>
              <a:gd name="connsiteY4" fmla="*/ 260698 h 4826000"/>
              <a:gd name="connsiteX5" fmla="*/ 260698 w 2011716"/>
              <a:gd name="connsiteY5" fmla="*/ 0 h 4826000"/>
              <a:gd name="connsiteX6" fmla="*/ 1751018 w 2011716"/>
              <a:gd name="connsiteY6" fmla="*/ 0 h 4826000"/>
              <a:gd name="connsiteX7" fmla="*/ 2011716 w 2011716"/>
              <a:gd name="connsiteY7" fmla="*/ 260698 h 4826000"/>
              <a:gd name="connsiteX0" fmla="*/ 1751018 w 2011716"/>
              <a:gd name="connsiteY0" fmla="*/ 4826000 h 4826000"/>
              <a:gd name="connsiteX1" fmla="*/ 260698 w 2011716"/>
              <a:gd name="connsiteY1" fmla="*/ 4826000 h 4826000"/>
              <a:gd name="connsiteX2" fmla="*/ 0 w 2011716"/>
              <a:gd name="connsiteY2" fmla="*/ 4565302 h 4826000"/>
              <a:gd name="connsiteX3" fmla="*/ 0 w 2011716"/>
              <a:gd name="connsiteY3" fmla="*/ 260698 h 4826000"/>
              <a:gd name="connsiteX4" fmla="*/ 260698 w 2011716"/>
              <a:gd name="connsiteY4" fmla="*/ 0 h 4826000"/>
              <a:gd name="connsiteX5" fmla="*/ 1751018 w 2011716"/>
              <a:gd name="connsiteY5" fmla="*/ 0 h 4826000"/>
              <a:gd name="connsiteX6" fmla="*/ 2011716 w 2011716"/>
              <a:gd name="connsiteY6" fmla="*/ 260698 h 4826000"/>
              <a:gd name="connsiteX0" fmla="*/ 260698 w 2011716"/>
              <a:gd name="connsiteY0" fmla="*/ 4826000 h 4826000"/>
              <a:gd name="connsiteX1" fmla="*/ 0 w 2011716"/>
              <a:gd name="connsiteY1" fmla="*/ 4565302 h 4826000"/>
              <a:gd name="connsiteX2" fmla="*/ 0 w 2011716"/>
              <a:gd name="connsiteY2" fmla="*/ 260698 h 4826000"/>
              <a:gd name="connsiteX3" fmla="*/ 260698 w 2011716"/>
              <a:gd name="connsiteY3" fmla="*/ 0 h 4826000"/>
              <a:gd name="connsiteX4" fmla="*/ 1751018 w 2011716"/>
              <a:gd name="connsiteY4" fmla="*/ 0 h 4826000"/>
              <a:gd name="connsiteX5" fmla="*/ 2011716 w 2011716"/>
              <a:gd name="connsiteY5" fmla="*/ 260698 h 4826000"/>
              <a:gd name="connsiteX0" fmla="*/ 0 w 2011716"/>
              <a:gd name="connsiteY0" fmla="*/ 4565302 h 4565302"/>
              <a:gd name="connsiteX1" fmla="*/ 0 w 2011716"/>
              <a:gd name="connsiteY1" fmla="*/ 260698 h 4565302"/>
              <a:gd name="connsiteX2" fmla="*/ 260698 w 2011716"/>
              <a:gd name="connsiteY2" fmla="*/ 0 h 4565302"/>
              <a:gd name="connsiteX3" fmla="*/ 1751018 w 2011716"/>
              <a:gd name="connsiteY3" fmla="*/ 0 h 4565302"/>
              <a:gd name="connsiteX4" fmla="*/ 2011716 w 2011716"/>
              <a:gd name="connsiteY4" fmla="*/ 260698 h 4565302"/>
              <a:gd name="connsiteX0" fmla="*/ 0 w 1751018"/>
              <a:gd name="connsiteY0" fmla="*/ 4565302 h 4565302"/>
              <a:gd name="connsiteX1" fmla="*/ 0 w 1751018"/>
              <a:gd name="connsiteY1" fmla="*/ 260698 h 4565302"/>
              <a:gd name="connsiteX2" fmla="*/ 260698 w 1751018"/>
              <a:gd name="connsiteY2" fmla="*/ 0 h 4565302"/>
              <a:gd name="connsiteX3" fmla="*/ 1751018 w 1751018"/>
              <a:gd name="connsiteY3" fmla="*/ 0 h 456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1018" h="4565302">
                <a:moveTo>
                  <a:pt x="0" y="4565302"/>
                </a:moveTo>
                <a:lnTo>
                  <a:pt x="0" y="260698"/>
                </a:lnTo>
                <a:cubicBezTo>
                  <a:pt x="0" y="116718"/>
                  <a:pt x="116718" y="0"/>
                  <a:pt x="260698" y="0"/>
                </a:cubicBezTo>
                <a:lnTo>
                  <a:pt x="1751018" y="0"/>
                </a:lnTo>
              </a:path>
            </a:pathLst>
          </a:custGeom>
          <a:noFill/>
          <a:ln w="3556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0" name="Rounded Rectangle 32"/>
          <p:cNvSpPr/>
          <p:nvPr/>
        </p:nvSpPr>
        <p:spPr>
          <a:xfrm flipH="1">
            <a:off x="5248840" y="4005065"/>
            <a:ext cx="926585" cy="2413538"/>
          </a:xfrm>
          <a:custGeom>
            <a:avLst/>
            <a:gdLst>
              <a:gd name="connsiteX0" fmla="*/ 0 w 2011716"/>
              <a:gd name="connsiteY0" fmla="*/ 260698 h 4826000"/>
              <a:gd name="connsiteX1" fmla="*/ 260698 w 2011716"/>
              <a:gd name="connsiteY1" fmla="*/ 0 h 4826000"/>
              <a:gd name="connsiteX2" fmla="*/ 1751018 w 2011716"/>
              <a:gd name="connsiteY2" fmla="*/ 0 h 4826000"/>
              <a:gd name="connsiteX3" fmla="*/ 2011716 w 2011716"/>
              <a:gd name="connsiteY3" fmla="*/ 260698 h 4826000"/>
              <a:gd name="connsiteX4" fmla="*/ 2011716 w 2011716"/>
              <a:gd name="connsiteY4" fmla="*/ 4565302 h 4826000"/>
              <a:gd name="connsiteX5" fmla="*/ 1751018 w 2011716"/>
              <a:gd name="connsiteY5" fmla="*/ 4826000 h 4826000"/>
              <a:gd name="connsiteX6" fmla="*/ 260698 w 2011716"/>
              <a:gd name="connsiteY6" fmla="*/ 4826000 h 4826000"/>
              <a:gd name="connsiteX7" fmla="*/ 0 w 2011716"/>
              <a:gd name="connsiteY7" fmla="*/ 4565302 h 4826000"/>
              <a:gd name="connsiteX8" fmla="*/ 0 w 2011716"/>
              <a:gd name="connsiteY8" fmla="*/ 260698 h 4826000"/>
              <a:gd name="connsiteX0" fmla="*/ 2011716 w 2103156"/>
              <a:gd name="connsiteY0" fmla="*/ 4565302 h 4826000"/>
              <a:gd name="connsiteX1" fmla="*/ 1751018 w 2103156"/>
              <a:gd name="connsiteY1" fmla="*/ 4826000 h 4826000"/>
              <a:gd name="connsiteX2" fmla="*/ 260698 w 2103156"/>
              <a:gd name="connsiteY2" fmla="*/ 4826000 h 4826000"/>
              <a:gd name="connsiteX3" fmla="*/ 0 w 2103156"/>
              <a:gd name="connsiteY3" fmla="*/ 4565302 h 4826000"/>
              <a:gd name="connsiteX4" fmla="*/ 0 w 2103156"/>
              <a:gd name="connsiteY4" fmla="*/ 260698 h 4826000"/>
              <a:gd name="connsiteX5" fmla="*/ 260698 w 2103156"/>
              <a:gd name="connsiteY5" fmla="*/ 0 h 4826000"/>
              <a:gd name="connsiteX6" fmla="*/ 1751018 w 2103156"/>
              <a:gd name="connsiteY6" fmla="*/ 0 h 4826000"/>
              <a:gd name="connsiteX7" fmla="*/ 2011716 w 2103156"/>
              <a:gd name="connsiteY7" fmla="*/ 260698 h 4826000"/>
              <a:gd name="connsiteX8" fmla="*/ 2103156 w 2103156"/>
              <a:gd name="connsiteY8" fmla="*/ 4656742 h 4826000"/>
              <a:gd name="connsiteX0" fmla="*/ 2011716 w 2011716"/>
              <a:gd name="connsiteY0" fmla="*/ 4565302 h 4826000"/>
              <a:gd name="connsiteX1" fmla="*/ 1751018 w 2011716"/>
              <a:gd name="connsiteY1" fmla="*/ 4826000 h 4826000"/>
              <a:gd name="connsiteX2" fmla="*/ 260698 w 2011716"/>
              <a:gd name="connsiteY2" fmla="*/ 4826000 h 4826000"/>
              <a:gd name="connsiteX3" fmla="*/ 0 w 2011716"/>
              <a:gd name="connsiteY3" fmla="*/ 4565302 h 4826000"/>
              <a:gd name="connsiteX4" fmla="*/ 0 w 2011716"/>
              <a:gd name="connsiteY4" fmla="*/ 260698 h 4826000"/>
              <a:gd name="connsiteX5" fmla="*/ 260698 w 2011716"/>
              <a:gd name="connsiteY5" fmla="*/ 0 h 4826000"/>
              <a:gd name="connsiteX6" fmla="*/ 1751018 w 2011716"/>
              <a:gd name="connsiteY6" fmla="*/ 0 h 4826000"/>
              <a:gd name="connsiteX7" fmla="*/ 2011716 w 2011716"/>
              <a:gd name="connsiteY7" fmla="*/ 260698 h 4826000"/>
              <a:gd name="connsiteX0" fmla="*/ 1751018 w 2011716"/>
              <a:gd name="connsiteY0" fmla="*/ 4826000 h 4826000"/>
              <a:gd name="connsiteX1" fmla="*/ 260698 w 2011716"/>
              <a:gd name="connsiteY1" fmla="*/ 4826000 h 4826000"/>
              <a:gd name="connsiteX2" fmla="*/ 0 w 2011716"/>
              <a:gd name="connsiteY2" fmla="*/ 4565302 h 4826000"/>
              <a:gd name="connsiteX3" fmla="*/ 0 w 2011716"/>
              <a:gd name="connsiteY3" fmla="*/ 260698 h 4826000"/>
              <a:gd name="connsiteX4" fmla="*/ 260698 w 2011716"/>
              <a:gd name="connsiteY4" fmla="*/ 0 h 4826000"/>
              <a:gd name="connsiteX5" fmla="*/ 1751018 w 2011716"/>
              <a:gd name="connsiteY5" fmla="*/ 0 h 4826000"/>
              <a:gd name="connsiteX6" fmla="*/ 2011716 w 2011716"/>
              <a:gd name="connsiteY6" fmla="*/ 260698 h 4826000"/>
              <a:gd name="connsiteX0" fmla="*/ 260698 w 2011716"/>
              <a:gd name="connsiteY0" fmla="*/ 4826000 h 4826000"/>
              <a:gd name="connsiteX1" fmla="*/ 0 w 2011716"/>
              <a:gd name="connsiteY1" fmla="*/ 4565302 h 4826000"/>
              <a:gd name="connsiteX2" fmla="*/ 0 w 2011716"/>
              <a:gd name="connsiteY2" fmla="*/ 260698 h 4826000"/>
              <a:gd name="connsiteX3" fmla="*/ 260698 w 2011716"/>
              <a:gd name="connsiteY3" fmla="*/ 0 h 4826000"/>
              <a:gd name="connsiteX4" fmla="*/ 1751018 w 2011716"/>
              <a:gd name="connsiteY4" fmla="*/ 0 h 4826000"/>
              <a:gd name="connsiteX5" fmla="*/ 2011716 w 2011716"/>
              <a:gd name="connsiteY5" fmla="*/ 260698 h 4826000"/>
              <a:gd name="connsiteX0" fmla="*/ 0 w 2011716"/>
              <a:gd name="connsiteY0" fmla="*/ 4565302 h 4565302"/>
              <a:gd name="connsiteX1" fmla="*/ 0 w 2011716"/>
              <a:gd name="connsiteY1" fmla="*/ 260698 h 4565302"/>
              <a:gd name="connsiteX2" fmla="*/ 260698 w 2011716"/>
              <a:gd name="connsiteY2" fmla="*/ 0 h 4565302"/>
              <a:gd name="connsiteX3" fmla="*/ 1751018 w 2011716"/>
              <a:gd name="connsiteY3" fmla="*/ 0 h 4565302"/>
              <a:gd name="connsiteX4" fmla="*/ 2011716 w 2011716"/>
              <a:gd name="connsiteY4" fmla="*/ 260698 h 4565302"/>
              <a:gd name="connsiteX0" fmla="*/ 0 w 1751018"/>
              <a:gd name="connsiteY0" fmla="*/ 4565302 h 4565302"/>
              <a:gd name="connsiteX1" fmla="*/ 0 w 1751018"/>
              <a:gd name="connsiteY1" fmla="*/ 260698 h 4565302"/>
              <a:gd name="connsiteX2" fmla="*/ 260698 w 1751018"/>
              <a:gd name="connsiteY2" fmla="*/ 0 h 4565302"/>
              <a:gd name="connsiteX3" fmla="*/ 1751018 w 1751018"/>
              <a:gd name="connsiteY3" fmla="*/ 0 h 456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1018" h="4565302">
                <a:moveTo>
                  <a:pt x="0" y="4565302"/>
                </a:moveTo>
                <a:lnTo>
                  <a:pt x="0" y="260698"/>
                </a:lnTo>
                <a:cubicBezTo>
                  <a:pt x="0" y="116718"/>
                  <a:pt x="116718" y="0"/>
                  <a:pt x="260698" y="0"/>
                </a:cubicBezTo>
                <a:lnTo>
                  <a:pt x="1751018" y="0"/>
                </a:lnTo>
              </a:path>
            </a:pathLst>
          </a:custGeom>
          <a:noFill/>
          <a:ln w="3556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1" name="Rounded Rectangle 32"/>
          <p:cNvSpPr/>
          <p:nvPr/>
        </p:nvSpPr>
        <p:spPr>
          <a:xfrm flipH="1">
            <a:off x="5240043" y="5741492"/>
            <a:ext cx="599535" cy="677109"/>
          </a:xfrm>
          <a:custGeom>
            <a:avLst/>
            <a:gdLst>
              <a:gd name="connsiteX0" fmla="*/ 0 w 2011716"/>
              <a:gd name="connsiteY0" fmla="*/ 260698 h 4826000"/>
              <a:gd name="connsiteX1" fmla="*/ 260698 w 2011716"/>
              <a:gd name="connsiteY1" fmla="*/ 0 h 4826000"/>
              <a:gd name="connsiteX2" fmla="*/ 1751018 w 2011716"/>
              <a:gd name="connsiteY2" fmla="*/ 0 h 4826000"/>
              <a:gd name="connsiteX3" fmla="*/ 2011716 w 2011716"/>
              <a:gd name="connsiteY3" fmla="*/ 260698 h 4826000"/>
              <a:gd name="connsiteX4" fmla="*/ 2011716 w 2011716"/>
              <a:gd name="connsiteY4" fmla="*/ 4565302 h 4826000"/>
              <a:gd name="connsiteX5" fmla="*/ 1751018 w 2011716"/>
              <a:gd name="connsiteY5" fmla="*/ 4826000 h 4826000"/>
              <a:gd name="connsiteX6" fmla="*/ 260698 w 2011716"/>
              <a:gd name="connsiteY6" fmla="*/ 4826000 h 4826000"/>
              <a:gd name="connsiteX7" fmla="*/ 0 w 2011716"/>
              <a:gd name="connsiteY7" fmla="*/ 4565302 h 4826000"/>
              <a:gd name="connsiteX8" fmla="*/ 0 w 2011716"/>
              <a:gd name="connsiteY8" fmla="*/ 260698 h 4826000"/>
              <a:gd name="connsiteX0" fmla="*/ 2011716 w 2103156"/>
              <a:gd name="connsiteY0" fmla="*/ 4565302 h 4826000"/>
              <a:gd name="connsiteX1" fmla="*/ 1751018 w 2103156"/>
              <a:gd name="connsiteY1" fmla="*/ 4826000 h 4826000"/>
              <a:gd name="connsiteX2" fmla="*/ 260698 w 2103156"/>
              <a:gd name="connsiteY2" fmla="*/ 4826000 h 4826000"/>
              <a:gd name="connsiteX3" fmla="*/ 0 w 2103156"/>
              <a:gd name="connsiteY3" fmla="*/ 4565302 h 4826000"/>
              <a:gd name="connsiteX4" fmla="*/ 0 w 2103156"/>
              <a:gd name="connsiteY4" fmla="*/ 260698 h 4826000"/>
              <a:gd name="connsiteX5" fmla="*/ 260698 w 2103156"/>
              <a:gd name="connsiteY5" fmla="*/ 0 h 4826000"/>
              <a:gd name="connsiteX6" fmla="*/ 1751018 w 2103156"/>
              <a:gd name="connsiteY6" fmla="*/ 0 h 4826000"/>
              <a:gd name="connsiteX7" fmla="*/ 2011716 w 2103156"/>
              <a:gd name="connsiteY7" fmla="*/ 260698 h 4826000"/>
              <a:gd name="connsiteX8" fmla="*/ 2103156 w 2103156"/>
              <a:gd name="connsiteY8" fmla="*/ 4656742 h 4826000"/>
              <a:gd name="connsiteX0" fmla="*/ 2011716 w 2011716"/>
              <a:gd name="connsiteY0" fmla="*/ 4565302 h 4826000"/>
              <a:gd name="connsiteX1" fmla="*/ 1751018 w 2011716"/>
              <a:gd name="connsiteY1" fmla="*/ 4826000 h 4826000"/>
              <a:gd name="connsiteX2" fmla="*/ 260698 w 2011716"/>
              <a:gd name="connsiteY2" fmla="*/ 4826000 h 4826000"/>
              <a:gd name="connsiteX3" fmla="*/ 0 w 2011716"/>
              <a:gd name="connsiteY3" fmla="*/ 4565302 h 4826000"/>
              <a:gd name="connsiteX4" fmla="*/ 0 w 2011716"/>
              <a:gd name="connsiteY4" fmla="*/ 260698 h 4826000"/>
              <a:gd name="connsiteX5" fmla="*/ 260698 w 2011716"/>
              <a:gd name="connsiteY5" fmla="*/ 0 h 4826000"/>
              <a:gd name="connsiteX6" fmla="*/ 1751018 w 2011716"/>
              <a:gd name="connsiteY6" fmla="*/ 0 h 4826000"/>
              <a:gd name="connsiteX7" fmla="*/ 2011716 w 2011716"/>
              <a:gd name="connsiteY7" fmla="*/ 260698 h 4826000"/>
              <a:gd name="connsiteX0" fmla="*/ 1751018 w 2011716"/>
              <a:gd name="connsiteY0" fmla="*/ 4826000 h 4826000"/>
              <a:gd name="connsiteX1" fmla="*/ 260698 w 2011716"/>
              <a:gd name="connsiteY1" fmla="*/ 4826000 h 4826000"/>
              <a:gd name="connsiteX2" fmla="*/ 0 w 2011716"/>
              <a:gd name="connsiteY2" fmla="*/ 4565302 h 4826000"/>
              <a:gd name="connsiteX3" fmla="*/ 0 w 2011716"/>
              <a:gd name="connsiteY3" fmla="*/ 260698 h 4826000"/>
              <a:gd name="connsiteX4" fmla="*/ 260698 w 2011716"/>
              <a:gd name="connsiteY4" fmla="*/ 0 h 4826000"/>
              <a:gd name="connsiteX5" fmla="*/ 1751018 w 2011716"/>
              <a:gd name="connsiteY5" fmla="*/ 0 h 4826000"/>
              <a:gd name="connsiteX6" fmla="*/ 2011716 w 2011716"/>
              <a:gd name="connsiteY6" fmla="*/ 260698 h 4826000"/>
              <a:gd name="connsiteX0" fmla="*/ 260698 w 2011716"/>
              <a:gd name="connsiteY0" fmla="*/ 4826000 h 4826000"/>
              <a:gd name="connsiteX1" fmla="*/ 0 w 2011716"/>
              <a:gd name="connsiteY1" fmla="*/ 4565302 h 4826000"/>
              <a:gd name="connsiteX2" fmla="*/ 0 w 2011716"/>
              <a:gd name="connsiteY2" fmla="*/ 260698 h 4826000"/>
              <a:gd name="connsiteX3" fmla="*/ 260698 w 2011716"/>
              <a:gd name="connsiteY3" fmla="*/ 0 h 4826000"/>
              <a:gd name="connsiteX4" fmla="*/ 1751018 w 2011716"/>
              <a:gd name="connsiteY4" fmla="*/ 0 h 4826000"/>
              <a:gd name="connsiteX5" fmla="*/ 2011716 w 2011716"/>
              <a:gd name="connsiteY5" fmla="*/ 260698 h 4826000"/>
              <a:gd name="connsiteX0" fmla="*/ 0 w 2011716"/>
              <a:gd name="connsiteY0" fmla="*/ 4565302 h 4565302"/>
              <a:gd name="connsiteX1" fmla="*/ 0 w 2011716"/>
              <a:gd name="connsiteY1" fmla="*/ 260698 h 4565302"/>
              <a:gd name="connsiteX2" fmla="*/ 260698 w 2011716"/>
              <a:gd name="connsiteY2" fmla="*/ 0 h 4565302"/>
              <a:gd name="connsiteX3" fmla="*/ 1751018 w 2011716"/>
              <a:gd name="connsiteY3" fmla="*/ 0 h 4565302"/>
              <a:gd name="connsiteX4" fmla="*/ 2011716 w 2011716"/>
              <a:gd name="connsiteY4" fmla="*/ 260698 h 4565302"/>
              <a:gd name="connsiteX0" fmla="*/ 0 w 1751018"/>
              <a:gd name="connsiteY0" fmla="*/ 4565302 h 4565302"/>
              <a:gd name="connsiteX1" fmla="*/ 0 w 1751018"/>
              <a:gd name="connsiteY1" fmla="*/ 260698 h 4565302"/>
              <a:gd name="connsiteX2" fmla="*/ 260698 w 1751018"/>
              <a:gd name="connsiteY2" fmla="*/ 0 h 4565302"/>
              <a:gd name="connsiteX3" fmla="*/ 1751018 w 1751018"/>
              <a:gd name="connsiteY3" fmla="*/ 0 h 456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1018" h="4565302">
                <a:moveTo>
                  <a:pt x="0" y="4565302"/>
                </a:moveTo>
                <a:lnTo>
                  <a:pt x="0" y="260698"/>
                </a:lnTo>
                <a:cubicBezTo>
                  <a:pt x="0" y="116718"/>
                  <a:pt x="116718" y="0"/>
                  <a:pt x="260698" y="0"/>
                </a:cubicBezTo>
                <a:lnTo>
                  <a:pt x="1751018" y="0"/>
                </a:lnTo>
              </a:path>
            </a:pathLst>
          </a:custGeom>
          <a:noFill/>
          <a:ln w="3556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7" name="Freeform 99"/>
          <p:cNvSpPr/>
          <p:nvPr/>
        </p:nvSpPr>
        <p:spPr>
          <a:xfrm>
            <a:off x="4351097" y="6418601"/>
            <a:ext cx="1672492" cy="430779"/>
          </a:xfrm>
          <a:custGeom>
            <a:avLst/>
            <a:gdLst>
              <a:gd name="connsiteX0" fmla="*/ 983443 w 1254369"/>
              <a:gd name="connsiteY0" fmla="*/ 0 h 323084"/>
              <a:gd name="connsiteX1" fmla="*/ 986644 w 1254369"/>
              <a:gd name="connsiteY1" fmla="*/ 0 h 323084"/>
              <a:gd name="connsiteX2" fmla="*/ 1058224 w 1254369"/>
              <a:gd name="connsiteY2" fmla="*/ 0 h 323084"/>
              <a:gd name="connsiteX3" fmla="*/ 1063213 w 1254369"/>
              <a:gd name="connsiteY3" fmla="*/ 0 h 323084"/>
              <a:gd name="connsiteX4" fmla="*/ 1174598 w 1254369"/>
              <a:gd name="connsiteY4" fmla="*/ 0 h 323084"/>
              <a:gd name="connsiteX5" fmla="*/ 1226451 w 1254369"/>
              <a:gd name="connsiteY5" fmla="*/ 0 h 323084"/>
              <a:gd name="connsiteX6" fmla="*/ 1254368 w 1254369"/>
              <a:gd name="connsiteY6" fmla="*/ 0 h 323084"/>
              <a:gd name="connsiteX7" fmla="*/ 1254369 w 1254369"/>
              <a:gd name="connsiteY7" fmla="*/ 0 h 323084"/>
              <a:gd name="connsiteX8" fmla="*/ 632881 w 1254369"/>
              <a:gd name="connsiteY8" fmla="*/ 323084 h 323084"/>
              <a:gd name="connsiteX9" fmla="*/ 488294 w 1254369"/>
              <a:gd name="connsiteY9" fmla="*/ 323084 h 323084"/>
              <a:gd name="connsiteX10" fmla="*/ 436736 w 1254369"/>
              <a:gd name="connsiteY10" fmla="*/ 323084 h 323084"/>
              <a:gd name="connsiteX11" fmla="*/ 408524 w 1254369"/>
              <a:gd name="connsiteY11" fmla="*/ 323084 h 323084"/>
              <a:gd name="connsiteX12" fmla="*/ 297139 w 1254369"/>
              <a:gd name="connsiteY12" fmla="*/ 323084 h 323084"/>
              <a:gd name="connsiteX13" fmla="*/ 239807 w 1254369"/>
              <a:gd name="connsiteY13" fmla="*/ 323084 h 323084"/>
              <a:gd name="connsiteX14" fmla="*/ 217369 w 1254369"/>
              <a:gd name="connsiteY14" fmla="*/ 323084 h 323084"/>
              <a:gd name="connsiteX15" fmla="*/ 0 w 1254369"/>
              <a:gd name="connsiteY15" fmla="*/ 323084 h 323084"/>
              <a:gd name="connsiteX16" fmla="*/ 972326 w 1254369"/>
              <a:gd name="connsiteY16" fmla="*/ 4689 h 323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54369" h="323084">
                <a:moveTo>
                  <a:pt x="983443" y="0"/>
                </a:moveTo>
                <a:lnTo>
                  <a:pt x="986644" y="0"/>
                </a:lnTo>
                <a:lnTo>
                  <a:pt x="1058224" y="0"/>
                </a:lnTo>
                <a:lnTo>
                  <a:pt x="1063213" y="0"/>
                </a:lnTo>
                <a:lnTo>
                  <a:pt x="1174598" y="0"/>
                </a:lnTo>
                <a:lnTo>
                  <a:pt x="1226451" y="0"/>
                </a:lnTo>
                <a:lnTo>
                  <a:pt x="1254368" y="0"/>
                </a:lnTo>
                <a:lnTo>
                  <a:pt x="1254369" y="0"/>
                </a:lnTo>
                <a:lnTo>
                  <a:pt x="632881" y="323084"/>
                </a:lnTo>
                <a:lnTo>
                  <a:pt x="488294" y="323084"/>
                </a:lnTo>
                <a:lnTo>
                  <a:pt x="436736" y="323084"/>
                </a:lnTo>
                <a:lnTo>
                  <a:pt x="408524" y="323084"/>
                </a:lnTo>
                <a:lnTo>
                  <a:pt x="297139" y="323084"/>
                </a:lnTo>
                <a:lnTo>
                  <a:pt x="239807" y="323084"/>
                </a:lnTo>
                <a:lnTo>
                  <a:pt x="217369" y="323084"/>
                </a:lnTo>
                <a:lnTo>
                  <a:pt x="0" y="323084"/>
                </a:lnTo>
                <a:lnTo>
                  <a:pt x="972326" y="468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18" name="Freeform 70"/>
          <p:cNvSpPr/>
          <p:nvPr/>
        </p:nvSpPr>
        <p:spPr>
          <a:xfrm>
            <a:off x="5169107" y="6418601"/>
            <a:ext cx="1181101" cy="430779"/>
          </a:xfrm>
          <a:custGeom>
            <a:avLst/>
            <a:gdLst>
              <a:gd name="connsiteX0" fmla="*/ 629306 w 885826"/>
              <a:gd name="connsiteY0" fmla="*/ 0 h 323084"/>
              <a:gd name="connsiteX1" fmla="*/ 629925 w 885826"/>
              <a:gd name="connsiteY1" fmla="*/ 0 h 323084"/>
              <a:gd name="connsiteX2" fmla="*/ 652708 w 885826"/>
              <a:gd name="connsiteY2" fmla="*/ 0 h 323084"/>
              <a:gd name="connsiteX3" fmla="*/ 668782 w 885826"/>
              <a:gd name="connsiteY3" fmla="*/ 0 h 323084"/>
              <a:gd name="connsiteX4" fmla="*/ 827277 w 885826"/>
              <a:gd name="connsiteY4" fmla="*/ 0 h 323084"/>
              <a:gd name="connsiteX5" fmla="*/ 859249 w 885826"/>
              <a:gd name="connsiteY5" fmla="*/ 0 h 323084"/>
              <a:gd name="connsiteX6" fmla="*/ 879231 w 885826"/>
              <a:gd name="connsiteY6" fmla="*/ 0 h 323084"/>
              <a:gd name="connsiteX7" fmla="*/ 885826 w 885826"/>
              <a:gd name="connsiteY7" fmla="*/ 0 h 323084"/>
              <a:gd name="connsiteX8" fmla="*/ 662921 w 885826"/>
              <a:gd name="connsiteY8" fmla="*/ 323084 h 323084"/>
              <a:gd name="connsiteX9" fmla="*/ 472220 w 885826"/>
              <a:gd name="connsiteY9" fmla="*/ 323084 h 323084"/>
              <a:gd name="connsiteX10" fmla="*/ 429803 w 885826"/>
              <a:gd name="connsiteY10" fmla="*/ 323084 h 323084"/>
              <a:gd name="connsiteX11" fmla="*/ 401174 w 885826"/>
              <a:gd name="connsiteY11" fmla="*/ 323084 h 323084"/>
              <a:gd name="connsiteX12" fmla="*/ 281753 w 885826"/>
              <a:gd name="connsiteY12" fmla="*/ 323084 h 323084"/>
              <a:gd name="connsiteX13" fmla="*/ 249925 w 885826"/>
              <a:gd name="connsiteY13" fmla="*/ 323084 h 323084"/>
              <a:gd name="connsiteX14" fmla="*/ 203822 w 885826"/>
              <a:gd name="connsiteY14" fmla="*/ 323084 h 323084"/>
              <a:gd name="connsiteX15" fmla="*/ 0 w 885826"/>
              <a:gd name="connsiteY15" fmla="*/ 323084 h 323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85826" h="323084">
                <a:moveTo>
                  <a:pt x="629306" y="0"/>
                </a:moveTo>
                <a:lnTo>
                  <a:pt x="629925" y="0"/>
                </a:lnTo>
                <a:lnTo>
                  <a:pt x="652708" y="0"/>
                </a:lnTo>
                <a:lnTo>
                  <a:pt x="668782" y="0"/>
                </a:lnTo>
                <a:lnTo>
                  <a:pt x="827277" y="0"/>
                </a:lnTo>
                <a:lnTo>
                  <a:pt x="859249" y="0"/>
                </a:lnTo>
                <a:lnTo>
                  <a:pt x="879231" y="0"/>
                </a:lnTo>
                <a:lnTo>
                  <a:pt x="885826" y="0"/>
                </a:lnTo>
                <a:lnTo>
                  <a:pt x="662921" y="323084"/>
                </a:lnTo>
                <a:lnTo>
                  <a:pt x="472220" y="323084"/>
                </a:lnTo>
                <a:lnTo>
                  <a:pt x="429803" y="323084"/>
                </a:lnTo>
                <a:lnTo>
                  <a:pt x="401174" y="323084"/>
                </a:lnTo>
                <a:lnTo>
                  <a:pt x="281753" y="323084"/>
                </a:lnTo>
                <a:lnTo>
                  <a:pt x="249925" y="323084"/>
                </a:lnTo>
                <a:lnTo>
                  <a:pt x="203822" y="323084"/>
                </a:lnTo>
                <a:lnTo>
                  <a:pt x="0" y="32308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 dirty="0"/>
          </a:p>
        </p:txBody>
      </p:sp>
      <p:sp>
        <p:nvSpPr>
          <p:cNvPr id="19" name="Freeform 66"/>
          <p:cNvSpPr/>
          <p:nvPr/>
        </p:nvSpPr>
        <p:spPr>
          <a:xfrm flipH="1">
            <a:off x="7002702" y="6429261"/>
            <a:ext cx="1672492" cy="430779"/>
          </a:xfrm>
          <a:custGeom>
            <a:avLst/>
            <a:gdLst>
              <a:gd name="connsiteX0" fmla="*/ 1254369 w 1254369"/>
              <a:gd name="connsiteY0" fmla="*/ 0 h 323084"/>
              <a:gd name="connsiteX1" fmla="*/ 1254368 w 1254369"/>
              <a:gd name="connsiteY1" fmla="*/ 0 h 323084"/>
              <a:gd name="connsiteX2" fmla="*/ 1226451 w 1254369"/>
              <a:gd name="connsiteY2" fmla="*/ 0 h 323084"/>
              <a:gd name="connsiteX3" fmla="*/ 1174598 w 1254369"/>
              <a:gd name="connsiteY3" fmla="*/ 0 h 323084"/>
              <a:gd name="connsiteX4" fmla="*/ 1063213 w 1254369"/>
              <a:gd name="connsiteY4" fmla="*/ 0 h 323084"/>
              <a:gd name="connsiteX5" fmla="*/ 1058224 w 1254369"/>
              <a:gd name="connsiteY5" fmla="*/ 0 h 323084"/>
              <a:gd name="connsiteX6" fmla="*/ 986644 w 1254369"/>
              <a:gd name="connsiteY6" fmla="*/ 0 h 323084"/>
              <a:gd name="connsiteX7" fmla="*/ 983443 w 1254369"/>
              <a:gd name="connsiteY7" fmla="*/ 0 h 323084"/>
              <a:gd name="connsiteX8" fmla="*/ 972326 w 1254369"/>
              <a:gd name="connsiteY8" fmla="*/ 4689 h 323084"/>
              <a:gd name="connsiteX9" fmla="*/ 0 w 1254369"/>
              <a:gd name="connsiteY9" fmla="*/ 323084 h 323084"/>
              <a:gd name="connsiteX10" fmla="*/ 217369 w 1254369"/>
              <a:gd name="connsiteY10" fmla="*/ 323084 h 323084"/>
              <a:gd name="connsiteX11" fmla="*/ 239807 w 1254369"/>
              <a:gd name="connsiteY11" fmla="*/ 323084 h 323084"/>
              <a:gd name="connsiteX12" fmla="*/ 297139 w 1254369"/>
              <a:gd name="connsiteY12" fmla="*/ 323084 h 323084"/>
              <a:gd name="connsiteX13" fmla="*/ 408524 w 1254369"/>
              <a:gd name="connsiteY13" fmla="*/ 323084 h 323084"/>
              <a:gd name="connsiteX14" fmla="*/ 436736 w 1254369"/>
              <a:gd name="connsiteY14" fmla="*/ 323084 h 323084"/>
              <a:gd name="connsiteX15" fmla="*/ 488294 w 1254369"/>
              <a:gd name="connsiteY15" fmla="*/ 323084 h 323084"/>
              <a:gd name="connsiteX16" fmla="*/ 632881 w 1254369"/>
              <a:gd name="connsiteY16" fmla="*/ 323084 h 323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54369" h="323084">
                <a:moveTo>
                  <a:pt x="1254369" y="0"/>
                </a:moveTo>
                <a:lnTo>
                  <a:pt x="1254368" y="0"/>
                </a:lnTo>
                <a:lnTo>
                  <a:pt x="1226451" y="0"/>
                </a:lnTo>
                <a:lnTo>
                  <a:pt x="1174598" y="0"/>
                </a:lnTo>
                <a:lnTo>
                  <a:pt x="1063213" y="0"/>
                </a:lnTo>
                <a:lnTo>
                  <a:pt x="1058224" y="0"/>
                </a:lnTo>
                <a:lnTo>
                  <a:pt x="986644" y="0"/>
                </a:lnTo>
                <a:lnTo>
                  <a:pt x="983443" y="0"/>
                </a:lnTo>
                <a:lnTo>
                  <a:pt x="972326" y="4689"/>
                </a:lnTo>
                <a:lnTo>
                  <a:pt x="0" y="323084"/>
                </a:lnTo>
                <a:lnTo>
                  <a:pt x="217369" y="323084"/>
                </a:lnTo>
                <a:lnTo>
                  <a:pt x="239807" y="323084"/>
                </a:lnTo>
                <a:lnTo>
                  <a:pt x="297139" y="323084"/>
                </a:lnTo>
                <a:lnTo>
                  <a:pt x="408524" y="323084"/>
                </a:lnTo>
                <a:lnTo>
                  <a:pt x="436736" y="323084"/>
                </a:lnTo>
                <a:lnTo>
                  <a:pt x="488294" y="323084"/>
                </a:lnTo>
                <a:lnTo>
                  <a:pt x="632881" y="323084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20" name="Freeform 67"/>
          <p:cNvSpPr/>
          <p:nvPr/>
        </p:nvSpPr>
        <p:spPr>
          <a:xfrm flipH="1">
            <a:off x="6666676" y="6417247"/>
            <a:ext cx="1172308" cy="430779"/>
          </a:xfrm>
          <a:custGeom>
            <a:avLst/>
            <a:gdLst>
              <a:gd name="connsiteX0" fmla="*/ 879231 w 879231"/>
              <a:gd name="connsiteY0" fmla="*/ 0 h 323084"/>
              <a:gd name="connsiteX1" fmla="*/ 871415 w 879231"/>
              <a:gd name="connsiteY1" fmla="*/ 0 h 323084"/>
              <a:gd name="connsiteX2" fmla="*/ 859249 w 879231"/>
              <a:gd name="connsiteY2" fmla="*/ 0 h 323084"/>
              <a:gd name="connsiteX3" fmla="*/ 827276 w 879231"/>
              <a:gd name="connsiteY3" fmla="*/ 0 h 323084"/>
              <a:gd name="connsiteX4" fmla="*/ 668782 w 879231"/>
              <a:gd name="connsiteY4" fmla="*/ 0 h 323084"/>
              <a:gd name="connsiteX5" fmla="*/ 652708 w 879231"/>
              <a:gd name="connsiteY5" fmla="*/ 0 h 323084"/>
              <a:gd name="connsiteX6" fmla="*/ 629924 w 879231"/>
              <a:gd name="connsiteY6" fmla="*/ 0 h 323084"/>
              <a:gd name="connsiteX7" fmla="*/ 629306 w 879231"/>
              <a:gd name="connsiteY7" fmla="*/ 0 h 323084"/>
              <a:gd name="connsiteX8" fmla="*/ 0 w 879231"/>
              <a:gd name="connsiteY8" fmla="*/ 323084 h 323084"/>
              <a:gd name="connsiteX9" fmla="*/ 203821 w 879231"/>
              <a:gd name="connsiteY9" fmla="*/ 323084 h 323084"/>
              <a:gd name="connsiteX10" fmla="*/ 249925 w 879231"/>
              <a:gd name="connsiteY10" fmla="*/ 323084 h 323084"/>
              <a:gd name="connsiteX11" fmla="*/ 281753 w 879231"/>
              <a:gd name="connsiteY11" fmla="*/ 323084 h 323084"/>
              <a:gd name="connsiteX12" fmla="*/ 401173 w 879231"/>
              <a:gd name="connsiteY12" fmla="*/ 323084 h 323084"/>
              <a:gd name="connsiteX13" fmla="*/ 429803 w 879231"/>
              <a:gd name="connsiteY13" fmla="*/ 323084 h 323084"/>
              <a:gd name="connsiteX14" fmla="*/ 472220 w 879231"/>
              <a:gd name="connsiteY14" fmla="*/ 323084 h 323084"/>
              <a:gd name="connsiteX15" fmla="*/ 648510 w 879231"/>
              <a:gd name="connsiteY15" fmla="*/ 323084 h 323084"/>
              <a:gd name="connsiteX16" fmla="*/ 867128 w 879231"/>
              <a:gd name="connsiteY16" fmla="*/ 6214 h 323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79231" h="323084">
                <a:moveTo>
                  <a:pt x="879231" y="0"/>
                </a:moveTo>
                <a:lnTo>
                  <a:pt x="871415" y="0"/>
                </a:lnTo>
                <a:lnTo>
                  <a:pt x="859249" y="0"/>
                </a:lnTo>
                <a:lnTo>
                  <a:pt x="827276" y="0"/>
                </a:lnTo>
                <a:lnTo>
                  <a:pt x="668782" y="0"/>
                </a:lnTo>
                <a:lnTo>
                  <a:pt x="652708" y="0"/>
                </a:lnTo>
                <a:lnTo>
                  <a:pt x="629924" y="0"/>
                </a:lnTo>
                <a:lnTo>
                  <a:pt x="629306" y="0"/>
                </a:lnTo>
                <a:lnTo>
                  <a:pt x="0" y="323084"/>
                </a:lnTo>
                <a:lnTo>
                  <a:pt x="203821" y="323084"/>
                </a:lnTo>
                <a:lnTo>
                  <a:pt x="249925" y="323084"/>
                </a:lnTo>
                <a:lnTo>
                  <a:pt x="281753" y="323084"/>
                </a:lnTo>
                <a:lnTo>
                  <a:pt x="401173" y="323084"/>
                </a:lnTo>
                <a:lnTo>
                  <a:pt x="429803" y="323084"/>
                </a:lnTo>
                <a:lnTo>
                  <a:pt x="472220" y="323084"/>
                </a:lnTo>
                <a:lnTo>
                  <a:pt x="648510" y="323084"/>
                </a:lnTo>
                <a:lnTo>
                  <a:pt x="867128" y="6214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 dirty="0"/>
          </a:p>
        </p:txBody>
      </p:sp>
      <p:sp>
        <p:nvSpPr>
          <p:cNvPr id="21" name="Freeform 68"/>
          <p:cNvSpPr/>
          <p:nvPr/>
        </p:nvSpPr>
        <p:spPr>
          <a:xfrm>
            <a:off x="6016507" y="6418601"/>
            <a:ext cx="968696" cy="430779"/>
          </a:xfrm>
          <a:custGeom>
            <a:avLst/>
            <a:gdLst>
              <a:gd name="connsiteX0" fmla="*/ 225425 w 726522"/>
              <a:gd name="connsiteY0" fmla="*/ 0 h 323084"/>
              <a:gd name="connsiteX1" fmla="*/ 247330 w 726522"/>
              <a:gd name="connsiteY1" fmla="*/ 0 h 323084"/>
              <a:gd name="connsiteX2" fmla="*/ 304861 w 726522"/>
              <a:gd name="connsiteY2" fmla="*/ 0 h 323084"/>
              <a:gd name="connsiteX3" fmla="*/ 448435 w 726522"/>
              <a:gd name="connsiteY3" fmla="*/ 0 h 323084"/>
              <a:gd name="connsiteX4" fmla="*/ 501097 w 726522"/>
              <a:gd name="connsiteY4" fmla="*/ 0 h 323084"/>
              <a:gd name="connsiteX5" fmla="*/ 504592 w 726522"/>
              <a:gd name="connsiteY5" fmla="*/ 0 h 323084"/>
              <a:gd name="connsiteX6" fmla="*/ 726522 w 726522"/>
              <a:gd name="connsiteY6" fmla="*/ 323084 h 323084"/>
              <a:gd name="connsiteX7" fmla="*/ 548998 w 726522"/>
              <a:gd name="connsiteY7" fmla="*/ 323084 h 323084"/>
              <a:gd name="connsiteX8" fmla="*/ 447355 w 726522"/>
              <a:gd name="connsiteY8" fmla="*/ 323084 h 323084"/>
              <a:gd name="connsiteX9" fmla="*/ 253767 w 726522"/>
              <a:gd name="connsiteY9" fmla="*/ 323084 h 323084"/>
              <a:gd name="connsiteX10" fmla="*/ 204298 w 726522"/>
              <a:gd name="connsiteY10" fmla="*/ 323084 h 323084"/>
              <a:gd name="connsiteX11" fmla="*/ 0 w 726522"/>
              <a:gd name="connsiteY11" fmla="*/ 323084 h 323084"/>
              <a:gd name="connsiteX12" fmla="*/ 235785 w 726522"/>
              <a:gd name="connsiteY12" fmla="*/ 15082 h 323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6522" h="323084">
                <a:moveTo>
                  <a:pt x="225425" y="0"/>
                </a:moveTo>
                <a:lnTo>
                  <a:pt x="247330" y="0"/>
                </a:lnTo>
                <a:lnTo>
                  <a:pt x="304861" y="0"/>
                </a:lnTo>
                <a:lnTo>
                  <a:pt x="448435" y="0"/>
                </a:lnTo>
                <a:lnTo>
                  <a:pt x="501097" y="0"/>
                </a:lnTo>
                <a:lnTo>
                  <a:pt x="504592" y="0"/>
                </a:lnTo>
                <a:lnTo>
                  <a:pt x="726522" y="323084"/>
                </a:lnTo>
                <a:lnTo>
                  <a:pt x="548998" y="323084"/>
                </a:lnTo>
                <a:lnTo>
                  <a:pt x="447355" y="323084"/>
                </a:lnTo>
                <a:lnTo>
                  <a:pt x="253767" y="323084"/>
                </a:lnTo>
                <a:lnTo>
                  <a:pt x="204298" y="323084"/>
                </a:lnTo>
                <a:lnTo>
                  <a:pt x="0" y="323084"/>
                </a:lnTo>
                <a:lnTo>
                  <a:pt x="235785" y="1508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 dirty="0"/>
          </a:p>
        </p:txBody>
      </p:sp>
      <p:sp>
        <p:nvSpPr>
          <p:cNvPr id="22" name="Oval 21"/>
          <p:cNvSpPr/>
          <p:nvPr/>
        </p:nvSpPr>
        <p:spPr>
          <a:xfrm>
            <a:off x="4496339" y="2060848"/>
            <a:ext cx="846667" cy="84666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7714811" y="2624518"/>
            <a:ext cx="846667" cy="84666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sz="3200" dirty="0">
              <a:solidFill>
                <a:srgbClr val="434343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7760123" y="4796238"/>
            <a:ext cx="846667" cy="846667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sz="3200" dirty="0">
              <a:solidFill>
                <a:srgbClr val="434343"/>
              </a:solidFill>
            </a:endParaRPr>
          </a:p>
        </p:txBody>
      </p:sp>
      <p:sp>
        <p:nvSpPr>
          <p:cNvPr id="34" name="Rectangle 86"/>
          <p:cNvSpPr/>
          <p:nvPr/>
        </p:nvSpPr>
        <p:spPr>
          <a:xfrm>
            <a:off x="8812216" y="2516462"/>
            <a:ext cx="3159029" cy="1015663"/>
          </a:xfrm>
          <a:prstGeom prst="rect">
            <a:avLst/>
          </a:prstGeom>
        </p:spPr>
        <p:txBody>
          <a:bodyPr wrap="square" lIns="0" tIns="0" bIns="0">
            <a:spAutoFit/>
          </a:bodyPr>
          <a:lstStyle/>
          <a:p>
            <a:pPr>
              <a:buClr>
                <a:schemeClr val="tx1"/>
              </a:buClr>
            </a:pPr>
            <a:r>
              <a:rPr sz="2200" dirty="0">
                <a:latin typeface="Source Sans Pro"/>
              </a:rPr>
              <a:t>Continuous investment in human resources and infrastructure</a:t>
            </a:r>
          </a:p>
        </p:txBody>
      </p:sp>
      <p:sp>
        <p:nvSpPr>
          <p:cNvPr id="37" name="Rectangle 89"/>
          <p:cNvSpPr/>
          <p:nvPr/>
        </p:nvSpPr>
        <p:spPr>
          <a:xfrm>
            <a:off x="8827545" y="4835181"/>
            <a:ext cx="3143700" cy="1400383"/>
          </a:xfrm>
          <a:prstGeom prst="rect">
            <a:avLst/>
          </a:prstGeom>
        </p:spPr>
        <p:txBody>
          <a:bodyPr wrap="square" lIns="0" bIns="0">
            <a:spAutoFit/>
          </a:bodyPr>
          <a:lstStyle/>
          <a:p>
            <a:r>
              <a:rPr sz="2200" dirty="0">
                <a:latin typeface="Source Sans Pro"/>
              </a:rPr>
              <a:t>Expansion of the sales </a:t>
            </a:r>
            <a:r>
              <a:rPr lang="de-DE" sz="2200" dirty="0" err="1">
                <a:latin typeface="Source Sans Pro"/>
              </a:rPr>
              <a:t>areas</a:t>
            </a:r>
            <a:r>
              <a:rPr lang="de-DE" sz="2200" dirty="0">
                <a:latin typeface="Source Sans Pro"/>
              </a:rPr>
              <a:t> </a:t>
            </a:r>
            <a:r>
              <a:rPr sz="2200" dirty="0">
                <a:latin typeface="Source Sans Pro"/>
              </a:rPr>
              <a:t>of Austria, Switzerland, Eastern </a:t>
            </a:r>
            <a:r>
              <a:rPr sz="2200" dirty="0" err="1">
                <a:latin typeface="Source Sans Pro"/>
              </a:rPr>
              <a:t>Europ</a:t>
            </a:r>
            <a:r>
              <a:rPr lang="de-DE" sz="2200" dirty="0">
                <a:latin typeface="Source Sans Pro"/>
              </a:rPr>
              <a:t>e</a:t>
            </a:r>
            <a:r>
              <a:rPr sz="2200" dirty="0">
                <a:latin typeface="Source Sans Pro"/>
              </a:rPr>
              <a:t>, Benelux</a:t>
            </a:r>
            <a:endParaRPr lang="en-US" sz="2200" dirty="0">
              <a:latin typeface="Source Sans Pro"/>
            </a:endParaRPr>
          </a:p>
        </p:txBody>
      </p:sp>
      <p:sp>
        <p:nvSpPr>
          <p:cNvPr id="40" name="Rectangle 92"/>
          <p:cNvSpPr/>
          <p:nvPr/>
        </p:nvSpPr>
        <p:spPr>
          <a:xfrm>
            <a:off x="620069" y="5441544"/>
            <a:ext cx="3764083" cy="384721"/>
          </a:xfrm>
          <a:prstGeom prst="rect">
            <a:avLst/>
          </a:prstGeom>
        </p:spPr>
        <p:txBody>
          <a:bodyPr wrap="square" lIns="0" bIns="0">
            <a:spAutoFit/>
          </a:bodyPr>
          <a:lstStyle/>
          <a:p>
            <a:pPr algn="r">
              <a:buClr>
                <a:schemeClr val="tx1"/>
              </a:buClr>
            </a:pPr>
            <a:r>
              <a:rPr lang="de-DE" sz="2200" dirty="0">
                <a:latin typeface="Source Sans Pro"/>
              </a:rPr>
              <a:t>Expansion </a:t>
            </a:r>
            <a:r>
              <a:rPr sz="2200" dirty="0">
                <a:latin typeface="Source Sans Pro"/>
              </a:rPr>
              <a:t>of customer base</a:t>
            </a:r>
          </a:p>
        </p:txBody>
      </p:sp>
      <p:sp>
        <p:nvSpPr>
          <p:cNvPr id="43" name="Rectangle 95"/>
          <p:cNvSpPr/>
          <p:nvPr/>
        </p:nvSpPr>
        <p:spPr>
          <a:xfrm>
            <a:off x="1183139" y="3674497"/>
            <a:ext cx="3149521" cy="1015663"/>
          </a:xfrm>
          <a:prstGeom prst="rect">
            <a:avLst/>
          </a:prstGeom>
        </p:spPr>
        <p:txBody>
          <a:bodyPr wrap="square" lIns="0" tIns="0" bIns="0">
            <a:spAutoFit/>
          </a:bodyPr>
          <a:lstStyle/>
          <a:p>
            <a:pPr algn="r">
              <a:buClr>
                <a:schemeClr val="tx1"/>
              </a:buClr>
            </a:pPr>
            <a:r>
              <a:rPr lang="en-US" sz="2200" dirty="0">
                <a:latin typeface="Source Sans Pro"/>
              </a:rPr>
              <a:t>Maintaining the sales target of &gt; €60 million/year. until 2025</a:t>
            </a:r>
            <a:endParaRPr lang="en-US" sz="2200" dirty="0">
              <a:latin typeface="Source Sans Pro"/>
            </a:endParaRPr>
          </a:p>
        </p:txBody>
      </p:sp>
      <p:sp>
        <p:nvSpPr>
          <p:cNvPr id="46" name="Rectangle 98"/>
          <p:cNvSpPr/>
          <p:nvPr/>
        </p:nvSpPr>
        <p:spPr>
          <a:xfrm>
            <a:off x="141585" y="1967440"/>
            <a:ext cx="4104456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buClr>
                <a:schemeClr val="tx1"/>
              </a:buClr>
            </a:pPr>
            <a:r>
              <a:rPr sz="2200" dirty="0">
                <a:latin typeface="Source Sans Pro"/>
                <a:cs typeface="Source Sans Pro"/>
              </a:rPr>
              <a:t>Preservation of the position as "Top Demand Creating Distributor" in Central Europe</a:t>
            </a:r>
          </a:p>
        </p:txBody>
      </p:sp>
      <p:sp>
        <p:nvSpPr>
          <p:cNvPr id="48" name="Freeform 123"/>
          <p:cNvSpPr>
            <a:spLocks noEditPoints="1"/>
          </p:cNvSpPr>
          <p:nvPr/>
        </p:nvSpPr>
        <p:spPr bwMode="auto">
          <a:xfrm>
            <a:off x="4600571" y="2190064"/>
            <a:ext cx="568535" cy="570416"/>
          </a:xfrm>
          <a:custGeom>
            <a:avLst/>
            <a:gdLst>
              <a:gd name="T0" fmla="*/ 529 w 676"/>
              <a:gd name="T1" fmla="*/ 279 h 678"/>
              <a:gd name="T2" fmla="*/ 431 w 676"/>
              <a:gd name="T3" fmla="*/ 293 h 678"/>
              <a:gd name="T4" fmla="*/ 409 w 676"/>
              <a:gd name="T5" fmla="*/ 210 h 678"/>
              <a:gd name="T6" fmla="*/ 367 w 676"/>
              <a:gd name="T7" fmla="*/ 125 h 678"/>
              <a:gd name="T8" fmla="*/ 401 w 676"/>
              <a:gd name="T9" fmla="*/ 58 h 678"/>
              <a:gd name="T10" fmla="*/ 504 w 676"/>
              <a:gd name="T11" fmla="*/ 6 h 678"/>
              <a:gd name="T12" fmla="*/ 579 w 676"/>
              <a:gd name="T13" fmla="*/ 18 h 678"/>
              <a:gd name="T14" fmla="*/ 659 w 676"/>
              <a:gd name="T15" fmla="*/ 100 h 678"/>
              <a:gd name="T16" fmla="*/ 676 w 676"/>
              <a:gd name="T17" fmla="*/ 169 h 678"/>
              <a:gd name="T18" fmla="*/ 605 w 676"/>
              <a:gd name="T19" fmla="*/ 241 h 678"/>
              <a:gd name="T20" fmla="*/ 558 w 676"/>
              <a:gd name="T21" fmla="*/ 314 h 678"/>
              <a:gd name="T22" fmla="*/ 539 w 676"/>
              <a:gd name="T23" fmla="*/ 267 h 678"/>
              <a:gd name="T24" fmla="*/ 590 w 676"/>
              <a:gd name="T25" fmla="*/ 242 h 678"/>
              <a:gd name="T26" fmla="*/ 626 w 676"/>
              <a:gd name="T27" fmla="*/ 172 h 678"/>
              <a:gd name="T28" fmla="*/ 655 w 676"/>
              <a:gd name="T29" fmla="*/ 114 h 678"/>
              <a:gd name="T30" fmla="*/ 566 w 676"/>
              <a:gd name="T31" fmla="*/ 67 h 678"/>
              <a:gd name="T32" fmla="*/ 517 w 676"/>
              <a:gd name="T33" fmla="*/ 15 h 678"/>
              <a:gd name="T34" fmla="*/ 500 w 676"/>
              <a:gd name="T35" fmla="*/ 56 h 678"/>
              <a:gd name="T36" fmla="*/ 401 w 676"/>
              <a:gd name="T37" fmla="*/ 73 h 678"/>
              <a:gd name="T38" fmla="*/ 413 w 676"/>
              <a:gd name="T39" fmla="*/ 144 h 678"/>
              <a:gd name="T40" fmla="*/ 422 w 676"/>
              <a:gd name="T41" fmla="*/ 215 h 678"/>
              <a:gd name="T42" fmla="*/ 463 w 676"/>
              <a:gd name="T43" fmla="*/ 255 h 678"/>
              <a:gd name="T44" fmla="*/ 532 w 676"/>
              <a:gd name="T45" fmla="*/ 264 h 678"/>
              <a:gd name="T46" fmla="*/ 478 w 676"/>
              <a:gd name="T47" fmla="*/ 160 h 678"/>
              <a:gd name="T48" fmla="*/ 517 w 676"/>
              <a:gd name="T49" fmla="*/ 199 h 678"/>
              <a:gd name="T50" fmla="*/ 517 w 676"/>
              <a:gd name="T51" fmla="*/ 185 h 678"/>
              <a:gd name="T52" fmla="*/ 258 w 676"/>
              <a:gd name="T53" fmla="*/ 678 h 678"/>
              <a:gd name="T54" fmla="*/ 233 w 676"/>
              <a:gd name="T55" fmla="*/ 615 h 678"/>
              <a:gd name="T56" fmla="*/ 105 w 676"/>
              <a:gd name="T57" fmla="*/ 628 h 678"/>
              <a:gd name="T58" fmla="*/ 90 w 676"/>
              <a:gd name="T59" fmla="*/ 522 h 678"/>
              <a:gd name="T60" fmla="*/ 0 w 676"/>
              <a:gd name="T61" fmla="*/ 424 h 678"/>
              <a:gd name="T62" fmla="*/ 14 w 676"/>
              <a:gd name="T63" fmla="*/ 350 h 678"/>
              <a:gd name="T64" fmla="*/ 91 w 676"/>
              <a:gd name="T65" fmla="*/ 229 h 678"/>
              <a:gd name="T66" fmla="*/ 159 w 676"/>
              <a:gd name="T67" fmla="*/ 185 h 678"/>
              <a:gd name="T68" fmla="*/ 276 w 676"/>
              <a:gd name="T69" fmla="*/ 222 h 678"/>
              <a:gd name="T70" fmla="*/ 378 w 676"/>
              <a:gd name="T71" fmla="*/ 190 h 678"/>
              <a:gd name="T72" fmla="*/ 423 w 676"/>
              <a:gd name="T73" fmla="*/ 310 h 678"/>
              <a:gd name="T74" fmla="*/ 513 w 676"/>
              <a:gd name="T75" fmla="*/ 370 h 678"/>
              <a:gd name="T76" fmla="*/ 456 w 676"/>
              <a:gd name="T77" fmla="*/ 419 h 678"/>
              <a:gd name="T78" fmla="*/ 494 w 676"/>
              <a:gd name="T79" fmla="*/ 527 h 678"/>
              <a:gd name="T80" fmla="*/ 393 w 676"/>
              <a:gd name="T81" fmla="*/ 564 h 678"/>
              <a:gd name="T82" fmla="*/ 325 w 676"/>
              <a:gd name="T83" fmla="*/ 669 h 678"/>
              <a:gd name="T84" fmla="*/ 165 w 676"/>
              <a:gd name="T85" fmla="*/ 577 h 678"/>
              <a:gd name="T86" fmla="*/ 261 w 676"/>
              <a:gd name="T87" fmla="*/ 664 h 678"/>
              <a:gd name="T88" fmla="*/ 323 w 676"/>
              <a:gd name="T89" fmla="*/ 591 h 678"/>
              <a:gd name="T90" fmla="*/ 449 w 676"/>
              <a:gd name="T91" fmla="*/ 573 h 678"/>
              <a:gd name="T92" fmla="*/ 432 w 676"/>
              <a:gd name="T93" fmla="*/ 479 h 678"/>
              <a:gd name="T94" fmla="*/ 445 w 676"/>
              <a:gd name="T95" fmla="*/ 396 h 678"/>
              <a:gd name="T96" fmla="*/ 421 w 676"/>
              <a:gd name="T97" fmla="*/ 325 h 678"/>
              <a:gd name="T98" fmla="*/ 356 w 676"/>
              <a:gd name="T99" fmla="*/ 258 h 678"/>
              <a:gd name="T100" fmla="*/ 286 w 676"/>
              <a:gd name="T101" fmla="*/ 233 h 678"/>
              <a:gd name="T102" fmla="*/ 199 w 676"/>
              <a:gd name="T103" fmla="*/ 245 h 678"/>
              <a:gd name="T104" fmla="*/ 106 w 676"/>
              <a:gd name="T105" fmla="*/ 228 h 678"/>
              <a:gd name="T106" fmla="*/ 85 w 676"/>
              <a:gd name="T107" fmla="*/ 357 h 678"/>
              <a:gd name="T108" fmla="*/ 14 w 676"/>
              <a:gd name="T109" fmla="*/ 419 h 678"/>
              <a:gd name="T110" fmla="*/ 104 w 676"/>
              <a:gd name="T111" fmla="*/ 519 h 678"/>
              <a:gd name="T112" fmla="*/ 109 w 676"/>
              <a:gd name="T113" fmla="*/ 613 h 678"/>
              <a:gd name="T114" fmla="*/ 258 w 676"/>
              <a:gd name="T115" fmla="*/ 484 h 678"/>
              <a:gd name="T116" fmla="*/ 323 w 676"/>
              <a:gd name="T117" fmla="*/ 419 h 678"/>
              <a:gd name="T118" fmla="*/ 207 w 676"/>
              <a:gd name="T119" fmla="*/ 419 h 678"/>
              <a:gd name="T120" fmla="*/ 258 w 676"/>
              <a:gd name="T121" fmla="*/ 368 h 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76" h="678">
                <a:moveTo>
                  <a:pt x="556" y="314"/>
                </a:moveTo>
                <a:cubicBezTo>
                  <a:pt x="554" y="314"/>
                  <a:pt x="551" y="313"/>
                  <a:pt x="550" y="311"/>
                </a:cubicBezTo>
                <a:cubicBezTo>
                  <a:pt x="529" y="279"/>
                  <a:pt x="529" y="279"/>
                  <a:pt x="529" y="279"/>
                </a:cubicBezTo>
                <a:cubicBezTo>
                  <a:pt x="508" y="281"/>
                  <a:pt x="488" y="277"/>
                  <a:pt x="468" y="269"/>
                </a:cubicBezTo>
                <a:cubicBezTo>
                  <a:pt x="439" y="293"/>
                  <a:pt x="439" y="293"/>
                  <a:pt x="439" y="293"/>
                </a:cubicBezTo>
                <a:cubicBezTo>
                  <a:pt x="437" y="295"/>
                  <a:pt x="433" y="295"/>
                  <a:pt x="431" y="293"/>
                </a:cubicBezTo>
                <a:cubicBezTo>
                  <a:pt x="412" y="281"/>
                  <a:pt x="397" y="266"/>
                  <a:pt x="385" y="248"/>
                </a:cubicBezTo>
                <a:cubicBezTo>
                  <a:pt x="383" y="245"/>
                  <a:pt x="383" y="242"/>
                  <a:pt x="385" y="239"/>
                </a:cubicBezTo>
                <a:cubicBezTo>
                  <a:pt x="409" y="210"/>
                  <a:pt x="409" y="210"/>
                  <a:pt x="409" y="210"/>
                </a:cubicBezTo>
                <a:cubicBezTo>
                  <a:pt x="401" y="194"/>
                  <a:pt x="398" y="177"/>
                  <a:pt x="398" y="160"/>
                </a:cubicBezTo>
                <a:cubicBezTo>
                  <a:pt x="398" y="155"/>
                  <a:pt x="398" y="151"/>
                  <a:pt x="398" y="146"/>
                </a:cubicBezTo>
                <a:cubicBezTo>
                  <a:pt x="367" y="125"/>
                  <a:pt x="367" y="125"/>
                  <a:pt x="367" y="125"/>
                </a:cubicBezTo>
                <a:cubicBezTo>
                  <a:pt x="364" y="124"/>
                  <a:pt x="363" y="120"/>
                  <a:pt x="364" y="117"/>
                </a:cubicBezTo>
                <a:cubicBezTo>
                  <a:pt x="370" y="96"/>
                  <a:pt x="380" y="77"/>
                  <a:pt x="393" y="60"/>
                </a:cubicBezTo>
                <a:cubicBezTo>
                  <a:pt x="395" y="57"/>
                  <a:pt x="399" y="57"/>
                  <a:pt x="401" y="58"/>
                </a:cubicBezTo>
                <a:cubicBezTo>
                  <a:pt x="437" y="71"/>
                  <a:pt x="437" y="71"/>
                  <a:pt x="437" y="71"/>
                </a:cubicBezTo>
                <a:cubicBezTo>
                  <a:pt x="453" y="57"/>
                  <a:pt x="472" y="47"/>
                  <a:pt x="494" y="43"/>
                </a:cubicBezTo>
                <a:cubicBezTo>
                  <a:pt x="504" y="6"/>
                  <a:pt x="504" y="6"/>
                  <a:pt x="504" y="6"/>
                </a:cubicBezTo>
                <a:cubicBezTo>
                  <a:pt x="505" y="3"/>
                  <a:pt x="507" y="1"/>
                  <a:pt x="510" y="1"/>
                </a:cubicBezTo>
                <a:cubicBezTo>
                  <a:pt x="532" y="0"/>
                  <a:pt x="554" y="4"/>
                  <a:pt x="574" y="11"/>
                </a:cubicBezTo>
                <a:cubicBezTo>
                  <a:pt x="577" y="12"/>
                  <a:pt x="579" y="15"/>
                  <a:pt x="579" y="18"/>
                </a:cubicBezTo>
                <a:cubicBezTo>
                  <a:pt x="577" y="56"/>
                  <a:pt x="577" y="56"/>
                  <a:pt x="577" y="56"/>
                </a:cubicBezTo>
                <a:cubicBezTo>
                  <a:pt x="596" y="67"/>
                  <a:pt x="611" y="83"/>
                  <a:pt x="621" y="102"/>
                </a:cubicBezTo>
                <a:cubicBezTo>
                  <a:pt x="659" y="100"/>
                  <a:pt x="659" y="100"/>
                  <a:pt x="659" y="100"/>
                </a:cubicBezTo>
                <a:cubicBezTo>
                  <a:pt x="662" y="100"/>
                  <a:pt x="665" y="102"/>
                  <a:pt x="666" y="105"/>
                </a:cubicBezTo>
                <a:cubicBezTo>
                  <a:pt x="673" y="122"/>
                  <a:pt x="676" y="141"/>
                  <a:pt x="676" y="160"/>
                </a:cubicBezTo>
                <a:cubicBezTo>
                  <a:pt x="676" y="163"/>
                  <a:pt x="676" y="166"/>
                  <a:pt x="676" y="169"/>
                </a:cubicBezTo>
                <a:cubicBezTo>
                  <a:pt x="676" y="172"/>
                  <a:pt x="674" y="174"/>
                  <a:pt x="671" y="175"/>
                </a:cubicBezTo>
                <a:cubicBezTo>
                  <a:pt x="634" y="185"/>
                  <a:pt x="634" y="185"/>
                  <a:pt x="634" y="185"/>
                </a:cubicBezTo>
                <a:cubicBezTo>
                  <a:pt x="629" y="206"/>
                  <a:pt x="619" y="225"/>
                  <a:pt x="605" y="241"/>
                </a:cubicBezTo>
                <a:cubicBezTo>
                  <a:pt x="618" y="277"/>
                  <a:pt x="618" y="277"/>
                  <a:pt x="618" y="277"/>
                </a:cubicBezTo>
                <a:cubicBezTo>
                  <a:pt x="619" y="279"/>
                  <a:pt x="618" y="283"/>
                  <a:pt x="616" y="284"/>
                </a:cubicBezTo>
                <a:cubicBezTo>
                  <a:pt x="598" y="298"/>
                  <a:pt x="579" y="308"/>
                  <a:pt x="558" y="314"/>
                </a:cubicBezTo>
                <a:cubicBezTo>
                  <a:pt x="557" y="314"/>
                  <a:pt x="557" y="314"/>
                  <a:pt x="556" y="314"/>
                </a:cubicBezTo>
                <a:close/>
                <a:moveTo>
                  <a:pt x="533" y="264"/>
                </a:moveTo>
                <a:cubicBezTo>
                  <a:pt x="535" y="264"/>
                  <a:pt x="538" y="265"/>
                  <a:pt x="539" y="267"/>
                </a:cubicBezTo>
                <a:cubicBezTo>
                  <a:pt x="559" y="299"/>
                  <a:pt x="559" y="299"/>
                  <a:pt x="559" y="299"/>
                </a:cubicBezTo>
                <a:cubicBezTo>
                  <a:pt x="575" y="294"/>
                  <a:pt x="590" y="286"/>
                  <a:pt x="603" y="277"/>
                </a:cubicBezTo>
                <a:cubicBezTo>
                  <a:pt x="590" y="242"/>
                  <a:pt x="590" y="242"/>
                  <a:pt x="590" y="242"/>
                </a:cubicBezTo>
                <a:cubicBezTo>
                  <a:pt x="589" y="239"/>
                  <a:pt x="590" y="236"/>
                  <a:pt x="592" y="234"/>
                </a:cubicBezTo>
                <a:cubicBezTo>
                  <a:pt x="607" y="219"/>
                  <a:pt x="617" y="199"/>
                  <a:pt x="621" y="178"/>
                </a:cubicBezTo>
                <a:cubicBezTo>
                  <a:pt x="621" y="175"/>
                  <a:pt x="623" y="173"/>
                  <a:pt x="626" y="172"/>
                </a:cubicBezTo>
                <a:cubicBezTo>
                  <a:pt x="662" y="163"/>
                  <a:pt x="662" y="163"/>
                  <a:pt x="662" y="163"/>
                </a:cubicBezTo>
                <a:cubicBezTo>
                  <a:pt x="662" y="162"/>
                  <a:pt x="662" y="161"/>
                  <a:pt x="662" y="160"/>
                </a:cubicBezTo>
                <a:cubicBezTo>
                  <a:pt x="662" y="144"/>
                  <a:pt x="660" y="129"/>
                  <a:pt x="655" y="114"/>
                </a:cubicBezTo>
                <a:cubicBezTo>
                  <a:pt x="618" y="116"/>
                  <a:pt x="618" y="116"/>
                  <a:pt x="618" y="116"/>
                </a:cubicBezTo>
                <a:cubicBezTo>
                  <a:pt x="615" y="116"/>
                  <a:pt x="612" y="114"/>
                  <a:pt x="611" y="112"/>
                </a:cubicBezTo>
                <a:cubicBezTo>
                  <a:pt x="601" y="92"/>
                  <a:pt x="586" y="77"/>
                  <a:pt x="566" y="67"/>
                </a:cubicBezTo>
                <a:cubicBezTo>
                  <a:pt x="564" y="65"/>
                  <a:pt x="562" y="63"/>
                  <a:pt x="563" y="60"/>
                </a:cubicBezTo>
                <a:cubicBezTo>
                  <a:pt x="565" y="23"/>
                  <a:pt x="565" y="23"/>
                  <a:pt x="565" y="23"/>
                </a:cubicBezTo>
                <a:cubicBezTo>
                  <a:pt x="549" y="17"/>
                  <a:pt x="533" y="15"/>
                  <a:pt x="517" y="15"/>
                </a:cubicBezTo>
                <a:cubicBezTo>
                  <a:pt x="517" y="15"/>
                  <a:pt x="516" y="15"/>
                  <a:pt x="516" y="15"/>
                </a:cubicBezTo>
                <a:cubicBezTo>
                  <a:pt x="506" y="51"/>
                  <a:pt x="506" y="51"/>
                  <a:pt x="506" y="51"/>
                </a:cubicBezTo>
                <a:cubicBezTo>
                  <a:pt x="505" y="53"/>
                  <a:pt x="503" y="55"/>
                  <a:pt x="500" y="56"/>
                </a:cubicBezTo>
                <a:cubicBezTo>
                  <a:pt x="479" y="59"/>
                  <a:pt x="459" y="69"/>
                  <a:pt x="443" y="84"/>
                </a:cubicBezTo>
                <a:cubicBezTo>
                  <a:pt x="442" y="86"/>
                  <a:pt x="439" y="87"/>
                  <a:pt x="436" y="86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391" y="86"/>
                  <a:pt x="384" y="101"/>
                  <a:pt x="379" y="116"/>
                </a:cubicBezTo>
                <a:cubicBezTo>
                  <a:pt x="410" y="137"/>
                  <a:pt x="410" y="137"/>
                  <a:pt x="410" y="137"/>
                </a:cubicBezTo>
                <a:cubicBezTo>
                  <a:pt x="412" y="138"/>
                  <a:pt x="413" y="141"/>
                  <a:pt x="413" y="144"/>
                </a:cubicBezTo>
                <a:cubicBezTo>
                  <a:pt x="412" y="149"/>
                  <a:pt x="412" y="154"/>
                  <a:pt x="412" y="160"/>
                </a:cubicBezTo>
                <a:cubicBezTo>
                  <a:pt x="412" y="176"/>
                  <a:pt x="415" y="193"/>
                  <a:pt x="423" y="207"/>
                </a:cubicBezTo>
                <a:cubicBezTo>
                  <a:pt x="424" y="210"/>
                  <a:pt x="424" y="213"/>
                  <a:pt x="422" y="215"/>
                </a:cubicBezTo>
                <a:cubicBezTo>
                  <a:pt x="399" y="244"/>
                  <a:pt x="399" y="244"/>
                  <a:pt x="399" y="244"/>
                </a:cubicBezTo>
                <a:cubicBezTo>
                  <a:pt x="409" y="258"/>
                  <a:pt x="421" y="269"/>
                  <a:pt x="434" y="279"/>
                </a:cubicBezTo>
                <a:cubicBezTo>
                  <a:pt x="463" y="255"/>
                  <a:pt x="463" y="255"/>
                  <a:pt x="463" y="255"/>
                </a:cubicBezTo>
                <a:cubicBezTo>
                  <a:pt x="465" y="254"/>
                  <a:pt x="468" y="253"/>
                  <a:pt x="471" y="254"/>
                </a:cubicBezTo>
                <a:cubicBezTo>
                  <a:pt x="485" y="262"/>
                  <a:pt x="501" y="265"/>
                  <a:pt x="517" y="265"/>
                </a:cubicBezTo>
                <a:cubicBezTo>
                  <a:pt x="522" y="265"/>
                  <a:pt x="527" y="265"/>
                  <a:pt x="532" y="264"/>
                </a:cubicBezTo>
                <a:cubicBezTo>
                  <a:pt x="532" y="264"/>
                  <a:pt x="533" y="264"/>
                  <a:pt x="533" y="264"/>
                </a:cubicBezTo>
                <a:close/>
                <a:moveTo>
                  <a:pt x="517" y="199"/>
                </a:moveTo>
                <a:cubicBezTo>
                  <a:pt x="496" y="199"/>
                  <a:pt x="478" y="181"/>
                  <a:pt x="478" y="160"/>
                </a:cubicBezTo>
                <a:cubicBezTo>
                  <a:pt x="478" y="138"/>
                  <a:pt x="496" y="121"/>
                  <a:pt x="517" y="121"/>
                </a:cubicBezTo>
                <a:cubicBezTo>
                  <a:pt x="539" y="121"/>
                  <a:pt x="556" y="138"/>
                  <a:pt x="556" y="160"/>
                </a:cubicBezTo>
                <a:cubicBezTo>
                  <a:pt x="556" y="181"/>
                  <a:pt x="539" y="199"/>
                  <a:pt x="517" y="199"/>
                </a:cubicBezTo>
                <a:close/>
                <a:moveTo>
                  <a:pt x="517" y="135"/>
                </a:moveTo>
                <a:cubicBezTo>
                  <a:pt x="503" y="135"/>
                  <a:pt x="492" y="146"/>
                  <a:pt x="492" y="160"/>
                </a:cubicBezTo>
                <a:cubicBezTo>
                  <a:pt x="492" y="174"/>
                  <a:pt x="503" y="185"/>
                  <a:pt x="517" y="185"/>
                </a:cubicBezTo>
                <a:cubicBezTo>
                  <a:pt x="531" y="185"/>
                  <a:pt x="542" y="174"/>
                  <a:pt x="542" y="160"/>
                </a:cubicBezTo>
                <a:cubicBezTo>
                  <a:pt x="542" y="146"/>
                  <a:pt x="531" y="135"/>
                  <a:pt x="517" y="135"/>
                </a:cubicBezTo>
                <a:close/>
                <a:moveTo>
                  <a:pt x="258" y="678"/>
                </a:moveTo>
                <a:cubicBezTo>
                  <a:pt x="256" y="678"/>
                  <a:pt x="256" y="678"/>
                  <a:pt x="256" y="678"/>
                </a:cubicBezTo>
                <a:cubicBezTo>
                  <a:pt x="252" y="678"/>
                  <a:pt x="250" y="676"/>
                  <a:pt x="249" y="673"/>
                </a:cubicBezTo>
                <a:cubicBezTo>
                  <a:pt x="233" y="615"/>
                  <a:pt x="233" y="615"/>
                  <a:pt x="233" y="615"/>
                </a:cubicBezTo>
                <a:cubicBezTo>
                  <a:pt x="208" y="612"/>
                  <a:pt x="184" y="604"/>
                  <a:pt x="162" y="592"/>
                </a:cubicBezTo>
                <a:cubicBezTo>
                  <a:pt x="113" y="628"/>
                  <a:pt x="113" y="628"/>
                  <a:pt x="113" y="628"/>
                </a:cubicBezTo>
                <a:cubicBezTo>
                  <a:pt x="111" y="630"/>
                  <a:pt x="108" y="630"/>
                  <a:pt x="105" y="628"/>
                </a:cubicBezTo>
                <a:cubicBezTo>
                  <a:pt x="86" y="614"/>
                  <a:pt x="69" y="598"/>
                  <a:pt x="55" y="579"/>
                </a:cubicBezTo>
                <a:cubicBezTo>
                  <a:pt x="53" y="577"/>
                  <a:pt x="53" y="574"/>
                  <a:pt x="55" y="571"/>
                </a:cubicBezTo>
                <a:cubicBezTo>
                  <a:pt x="90" y="522"/>
                  <a:pt x="90" y="522"/>
                  <a:pt x="90" y="522"/>
                </a:cubicBezTo>
                <a:cubicBezTo>
                  <a:pt x="75" y="499"/>
                  <a:pt x="66" y="474"/>
                  <a:pt x="62" y="447"/>
                </a:cubicBezTo>
                <a:cubicBezTo>
                  <a:pt x="5" y="431"/>
                  <a:pt x="5" y="431"/>
                  <a:pt x="5" y="431"/>
                </a:cubicBezTo>
                <a:cubicBezTo>
                  <a:pt x="2" y="430"/>
                  <a:pt x="0" y="427"/>
                  <a:pt x="0" y="424"/>
                </a:cubicBezTo>
                <a:cubicBezTo>
                  <a:pt x="0" y="423"/>
                  <a:pt x="0" y="421"/>
                  <a:pt x="0" y="419"/>
                </a:cubicBezTo>
                <a:cubicBezTo>
                  <a:pt x="0" y="398"/>
                  <a:pt x="2" y="376"/>
                  <a:pt x="8" y="355"/>
                </a:cubicBezTo>
                <a:cubicBezTo>
                  <a:pt x="8" y="352"/>
                  <a:pt x="11" y="350"/>
                  <a:pt x="14" y="350"/>
                </a:cubicBezTo>
                <a:cubicBezTo>
                  <a:pt x="74" y="348"/>
                  <a:pt x="74" y="348"/>
                  <a:pt x="74" y="348"/>
                </a:cubicBezTo>
                <a:cubicBezTo>
                  <a:pt x="83" y="324"/>
                  <a:pt x="97" y="302"/>
                  <a:pt x="114" y="283"/>
                </a:cubicBezTo>
                <a:cubicBezTo>
                  <a:pt x="91" y="229"/>
                  <a:pt x="91" y="229"/>
                  <a:pt x="91" y="229"/>
                </a:cubicBezTo>
                <a:cubicBezTo>
                  <a:pt x="89" y="226"/>
                  <a:pt x="90" y="223"/>
                  <a:pt x="93" y="221"/>
                </a:cubicBezTo>
                <a:cubicBezTo>
                  <a:pt x="110" y="206"/>
                  <a:pt x="130" y="193"/>
                  <a:pt x="151" y="184"/>
                </a:cubicBezTo>
                <a:cubicBezTo>
                  <a:pt x="154" y="182"/>
                  <a:pt x="157" y="183"/>
                  <a:pt x="159" y="185"/>
                </a:cubicBezTo>
                <a:cubicBezTo>
                  <a:pt x="199" y="230"/>
                  <a:pt x="199" y="230"/>
                  <a:pt x="199" y="230"/>
                </a:cubicBezTo>
                <a:cubicBezTo>
                  <a:pt x="218" y="224"/>
                  <a:pt x="238" y="221"/>
                  <a:pt x="258" y="221"/>
                </a:cubicBezTo>
                <a:cubicBezTo>
                  <a:pt x="264" y="221"/>
                  <a:pt x="270" y="222"/>
                  <a:pt x="276" y="222"/>
                </a:cubicBezTo>
                <a:cubicBezTo>
                  <a:pt x="304" y="170"/>
                  <a:pt x="304" y="170"/>
                  <a:pt x="304" y="170"/>
                </a:cubicBezTo>
                <a:cubicBezTo>
                  <a:pt x="306" y="167"/>
                  <a:pt x="309" y="165"/>
                  <a:pt x="312" y="166"/>
                </a:cubicBezTo>
                <a:cubicBezTo>
                  <a:pt x="335" y="171"/>
                  <a:pt x="357" y="179"/>
                  <a:pt x="378" y="190"/>
                </a:cubicBezTo>
                <a:cubicBezTo>
                  <a:pt x="380" y="191"/>
                  <a:pt x="382" y="194"/>
                  <a:pt x="381" y="197"/>
                </a:cubicBezTo>
                <a:cubicBezTo>
                  <a:pt x="371" y="256"/>
                  <a:pt x="371" y="256"/>
                  <a:pt x="371" y="256"/>
                </a:cubicBezTo>
                <a:cubicBezTo>
                  <a:pt x="391" y="271"/>
                  <a:pt x="410" y="289"/>
                  <a:pt x="423" y="310"/>
                </a:cubicBezTo>
                <a:cubicBezTo>
                  <a:pt x="482" y="300"/>
                  <a:pt x="482" y="300"/>
                  <a:pt x="482" y="300"/>
                </a:cubicBezTo>
                <a:cubicBezTo>
                  <a:pt x="485" y="299"/>
                  <a:pt x="489" y="301"/>
                  <a:pt x="490" y="303"/>
                </a:cubicBezTo>
                <a:cubicBezTo>
                  <a:pt x="500" y="325"/>
                  <a:pt x="508" y="347"/>
                  <a:pt x="513" y="370"/>
                </a:cubicBezTo>
                <a:cubicBezTo>
                  <a:pt x="513" y="373"/>
                  <a:pt x="512" y="376"/>
                  <a:pt x="509" y="378"/>
                </a:cubicBezTo>
                <a:cubicBezTo>
                  <a:pt x="456" y="406"/>
                  <a:pt x="456" y="406"/>
                  <a:pt x="456" y="406"/>
                </a:cubicBezTo>
                <a:cubicBezTo>
                  <a:pt x="456" y="410"/>
                  <a:pt x="456" y="415"/>
                  <a:pt x="456" y="419"/>
                </a:cubicBezTo>
                <a:cubicBezTo>
                  <a:pt x="456" y="439"/>
                  <a:pt x="453" y="459"/>
                  <a:pt x="447" y="479"/>
                </a:cubicBezTo>
                <a:cubicBezTo>
                  <a:pt x="492" y="519"/>
                  <a:pt x="492" y="519"/>
                  <a:pt x="492" y="519"/>
                </a:cubicBezTo>
                <a:cubicBezTo>
                  <a:pt x="494" y="521"/>
                  <a:pt x="495" y="524"/>
                  <a:pt x="494" y="527"/>
                </a:cubicBezTo>
                <a:cubicBezTo>
                  <a:pt x="484" y="548"/>
                  <a:pt x="471" y="568"/>
                  <a:pt x="456" y="586"/>
                </a:cubicBezTo>
                <a:cubicBezTo>
                  <a:pt x="454" y="589"/>
                  <a:pt x="451" y="589"/>
                  <a:pt x="448" y="588"/>
                </a:cubicBezTo>
                <a:cubicBezTo>
                  <a:pt x="393" y="564"/>
                  <a:pt x="393" y="564"/>
                  <a:pt x="393" y="564"/>
                </a:cubicBezTo>
                <a:cubicBezTo>
                  <a:pt x="375" y="581"/>
                  <a:pt x="355" y="594"/>
                  <a:pt x="333" y="603"/>
                </a:cubicBezTo>
                <a:cubicBezTo>
                  <a:pt x="330" y="663"/>
                  <a:pt x="330" y="663"/>
                  <a:pt x="330" y="663"/>
                </a:cubicBezTo>
                <a:cubicBezTo>
                  <a:pt x="330" y="666"/>
                  <a:pt x="328" y="669"/>
                  <a:pt x="325" y="669"/>
                </a:cubicBezTo>
                <a:cubicBezTo>
                  <a:pt x="303" y="675"/>
                  <a:pt x="281" y="678"/>
                  <a:pt x="258" y="678"/>
                </a:cubicBezTo>
                <a:close/>
                <a:moveTo>
                  <a:pt x="161" y="576"/>
                </a:moveTo>
                <a:cubicBezTo>
                  <a:pt x="162" y="576"/>
                  <a:pt x="164" y="577"/>
                  <a:pt x="165" y="577"/>
                </a:cubicBezTo>
                <a:cubicBezTo>
                  <a:pt x="188" y="591"/>
                  <a:pt x="213" y="599"/>
                  <a:pt x="239" y="602"/>
                </a:cubicBezTo>
                <a:cubicBezTo>
                  <a:pt x="242" y="602"/>
                  <a:pt x="244" y="604"/>
                  <a:pt x="245" y="607"/>
                </a:cubicBezTo>
                <a:cubicBezTo>
                  <a:pt x="261" y="664"/>
                  <a:pt x="261" y="664"/>
                  <a:pt x="261" y="664"/>
                </a:cubicBezTo>
                <a:cubicBezTo>
                  <a:pt x="280" y="664"/>
                  <a:pt x="298" y="661"/>
                  <a:pt x="316" y="657"/>
                </a:cubicBezTo>
                <a:cubicBezTo>
                  <a:pt x="319" y="598"/>
                  <a:pt x="319" y="598"/>
                  <a:pt x="319" y="598"/>
                </a:cubicBezTo>
                <a:cubicBezTo>
                  <a:pt x="319" y="595"/>
                  <a:pt x="321" y="592"/>
                  <a:pt x="323" y="591"/>
                </a:cubicBezTo>
                <a:cubicBezTo>
                  <a:pt x="347" y="582"/>
                  <a:pt x="368" y="569"/>
                  <a:pt x="387" y="551"/>
                </a:cubicBezTo>
                <a:cubicBezTo>
                  <a:pt x="389" y="549"/>
                  <a:pt x="392" y="548"/>
                  <a:pt x="394" y="549"/>
                </a:cubicBezTo>
                <a:cubicBezTo>
                  <a:pt x="449" y="573"/>
                  <a:pt x="449" y="573"/>
                  <a:pt x="449" y="573"/>
                </a:cubicBezTo>
                <a:cubicBezTo>
                  <a:pt x="461" y="558"/>
                  <a:pt x="471" y="542"/>
                  <a:pt x="479" y="526"/>
                </a:cubicBezTo>
                <a:cubicBezTo>
                  <a:pt x="434" y="486"/>
                  <a:pt x="434" y="486"/>
                  <a:pt x="434" y="486"/>
                </a:cubicBezTo>
                <a:cubicBezTo>
                  <a:pt x="432" y="484"/>
                  <a:pt x="431" y="481"/>
                  <a:pt x="432" y="479"/>
                </a:cubicBezTo>
                <a:cubicBezTo>
                  <a:pt x="439" y="459"/>
                  <a:pt x="442" y="439"/>
                  <a:pt x="442" y="419"/>
                </a:cubicBezTo>
                <a:cubicBezTo>
                  <a:pt x="442" y="414"/>
                  <a:pt x="442" y="408"/>
                  <a:pt x="441" y="402"/>
                </a:cubicBezTo>
                <a:cubicBezTo>
                  <a:pt x="441" y="400"/>
                  <a:pt x="443" y="397"/>
                  <a:pt x="445" y="396"/>
                </a:cubicBezTo>
                <a:cubicBezTo>
                  <a:pt x="498" y="368"/>
                  <a:pt x="498" y="368"/>
                  <a:pt x="498" y="368"/>
                </a:cubicBezTo>
                <a:cubicBezTo>
                  <a:pt x="494" y="349"/>
                  <a:pt x="488" y="331"/>
                  <a:pt x="480" y="314"/>
                </a:cubicBezTo>
                <a:cubicBezTo>
                  <a:pt x="421" y="325"/>
                  <a:pt x="421" y="325"/>
                  <a:pt x="421" y="325"/>
                </a:cubicBezTo>
                <a:cubicBezTo>
                  <a:pt x="419" y="325"/>
                  <a:pt x="416" y="324"/>
                  <a:pt x="414" y="322"/>
                </a:cubicBezTo>
                <a:cubicBezTo>
                  <a:pt x="400" y="299"/>
                  <a:pt x="381" y="280"/>
                  <a:pt x="359" y="265"/>
                </a:cubicBezTo>
                <a:cubicBezTo>
                  <a:pt x="357" y="264"/>
                  <a:pt x="356" y="261"/>
                  <a:pt x="356" y="258"/>
                </a:cubicBezTo>
                <a:cubicBezTo>
                  <a:pt x="367" y="200"/>
                  <a:pt x="367" y="200"/>
                  <a:pt x="367" y="200"/>
                </a:cubicBezTo>
                <a:cubicBezTo>
                  <a:pt x="350" y="191"/>
                  <a:pt x="332" y="185"/>
                  <a:pt x="314" y="181"/>
                </a:cubicBezTo>
                <a:cubicBezTo>
                  <a:pt x="286" y="233"/>
                  <a:pt x="286" y="233"/>
                  <a:pt x="286" y="233"/>
                </a:cubicBezTo>
                <a:cubicBezTo>
                  <a:pt x="285" y="235"/>
                  <a:pt x="282" y="237"/>
                  <a:pt x="279" y="237"/>
                </a:cubicBezTo>
                <a:cubicBezTo>
                  <a:pt x="272" y="236"/>
                  <a:pt x="265" y="235"/>
                  <a:pt x="258" y="235"/>
                </a:cubicBezTo>
                <a:cubicBezTo>
                  <a:pt x="238" y="235"/>
                  <a:pt x="218" y="239"/>
                  <a:pt x="199" y="245"/>
                </a:cubicBezTo>
                <a:cubicBezTo>
                  <a:pt x="197" y="246"/>
                  <a:pt x="194" y="245"/>
                  <a:pt x="192" y="243"/>
                </a:cubicBezTo>
                <a:cubicBezTo>
                  <a:pt x="152" y="198"/>
                  <a:pt x="152" y="198"/>
                  <a:pt x="152" y="198"/>
                </a:cubicBezTo>
                <a:cubicBezTo>
                  <a:pt x="136" y="207"/>
                  <a:pt x="120" y="216"/>
                  <a:pt x="106" y="228"/>
                </a:cubicBezTo>
                <a:cubicBezTo>
                  <a:pt x="129" y="282"/>
                  <a:pt x="129" y="282"/>
                  <a:pt x="129" y="282"/>
                </a:cubicBezTo>
                <a:cubicBezTo>
                  <a:pt x="130" y="285"/>
                  <a:pt x="130" y="288"/>
                  <a:pt x="128" y="290"/>
                </a:cubicBezTo>
                <a:cubicBezTo>
                  <a:pt x="109" y="309"/>
                  <a:pt x="94" y="332"/>
                  <a:pt x="85" y="357"/>
                </a:cubicBezTo>
                <a:cubicBezTo>
                  <a:pt x="84" y="360"/>
                  <a:pt x="82" y="361"/>
                  <a:pt x="79" y="362"/>
                </a:cubicBezTo>
                <a:cubicBezTo>
                  <a:pt x="20" y="364"/>
                  <a:pt x="20" y="364"/>
                  <a:pt x="20" y="364"/>
                </a:cubicBezTo>
                <a:cubicBezTo>
                  <a:pt x="16" y="382"/>
                  <a:pt x="14" y="400"/>
                  <a:pt x="14" y="419"/>
                </a:cubicBezTo>
                <a:cubicBezTo>
                  <a:pt x="71" y="435"/>
                  <a:pt x="71" y="435"/>
                  <a:pt x="71" y="435"/>
                </a:cubicBezTo>
                <a:cubicBezTo>
                  <a:pt x="73" y="435"/>
                  <a:pt x="75" y="438"/>
                  <a:pt x="76" y="441"/>
                </a:cubicBezTo>
                <a:cubicBezTo>
                  <a:pt x="79" y="468"/>
                  <a:pt x="89" y="495"/>
                  <a:pt x="104" y="519"/>
                </a:cubicBezTo>
                <a:cubicBezTo>
                  <a:pt x="105" y="521"/>
                  <a:pt x="105" y="524"/>
                  <a:pt x="104" y="527"/>
                </a:cubicBezTo>
                <a:cubicBezTo>
                  <a:pt x="69" y="575"/>
                  <a:pt x="69" y="575"/>
                  <a:pt x="69" y="575"/>
                </a:cubicBezTo>
                <a:cubicBezTo>
                  <a:pt x="81" y="589"/>
                  <a:pt x="94" y="602"/>
                  <a:pt x="109" y="613"/>
                </a:cubicBezTo>
                <a:cubicBezTo>
                  <a:pt x="157" y="578"/>
                  <a:pt x="157" y="578"/>
                  <a:pt x="157" y="578"/>
                </a:cubicBezTo>
                <a:cubicBezTo>
                  <a:pt x="158" y="577"/>
                  <a:pt x="160" y="576"/>
                  <a:pt x="161" y="576"/>
                </a:cubicBezTo>
                <a:close/>
                <a:moveTo>
                  <a:pt x="258" y="484"/>
                </a:moveTo>
                <a:cubicBezTo>
                  <a:pt x="223" y="484"/>
                  <a:pt x="193" y="455"/>
                  <a:pt x="193" y="419"/>
                </a:cubicBezTo>
                <a:cubicBezTo>
                  <a:pt x="193" y="383"/>
                  <a:pt x="223" y="354"/>
                  <a:pt x="258" y="354"/>
                </a:cubicBezTo>
                <a:cubicBezTo>
                  <a:pt x="294" y="354"/>
                  <a:pt x="323" y="383"/>
                  <a:pt x="323" y="419"/>
                </a:cubicBezTo>
                <a:cubicBezTo>
                  <a:pt x="323" y="455"/>
                  <a:pt x="294" y="484"/>
                  <a:pt x="258" y="484"/>
                </a:cubicBezTo>
                <a:close/>
                <a:moveTo>
                  <a:pt x="258" y="368"/>
                </a:moveTo>
                <a:cubicBezTo>
                  <a:pt x="230" y="368"/>
                  <a:pt x="207" y="391"/>
                  <a:pt x="207" y="419"/>
                </a:cubicBezTo>
                <a:cubicBezTo>
                  <a:pt x="207" y="447"/>
                  <a:pt x="230" y="470"/>
                  <a:pt x="258" y="470"/>
                </a:cubicBezTo>
                <a:cubicBezTo>
                  <a:pt x="286" y="470"/>
                  <a:pt x="309" y="447"/>
                  <a:pt x="309" y="419"/>
                </a:cubicBezTo>
                <a:cubicBezTo>
                  <a:pt x="309" y="391"/>
                  <a:pt x="286" y="368"/>
                  <a:pt x="258" y="36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27"/>
          <p:cNvSpPr>
            <a:spLocks noEditPoints="1"/>
          </p:cNvSpPr>
          <p:nvPr/>
        </p:nvSpPr>
        <p:spPr bwMode="auto">
          <a:xfrm>
            <a:off x="7981795" y="4959957"/>
            <a:ext cx="484897" cy="511885"/>
          </a:xfrm>
          <a:custGeom>
            <a:avLst/>
            <a:gdLst>
              <a:gd name="T0" fmla="*/ 3 w 590"/>
              <a:gd name="T1" fmla="*/ 492 h 623"/>
              <a:gd name="T2" fmla="*/ 189 w 590"/>
              <a:gd name="T3" fmla="*/ 375 h 623"/>
              <a:gd name="T4" fmla="*/ 218 w 590"/>
              <a:gd name="T5" fmla="*/ 227 h 623"/>
              <a:gd name="T6" fmla="*/ 135 w 590"/>
              <a:gd name="T7" fmla="*/ 140 h 623"/>
              <a:gd name="T8" fmla="*/ 0 w 590"/>
              <a:gd name="T9" fmla="*/ 81 h 623"/>
              <a:gd name="T10" fmla="*/ 162 w 590"/>
              <a:gd name="T11" fmla="*/ 81 h 623"/>
              <a:gd name="T12" fmla="*/ 248 w 590"/>
              <a:gd name="T13" fmla="*/ 153 h 623"/>
              <a:gd name="T14" fmla="*/ 417 w 590"/>
              <a:gd name="T15" fmla="*/ 172 h 623"/>
              <a:gd name="T16" fmla="*/ 528 w 590"/>
              <a:gd name="T17" fmla="*/ 99 h 623"/>
              <a:gd name="T18" fmla="*/ 528 w 590"/>
              <a:gd name="T19" fmla="*/ 222 h 623"/>
              <a:gd name="T20" fmla="*/ 432 w 590"/>
              <a:gd name="T21" fmla="*/ 216 h 623"/>
              <a:gd name="T22" fmla="*/ 325 w 590"/>
              <a:gd name="T23" fmla="*/ 334 h 623"/>
              <a:gd name="T24" fmla="*/ 228 w 590"/>
              <a:gd name="T25" fmla="*/ 402 h 623"/>
              <a:gd name="T26" fmla="*/ 134 w 590"/>
              <a:gd name="T27" fmla="*/ 623 h 623"/>
              <a:gd name="T28" fmla="*/ 17 w 590"/>
              <a:gd name="T29" fmla="*/ 492 h 623"/>
              <a:gd name="T30" fmla="*/ 250 w 590"/>
              <a:gd name="T31" fmla="*/ 492 h 623"/>
              <a:gd name="T32" fmla="*/ 213 w 590"/>
              <a:gd name="T33" fmla="*/ 399 h 623"/>
              <a:gd name="T34" fmla="*/ 284 w 590"/>
              <a:gd name="T35" fmla="*/ 310 h 623"/>
              <a:gd name="T36" fmla="*/ 419 w 590"/>
              <a:gd name="T37" fmla="*/ 227 h 623"/>
              <a:gd name="T38" fmla="*/ 422 w 590"/>
              <a:gd name="T39" fmla="*/ 205 h 623"/>
              <a:gd name="T40" fmla="*/ 490 w 590"/>
              <a:gd name="T41" fmla="*/ 188 h 623"/>
              <a:gd name="T42" fmla="*/ 576 w 590"/>
              <a:gd name="T43" fmla="*/ 160 h 623"/>
              <a:gd name="T44" fmla="*/ 481 w 590"/>
              <a:gd name="T45" fmla="*/ 160 h 623"/>
              <a:gd name="T46" fmla="*/ 476 w 590"/>
              <a:gd name="T47" fmla="*/ 167 h 623"/>
              <a:gd name="T48" fmla="*/ 408 w 590"/>
              <a:gd name="T49" fmla="*/ 183 h 623"/>
              <a:gd name="T50" fmla="*/ 254 w 590"/>
              <a:gd name="T51" fmla="*/ 166 h 623"/>
              <a:gd name="T52" fmla="*/ 147 w 590"/>
              <a:gd name="T53" fmla="*/ 109 h 623"/>
              <a:gd name="T54" fmla="*/ 148 w 590"/>
              <a:gd name="T55" fmla="*/ 81 h 623"/>
              <a:gd name="T56" fmla="*/ 14 w 590"/>
              <a:gd name="T57" fmla="*/ 81 h 623"/>
              <a:gd name="T58" fmla="*/ 129 w 590"/>
              <a:gd name="T59" fmla="*/ 127 h 623"/>
              <a:gd name="T60" fmla="*/ 236 w 590"/>
              <a:gd name="T61" fmla="*/ 184 h 623"/>
              <a:gd name="T62" fmla="*/ 232 w 590"/>
              <a:gd name="T63" fmla="*/ 227 h 623"/>
              <a:gd name="T64" fmla="*/ 260 w 590"/>
              <a:gd name="T65" fmla="*/ 301 h 623"/>
              <a:gd name="T66" fmla="*/ 188 w 590"/>
              <a:gd name="T67" fmla="*/ 390 h 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90" h="623">
                <a:moveTo>
                  <a:pt x="134" y="623"/>
                </a:moveTo>
                <a:cubicBezTo>
                  <a:pt x="62" y="623"/>
                  <a:pt x="3" y="564"/>
                  <a:pt x="3" y="492"/>
                </a:cubicBezTo>
                <a:cubicBezTo>
                  <a:pt x="3" y="421"/>
                  <a:pt x="62" y="362"/>
                  <a:pt x="134" y="362"/>
                </a:cubicBezTo>
                <a:cubicBezTo>
                  <a:pt x="153" y="362"/>
                  <a:pt x="172" y="366"/>
                  <a:pt x="189" y="375"/>
                </a:cubicBezTo>
                <a:cubicBezTo>
                  <a:pt x="245" y="298"/>
                  <a:pt x="245" y="298"/>
                  <a:pt x="245" y="298"/>
                </a:cubicBezTo>
                <a:cubicBezTo>
                  <a:pt x="228" y="278"/>
                  <a:pt x="218" y="253"/>
                  <a:pt x="218" y="227"/>
                </a:cubicBezTo>
                <a:cubicBezTo>
                  <a:pt x="218" y="215"/>
                  <a:pt x="220" y="204"/>
                  <a:pt x="224" y="193"/>
                </a:cubicBezTo>
                <a:cubicBezTo>
                  <a:pt x="135" y="140"/>
                  <a:pt x="135" y="140"/>
                  <a:pt x="135" y="140"/>
                </a:cubicBezTo>
                <a:cubicBezTo>
                  <a:pt x="120" y="154"/>
                  <a:pt x="101" y="162"/>
                  <a:pt x="81" y="162"/>
                </a:cubicBezTo>
                <a:cubicBezTo>
                  <a:pt x="36" y="162"/>
                  <a:pt x="0" y="125"/>
                  <a:pt x="0" y="81"/>
                </a:cubicBezTo>
                <a:cubicBezTo>
                  <a:pt x="0" y="36"/>
                  <a:pt x="36" y="0"/>
                  <a:pt x="81" y="0"/>
                </a:cubicBezTo>
                <a:cubicBezTo>
                  <a:pt x="125" y="0"/>
                  <a:pt x="162" y="36"/>
                  <a:pt x="162" y="81"/>
                </a:cubicBezTo>
                <a:cubicBezTo>
                  <a:pt x="162" y="87"/>
                  <a:pt x="161" y="94"/>
                  <a:pt x="159" y="100"/>
                </a:cubicBezTo>
                <a:cubicBezTo>
                  <a:pt x="248" y="153"/>
                  <a:pt x="248" y="153"/>
                  <a:pt x="248" y="153"/>
                </a:cubicBezTo>
                <a:cubicBezTo>
                  <a:pt x="268" y="132"/>
                  <a:pt x="296" y="119"/>
                  <a:pt x="325" y="119"/>
                </a:cubicBezTo>
                <a:cubicBezTo>
                  <a:pt x="363" y="119"/>
                  <a:pt x="398" y="139"/>
                  <a:pt x="417" y="172"/>
                </a:cubicBezTo>
                <a:cubicBezTo>
                  <a:pt x="467" y="156"/>
                  <a:pt x="467" y="156"/>
                  <a:pt x="467" y="156"/>
                </a:cubicBezTo>
                <a:cubicBezTo>
                  <a:pt x="469" y="124"/>
                  <a:pt x="496" y="99"/>
                  <a:pt x="528" y="99"/>
                </a:cubicBezTo>
                <a:cubicBezTo>
                  <a:pt x="562" y="99"/>
                  <a:pt x="590" y="126"/>
                  <a:pt x="590" y="160"/>
                </a:cubicBezTo>
                <a:cubicBezTo>
                  <a:pt x="590" y="194"/>
                  <a:pt x="562" y="222"/>
                  <a:pt x="528" y="222"/>
                </a:cubicBezTo>
                <a:cubicBezTo>
                  <a:pt x="510" y="222"/>
                  <a:pt x="493" y="214"/>
                  <a:pt x="482" y="200"/>
                </a:cubicBezTo>
                <a:cubicBezTo>
                  <a:pt x="432" y="216"/>
                  <a:pt x="432" y="216"/>
                  <a:pt x="432" y="216"/>
                </a:cubicBezTo>
                <a:cubicBezTo>
                  <a:pt x="432" y="220"/>
                  <a:pt x="433" y="223"/>
                  <a:pt x="433" y="227"/>
                </a:cubicBezTo>
                <a:cubicBezTo>
                  <a:pt x="433" y="286"/>
                  <a:pt x="384" y="334"/>
                  <a:pt x="325" y="334"/>
                </a:cubicBezTo>
                <a:cubicBezTo>
                  <a:pt x="311" y="334"/>
                  <a:pt x="297" y="331"/>
                  <a:pt x="283" y="325"/>
                </a:cubicBezTo>
                <a:cubicBezTo>
                  <a:pt x="228" y="402"/>
                  <a:pt x="228" y="402"/>
                  <a:pt x="228" y="402"/>
                </a:cubicBezTo>
                <a:cubicBezTo>
                  <a:pt x="251" y="427"/>
                  <a:pt x="264" y="458"/>
                  <a:pt x="264" y="492"/>
                </a:cubicBezTo>
                <a:cubicBezTo>
                  <a:pt x="264" y="564"/>
                  <a:pt x="205" y="623"/>
                  <a:pt x="134" y="623"/>
                </a:cubicBezTo>
                <a:close/>
                <a:moveTo>
                  <a:pt x="134" y="376"/>
                </a:moveTo>
                <a:cubicBezTo>
                  <a:pt x="69" y="376"/>
                  <a:pt x="17" y="428"/>
                  <a:pt x="17" y="492"/>
                </a:cubicBezTo>
                <a:cubicBezTo>
                  <a:pt x="17" y="557"/>
                  <a:pt x="69" y="609"/>
                  <a:pt x="134" y="609"/>
                </a:cubicBezTo>
                <a:cubicBezTo>
                  <a:pt x="198" y="609"/>
                  <a:pt x="250" y="557"/>
                  <a:pt x="250" y="492"/>
                </a:cubicBezTo>
                <a:cubicBezTo>
                  <a:pt x="250" y="460"/>
                  <a:pt x="237" y="430"/>
                  <a:pt x="214" y="408"/>
                </a:cubicBezTo>
                <a:cubicBezTo>
                  <a:pt x="211" y="406"/>
                  <a:pt x="211" y="402"/>
                  <a:pt x="213" y="399"/>
                </a:cubicBezTo>
                <a:cubicBezTo>
                  <a:pt x="275" y="312"/>
                  <a:pt x="275" y="312"/>
                  <a:pt x="275" y="312"/>
                </a:cubicBezTo>
                <a:cubicBezTo>
                  <a:pt x="277" y="309"/>
                  <a:pt x="281" y="308"/>
                  <a:pt x="284" y="310"/>
                </a:cubicBezTo>
                <a:cubicBezTo>
                  <a:pt x="297" y="316"/>
                  <a:pt x="311" y="320"/>
                  <a:pt x="325" y="320"/>
                </a:cubicBezTo>
                <a:cubicBezTo>
                  <a:pt x="377" y="320"/>
                  <a:pt x="419" y="278"/>
                  <a:pt x="419" y="227"/>
                </a:cubicBezTo>
                <a:cubicBezTo>
                  <a:pt x="419" y="222"/>
                  <a:pt x="418" y="218"/>
                  <a:pt x="417" y="213"/>
                </a:cubicBezTo>
                <a:cubicBezTo>
                  <a:pt x="417" y="209"/>
                  <a:pt x="419" y="206"/>
                  <a:pt x="422" y="205"/>
                </a:cubicBezTo>
                <a:cubicBezTo>
                  <a:pt x="482" y="185"/>
                  <a:pt x="482" y="185"/>
                  <a:pt x="482" y="185"/>
                </a:cubicBezTo>
                <a:cubicBezTo>
                  <a:pt x="485" y="184"/>
                  <a:pt x="488" y="185"/>
                  <a:pt x="490" y="188"/>
                </a:cubicBezTo>
                <a:cubicBezTo>
                  <a:pt x="499" y="200"/>
                  <a:pt x="513" y="208"/>
                  <a:pt x="528" y="208"/>
                </a:cubicBezTo>
                <a:cubicBezTo>
                  <a:pt x="555" y="208"/>
                  <a:pt x="576" y="186"/>
                  <a:pt x="576" y="160"/>
                </a:cubicBezTo>
                <a:cubicBezTo>
                  <a:pt x="576" y="134"/>
                  <a:pt x="555" y="113"/>
                  <a:pt x="528" y="113"/>
                </a:cubicBezTo>
                <a:cubicBezTo>
                  <a:pt x="502" y="113"/>
                  <a:pt x="481" y="134"/>
                  <a:pt x="481" y="160"/>
                </a:cubicBezTo>
                <a:cubicBezTo>
                  <a:pt x="481" y="161"/>
                  <a:pt x="481" y="161"/>
                  <a:pt x="481" y="161"/>
                </a:cubicBezTo>
                <a:cubicBezTo>
                  <a:pt x="481" y="164"/>
                  <a:pt x="479" y="166"/>
                  <a:pt x="476" y="167"/>
                </a:cubicBezTo>
                <a:cubicBezTo>
                  <a:pt x="416" y="187"/>
                  <a:pt x="416" y="187"/>
                  <a:pt x="416" y="187"/>
                </a:cubicBezTo>
                <a:cubicBezTo>
                  <a:pt x="413" y="188"/>
                  <a:pt x="409" y="186"/>
                  <a:pt x="408" y="183"/>
                </a:cubicBezTo>
                <a:cubicBezTo>
                  <a:pt x="392" y="153"/>
                  <a:pt x="360" y="133"/>
                  <a:pt x="325" y="133"/>
                </a:cubicBezTo>
                <a:cubicBezTo>
                  <a:pt x="298" y="133"/>
                  <a:pt x="272" y="145"/>
                  <a:pt x="254" y="166"/>
                </a:cubicBezTo>
                <a:cubicBezTo>
                  <a:pt x="252" y="169"/>
                  <a:pt x="248" y="170"/>
                  <a:pt x="245" y="168"/>
                </a:cubicBezTo>
                <a:cubicBezTo>
                  <a:pt x="147" y="109"/>
                  <a:pt x="147" y="109"/>
                  <a:pt x="147" y="109"/>
                </a:cubicBezTo>
                <a:cubicBezTo>
                  <a:pt x="145" y="108"/>
                  <a:pt x="143" y="104"/>
                  <a:pt x="144" y="101"/>
                </a:cubicBezTo>
                <a:cubicBezTo>
                  <a:pt x="146" y="95"/>
                  <a:pt x="148" y="88"/>
                  <a:pt x="148" y="81"/>
                </a:cubicBezTo>
                <a:cubicBezTo>
                  <a:pt x="148" y="44"/>
                  <a:pt x="118" y="14"/>
                  <a:pt x="81" y="14"/>
                </a:cubicBezTo>
                <a:cubicBezTo>
                  <a:pt x="44" y="14"/>
                  <a:pt x="14" y="44"/>
                  <a:pt x="14" y="81"/>
                </a:cubicBezTo>
                <a:cubicBezTo>
                  <a:pt x="14" y="118"/>
                  <a:pt x="44" y="148"/>
                  <a:pt x="81" y="148"/>
                </a:cubicBezTo>
                <a:cubicBezTo>
                  <a:pt x="99" y="148"/>
                  <a:pt x="116" y="140"/>
                  <a:pt x="129" y="127"/>
                </a:cubicBezTo>
                <a:cubicBezTo>
                  <a:pt x="131" y="125"/>
                  <a:pt x="135" y="124"/>
                  <a:pt x="138" y="126"/>
                </a:cubicBezTo>
                <a:cubicBezTo>
                  <a:pt x="236" y="184"/>
                  <a:pt x="236" y="184"/>
                  <a:pt x="236" y="184"/>
                </a:cubicBezTo>
                <a:cubicBezTo>
                  <a:pt x="239" y="186"/>
                  <a:pt x="240" y="190"/>
                  <a:pt x="239" y="193"/>
                </a:cubicBezTo>
                <a:cubicBezTo>
                  <a:pt x="234" y="204"/>
                  <a:pt x="232" y="215"/>
                  <a:pt x="232" y="227"/>
                </a:cubicBezTo>
                <a:cubicBezTo>
                  <a:pt x="232" y="251"/>
                  <a:pt x="242" y="274"/>
                  <a:pt x="259" y="292"/>
                </a:cubicBezTo>
                <a:cubicBezTo>
                  <a:pt x="262" y="294"/>
                  <a:pt x="262" y="298"/>
                  <a:pt x="260" y="301"/>
                </a:cubicBezTo>
                <a:cubicBezTo>
                  <a:pt x="197" y="388"/>
                  <a:pt x="197" y="388"/>
                  <a:pt x="197" y="388"/>
                </a:cubicBezTo>
                <a:cubicBezTo>
                  <a:pt x="195" y="391"/>
                  <a:pt x="191" y="391"/>
                  <a:pt x="188" y="390"/>
                </a:cubicBezTo>
                <a:cubicBezTo>
                  <a:pt x="172" y="381"/>
                  <a:pt x="153" y="376"/>
                  <a:pt x="134" y="3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AB62431B-A08D-6145-B722-26AE119D370F}"/>
              </a:ext>
            </a:extLst>
          </p:cNvPr>
          <p:cNvGrpSpPr/>
          <p:nvPr/>
        </p:nvGrpSpPr>
        <p:grpSpPr>
          <a:xfrm>
            <a:off x="4487794" y="3569193"/>
            <a:ext cx="846667" cy="846667"/>
            <a:chOff x="4487794" y="3569193"/>
            <a:chExt cx="846667" cy="846667"/>
          </a:xfrm>
        </p:grpSpPr>
        <p:sp>
          <p:nvSpPr>
            <p:cNvPr id="23" name="Oval 22"/>
            <p:cNvSpPr/>
            <p:nvPr/>
          </p:nvSpPr>
          <p:spPr>
            <a:xfrm>
              <a:off x="4487794" y="3569193"/>
              <a:ext cx="846667" cy="84666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3200" dirty="0">
                <a:solidFill>
                  <a:srgbClr val="434343"/>
                </a:solidFill>
              </a:endParaRPr>
            </a:p>
          </p:txBody>
        </p:sp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C973C4AF-9317-754A-8782-E9A130629A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85000"/>
            </a:blip>
            <a:stretch>
              <a:fillRect/>
            </a:stretch>
          </p:blipFill>
          <p:spPr>
            <a:xfrm>
              <a:off x="4673726" y="3790400"/>
              <a:ext cx="391929" cy="391929"/>
            </a:xfrm>
            <a:prstGeom prst="rect">
              <a:avLst/>
            </a:prstGeom>
          </p:spPr>
        </p:pic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7397382B-A2C1-E443-BCF9-5B9DDE684FEF}"/>
              </a:ext>
            </a:extLst>
          </p:cNvPr>
          <p:cNvGrpSpPr/>
          <p:nvPr/>
        </p:nvGrpSpPr>
        <p:grpSpPr>
          <a:xfrm>
            <a:off x="4496339" y="5301124"/>
            <a:ext cx="846667" cy="846667"/>
            <a:chOff x="4496339" y="5301124"/>
            <a:chExt cx="846667" cy="846667"/>
          </a:xfrm>
        </p:grpSpPr>
        <p:sp>
          <p:nvSpPr>
            <p:cNvPr id="24" name="Oval 23"/>
            <p:cNvSpPr/>
            <p:nvPr/>
          </p:nvSpPr>
          <p:spPr>
            <a:xfrm>
              <a:off x="4496339" y="5301124"/>
              <a:ext cx="846667" cy="84666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sz="3200" dirty="0">
                <a:solidFill>
                  <a:srgbClr val="434343"/>
                </a:solidFill>
              </a:endParaRPr>
            </a:p>
          </p:txBody>
        </p:sp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B137D783-EDC5-F846-AEE9-0178D080D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85000"/>
            </a:blip>
            <a:stretch>
              <a:fillRect/>
            </a:stretch>
          </p:blipFill>
          <p:spPr>
            <a:xfrm>
              <a:off x="4720043" y="5516280"/>
              <a:ext cx="391278" cy="391278"/>
            </a:xfrm>
            <a:prstGeom prst="rect">
              <a:avLst/>
            </a:prstGeom>
          </p:spPr>
        </p:pic>
      </p:grpSp>
      <p:pic>
        <p:nvPicPr>
          <p:cNvPr id="39" name="Picture 83">
            <a:extLst>
              <a:ext uri="{FF2B5EF4-FFF2-40B4-BE49-F238E27FC236}">
                <a16:creationId xmlns:a16="http://schemas.microsoft.com/office/drawing/2014/main" id="{267F1978-7583-AE4A-8495-48DF6BCDED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1078" y="2859194"/>
            <a:ext cx="574132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1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5" grpId="0" animBg="1"/>
      <p:bldP spid="26" grpId="0" animBg="1"/>
      <p:bldP spid="34" grpId="0"/>
      <p:bldP spid="37" grpId="0"/>
      <p:bldP spid="40" grpId="0"/>
      <p:bldP spid="43" grpId="0"/>
      <p:bldP spid="46" grpId="0"/>
      <p:bldP spid="48" grpId="0" animBg="1"/>
      <p:bldP spid="4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C84F226-EC52-234A-B96F-8F0CDCD76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134" y="2067469"/>
            <a:ext cx="6369732" cy="27230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40091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theme/theme1.xml><?xml version="1.0" encoding="utf-8"?>
<a:theme xmlns:a="http://schemas.openxmlformats.org/drawingml/2006/main" name="MEV2017 Theme_dnkl">
  <a:themeElements>
    <a:clrScheme name="mev2018">
      <a:dk1>
        <a:srgbClr val="FFFFFF"/>
      </a:dk1>
      <a:lt1>
        <a:srgbClr val="211F26"/>
      </a:lt1>
      <a:dk2>
        <a:srgbClr val="00AFAF"/>
      </a:dk2>
      <a:lt2>
        <a:srgbClr val="84649F"/>
      </a:lt2>
      <a:accent1>
        <a:srgbClr val="0E9CAF"/>
      </a:accent1>
      <a:accent2>
        <a:srgbClr val="00A6B9"/>
      </a:accent2>
      <a:accent3>
        <a:srgbClr val="00AAAB"/>
      </a:accent3>
      <a:accent4>
        <a:srgbClr val="4DB4B4"/>
      </a:accent4>
      <a:accent5>
        <a:srgbClr val="73809D"/>
      </a:accent5>
      <a:accent6>
        <a:srgbClr val="636C9F"/>
      </a:accent6>
      <a:hlink>
        <a:srgbClr val="C8C8D6"/>
      </a:hlink>
      <a:folHlink>
        <a:srgbClr val="C8C8D6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MEV2017_hell">
  <a:themeElements>
    <a:clrScheme name="mev2017-hell_a">
      <a:dk1>
        <a:srgbClr val="211F26"/>
      </a:dk1>
      <a:lt1>
        <a:srgbClr val="FFFFFF"/>
      </a:lt1>
      <a:dk2>
        <a:srgbClr val="00AFAF"/>
      </a:dk2>
      <a:lt2>
        <a:srgbClr val="8A679F"/>
      </a:lt2>
      <a:accent1>
        <a:srgbClr val="0E9CAF"/>
      </a:accent1>
      <a:accent2>
        <a:srgbClr val="00A6B9"/>
      </a:accent2>
      <a:accent3>
        <a:srgbClr val="00AAAB"/>
      </a:accent3>
      <a:accent4>
        <a:srgbClr val="4DB4B4"/>
      </a:accent4>
      <a:accent5>
        <a:srgbClr val="80A5B3"/>
      </a:accent5>
      <a:accent6>
        <a:srgbClr val="8C9494"/>
      </a:accent6>
      <a:hlink>
        <a:srgbClr val="C8C8D6"/>
      </a:hlink>
      <a:folHlink>
        <a:srgbClr val="C8C8D6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1242</Words>
  <Application>Microsoft Office PowerPoint</Application>
  <PresentationFormat>Breitbild</PresentationFormat>
  <Paragraphs>379</Paragraphs>
  <Slides>40</Slides>
  <Notes>26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40</vt:i4>
      </vt:variant>
    </vt:vector>
  </HeadingPairs>
  <TitlesOfParts>
    <vt:vector size="49" baseType="lpstr">
      <vt:lpstr>Arial</vt:lpstr>
      <vt:lpstr>Calibri</vt:lpstr>
      <vt:lpstr>Open Sans</vt:lpstr>
      <vt:lpstr>Open Sans Light</vt:lpstr>
      <vt:lpstr>Source Sans Pro</vt:lpstr>
      <vt:lpstr>Source Sans Pro Light</vt:lpstr>
      <vt:lpstr>Source Sans Pro Semibold</vt:lpstr>
      <vt:lpstr>MEV2017 Theme_dnkl</vt:lpstr>
      <vt:lpstr>MEV2017_hell</vt:lpstr>
      <vt:lpstr>PowerPoint-Präsentation</vt:lpstr>
      <vt:lpstr>What to expect</vt:lpstr>
      <vt:lpstr>Who is MEV?</vt:lpstr>
      <vt:lpstr>Who is MEV?</vt:lpstr>
      <vt:lpstr>Our philosophy</vt:lpstr>
      <vt:lpstr>Our strengths</vt:lpstr>
      <vt:lpstr>Key data</vt:lpstr>
      <vt:lpstr>Key data</vt:lpstr>
      <vt:lpstr>Key data</vt:lpstr>
      <vt:lpstr>Key data</vt:lpstr>
      <vt:lpstr>Key data</vt:lpstr>
      <vt:lpstr>Industries and key areas</vt:lpstr>
      <vt:lpstr>Our services</vt:lpstr>
      <vt:lpstr>Our fields of competence</vt:lpstr>
      <vt:lpstr>Topics</vt:lpstr>
      <vt:lpstr>The MEV quality management</vt:lpstr>
      <vt:lpstr>PowerPoint-Präsentation</vt:lpstr>
      <vt:lpstr>MEV – certified supplier of the aerospace and  defense industry</vt:lpstr>
      <vt:lpstr>Increased quality due to greater commitment</vt:lpstr>
      <vt:lpstr>Topics</vt:lpstr>
      <vt:lpstr>Our fields of competence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Our partnerships:  Much more than manufacturers of electronic components</vt:lpstr>
      <vt:lpstr>Topics</vt:lpstr>
      <vt:lpstr>SUPPORTING YOUR VISIONS</vt:lpstr>
      <vt:lpstr>Sales &amp; Marketing Structure</vt:lpstr>
      <vt:lpstr>FAE project consultancy: We find the better solution!</vt:lpstr>
      <vt:lpstr>Laboratory support: We save your time!</vt:lpstr>
      <vt:lpstr>Logistics solutions: We make it easy for you!</vt:lpstr>
      <vt:lpstr>Topics</vt:lpstr>
      <vt:lpstr>What we will achieve by 2025</vt:lpstr>
      <vt:lpstr>PowerPoint-Präsentation</vt:lpstr>
    </vt:vector>
  </TitlesOfParts>
  <Company>das|werbeatelier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MEV Design 2017</dc:title>
  <dc:creator>B. Heinrich</dc:creator>
  <cp:lastModifiedBy>Tappmeyer Carolin</cp:lastModifiedBy>
  <cp:revision>2228</cp:revision>
  <cp:lastPrinted>2018-09-19T13:26:49Z</cp:lastPrinted>
  <dcterms:created xsi:type="dcterms:W3CDTF">2014-10-08T23:03:32Z</dcterms:created>
  <dcterms:modified xsi:type="dcterms:W3CDTF">2023-01-16T12:56:40Z</dcterms:modified>
</cp:coreProperties>
</file>